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98.xml" ContentType="application/vnd.openxmlformats-officedocument.presentationml.slide+xml"/>
  <Override PartName="/ppt/presentation.xml" ContentType="application/vnd.openxmlformats-officedocument.presentationml.presentation.main+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slideLayouts/slideLayout47.xml" ContentType="application/vnd.openxmlformats-officedocument.presentationml.slideLayout+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0.xml" ContentType="application/vnd.openxmlformats-officedocument.presentationml.slideMaster+xml"/>
  <Override PartName="/ppt/slideMasters/slideMaster19.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14.xml" ContentType="application/vnd.openxmlformats-officedocument.presentationml.slideMaster+xml"/>
  <Override PartName="/ppt/slideMasters/slideMaster13.xml" ContentType="application/vnd.openxmlformats-officedocument.presentationml.slideMaster+xml"/>
  <Override PartName="/ppt/slideMasters/slideMaster12.xml" ContentType="application/vnd.openxmlformats-officedocument.presentationml.slideMaster+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22.xml" ContentType="application/vnd.openxmlformats-officedocument.theme+xml"/>
  <Override PartName="/ppt/theme/theme21.xml" ContentType="application/vnd.openxmlformats-officedocument.theme+xml"/>
  <Override PartName="/ppt/theme/theme20.xml" ContentType="application/vnd.openxmlformats-officedocument.theme+xml"/>
  <Override PartName="/ppt/theme/theme19.xml" ContentType="application/vnd.openxmlformats-officedocument.theme+xml"/>
  <Override PartName="/ppt/theme/theme18.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8" r:id="rId1"/>
    <p:sldMasterId id="2147483970" r:id="rId2"/>
    <p:sldMasterId id="2147483973" r:id="rId3"/>
    <p:sldMasterId id="2147483975" r:id="rId4"/>
    <p:sldMasterId id="2147483977" r:id="rId5"/>
    <p:sldMasterId id="2147483979" r:id="rId6"/>
    <p:sldMasterId id="2147483981" r:id="rId7"/>
    <p:sldMasterId id="2147483983" r:id="rId8"/>
    <p:sldMasterId id="2147483986" r:id="rId9"/>
    <p:sldMasterId id="2147483988" r:id="rId10"/>
    <p:sldMasterId id="2147483991" r:id="rId11"/>
    <p:sldMasterId id="2147483993" r:id="rId12"/>
    <p:sldMasterId id="2147483995" r:id="rId13"/>
    <p:sldMasterId id="2147483998" r:id="rId14"/>
    <p:sldMasterId id="2147484000" r:id="rId15"/>
    <p:sldMasterId id="2147484021" r:id="rId16"/>
    <p:sldMasterId id="2147484033" r:id="rId17"/>
    <p:sldMasterId id="2147484045" r:id="rId18"/>
    <p:sldMasterId id="2147484057" r:id="rId19"/>
    <p:sldMasterId id="2147484061" r:id="rId20"/>
  </p:sldMasterIdLst>
  <p:notesMasterIdLst>
    <p:notesMasterId r:id="rId138"/>
  </p:notesMasterIdLst>
  <p:handoutMasterIdLst>
    <p:handoutMasterId r:id="rId139"/>
  </p:handoutMasterIdLst>
  <p:sldIdLst>
    <p:sldId id="2723" r:id="rId21"/>
    <p:sldId id="2497" r:id="rId22"/>
    <p:sldId id="407" r:id="rId23"/>
    <p:sldId id="408" r:id="rId24"/>
    <p:sldId id="2384" r:id="rId25"/>
    <p:sldId id="2631" r:id="rId26"/>
    <p:sldId id="2410" r:id="rId27"/>
    <p:sldId id="2512" r:id="rId28"/>
    <p:sldId id="2713" r:id="rId29"/>
    <p:sldId id="2513" r:id="rId30"/>
    <p:sldId id="2414" r:id="rId31"/>
    <p:sldId id="2088" r:id="rId32"/>
    <p:sldId id="2615" r:id="rId33"/>
    <p:sldId id="2524" r:id="rId34"/>
    <p:sldId id="2525" r:id="rId35"/>
    <p:sldId id="2526" r:id="rId36"/>
    <p:sldId id="2527" r:id="rId37"/>
    <p:sldId id="2411" r:id="rId38"/>
    <p:sldId id="2528" r:id="rId39"/>
    <p:sldId id="2529" r:id="rId40"/>
    <p:sldId id="2530" r:id="rId41"/>
    <p:sldId id="2531" r:id="rId42"/>
    <p:sldId id="2532" r:id="rId43"/>
    <p:sldId id="2533" r:id="rId44"/>
    <p:sldId id="2602" r:id="rId45"/>
    <p:sldId id="2534" r:id="rId46"/>
    <p:sldId id="2535" r:id="rId47"/>
    <p:sldId id="2536" r:id="rId48"/>
    <p:sldId id="2537" r:id="rId49"/>
    <p:sldId id="2538" r:id="rId50"/>
    <p:sldId id="2539" r:id="rId51"/>
    <p:sldId id="2540" r:id="rId52"/>
    <p:sldId id="2541" r:id="rId53"/>
    <p:sldId id="2542" r:id="rId54"/>
    <p:sldId id="2543" r:id="rId55"/>
    <p:sldId id="2544" r:id="rId56"/>
    <p:sldId id="2545" r:id="rId57"/>
    <p:sldId id="2546" r:id="rId58"/>
    <p:sldId id="2547" r:id="rId59"/>
    <p:sldId id="2413" r:id="rId60"/>
    <p:sldId id="2416" r:id="rId61"/>
    <p:sldId id="2415" r:id="rId62"/>
    <p:sldId id="2418" r:id="rId63"/>
    <p:sldId id="2419" r:id="rId64"/>
    <p:sldId id="2617" r:id="rId65"/>
    <p:sldId id="2724" r:id="rId66"/>
    <p:sldId id="2725" r:id="rId67"/>
    <p:sldId id="2726" r:id="rId68"/>
    <p:sldId id="2727" r:id="rId69"/>
    <p:sldId id="2728" r:id="rId70"/>
    <p:sldId id="2618" r:id="rId71"/>
    <p:sldId id="2578" r:id="rId72"/>
    <p:sldId id="2619" r:id="rId73"/>
    <p:sldId id="2576" r:id="rId74"/>
    <p:sldId id="2579" r:id="rId75"/>
    <p:sldId id="2580" r:id="rId76"/>
    <p:sldId id="2577" r:id="rId77"/>
    <p:sldId id="2620" r:id="rId78"/>
    <p:sldId id="2582" r:id="rId79"/>
    <p:sldId id="2621" r:id="rId80"/>
    <p:sldId id="2583" r:id="rId81"/>
    <p:sldId id="2622" r:id="rId82"/>
    <p:sldId id="2584" r:id="rId83"/>
    <p:sldId id="2717" r:id="rId84"/>
    <p:sldId id="2623" r:id="rId85"/>
    <p:sldId id="2718" r:id="rId86"/>
    <p:sldId id="2729" r:id="rId87"/>
    <p:sldId id="2730" r:id="rId88"/>
    <p:sldId id="2585" r:id="rId89"/>
    <p:sldId id="2597" r:id="rId90"/>
    <p:sldId id="2599" r:id="rId91"/>
    <p:sldId id="2600" r:id="rId92"/>
    <p:sldId id="2601" r:id="rId93"/>
    <p:sldId id="2616" r:id="rId94"/>
    <p:sldId id="2719" r:id="rId95"/>
    <p:sldId id="2451" r:id="rId96"/>
    <p:sldId id="2452" r:id="rId97"/>
    <p:sldId id="2494" r:id="rId98"/>
    <p:sldId id="2625" r:id="rId99"/>
    <p:sldId id="2720" r:id="rId100"/>
    <p:sldId id="2721" r:id="rId101"/>
    <p:sldId id="2626" r:id="rId102"/>
    <p:sldId id="2627" r:id="rId103"/>
    <p:sldId id="2628" r:id="rId104"/>
    <p:sldId id="2715" r:id="rId105"/>
    <p:sldId id="2589" r:id="rId106"/>
    <p:sldId id="2590" r:id="rId107"/>
    <p:sldId id="2604" r:id="rId108"/>
    <p:sldId id="2624" r:id="rId109"/>
    <p:sldId id="2722" r:id="rId110"/>
    <p:sldId id="2731" r:id="rId111"/>
    <p:sldId id="2732" r:id="rId112"/>
    <p:sldId id="2629" r:id="rId113"/>
    <p:sldId id="2608" r:id="rId114"/>
    <p:sldId id="2607" r:id="rId115"/>
    <p:sldId id="2613" r:id="rId116"/>
    <p:sldId id="2472" r:id="rId117"/>
    <p:sldId id="2473" r:id="rId118"/>
    <p:sldId id="2714" r:id="rId119"/>
    <p:sldId id="2614" r:id="rId120"/>
    <p:sldId id="2479" r:id="rId121"/>
    <p:sldId id="2496" r:id="rId122"/>
    <p:sldId id="2480" r:id="rId123"/>
    <p:sldId id="2481" r:id="rId124"/>
    <p:sldId id="2482" r:id="rId125"/>
    <p:sldId id="2483" r:id="rId126"/>
    <p:sldId id="2484" r:id="rId127"/>
    <p:sldId id="2485" r:id="rId128"/>
    <p:sldId id="2486" r:id="rId129"/>
    <p:sldId id="2487" r:id="rId130"/>
    <p:sldId id="2488" r:id="rId131"/>
    <p:sldId id="2495" r:id="rId132"/>
    <p:sldId id="2489" r:id="rId133"/>
    <p:sldId id="2490" r:id="rId134"/>
    <p:sldId id="2491" r:id="rId135"/>
    <p:sldId id="2492" r:id="rId136"/>
    <p:sldId id="2712" r:id="rId137"/>
  </p:sldIdLst>
  <p:sldSz cx="9144000" cy="6858000" type="screen4x3"/>
  <p:notesSz cx="7099300" cy="10234613"/>
  <p:defaultTextStyle>
    <a:defPPr>
      <a:defRPr lang="en-US"/>
    </a:defPPr>
    <a:lvl1pPr algn="l" rtl="0" fontAlgn="base">
      <a:spcBef>
        <a:spcPct val="0"/>
      </a:spcBef>
      <a:spcAft>
        <a:spcPct val="0"/>
      </a:spcAft>
      <a:defRPr sz="2400" b="1" kern="1200">
        <a:solidFill>
          <a:schemeClr val="bg1"/>
        </a:solidFill>
        <a:latin typeface="Arial" charset="0"/>
        <a:ea typeface="+mn-ea"/>
        <a:cs typeface="Arial" charset="0"/>
      </a:defRPr>
    </a:lvl1pPr>
    <a:lvl2pPr marL="457200" algn="l" rtl="0" fontAlgn="base">
      <a:spcBef>
        <a:spcPct val="0"/>
      </a:spcBef>
      <a:spcAft>
        <a:spcPct val="0"/>
      </a:spcAft>
      <a:defRPr sz="2400" b="1" kern="1200">
        <a:solidFill>
          <a:schemeClr val="bg1"/>
        </a:solidFill>
        <a:latin typeface="Arial" charset="0"/>
        <a:ea typeface="+mn-ea"/>
        <a:cs typeface="Arial" charset="0"/>
      </a:defRPr>
    </a:lvl2pPr>
    <a:lvl3pPr marL="914400" algn="l" rtl="0" fontAlgn="base">
      <a:spcBef>
        <a:spcPct val="0"/>
      </a:spcBef>
      <a:spcAft>
        <a:spcPct val="0"/>
      </a:spcAft>
      <a:defRPr sz="2400" b="1" kern="1200">
        <a:solidFill>
          <a:schemeClr val="bg1"/>
        </a:solidFill>
        <a:latin typeface="Arial" charset="0"/>
        <a:ea typeface="+mn-ea"/>
        <a:cs typeface="Arial" charset="0"/>
      </a:defRPr>
    </a:lvl3pPr>
    <a:lvl4pPr marL="1371600" algn="l" rtl="0" fontAlgn="base">
      <a:spcBef>
        <a:spcPct val="0"/>
      </a:spcBef>
      <a:spcAft>
        <a:spcPct val="0"/>
      </a:spcAft>
      <a:defRPr sz="2400" b="1" kern="1200">
        <a:solidFill>
          <a:schemeClr val="bg1"/>
        </a:solidFill>
        <a:latin typeface="Arial" charset="0"/>
        <a:ea typeface="+mn-ea"/>
        <a:cs typeface="Arial" charset="0"/>
      </a:defRPr>
    </a:lvl4pPr>
    <a:lvl5pPr marL="1828800" algn="l" rtl="0" fontAlgn="base">
      <a:spcBef>
        <a:spcPct val="0"/>
      </a:spcBef>
      <a:spcAft>
        <a:spcPct val="0"/>
      </a:spcAft>
      <a:defRPr sz="2400" b="1" kern="1200">
        <a:solidFill>
          <a:schemeClr val="bg1"/>
        </a:solidFill>
        <a:latin typeface="Arial" charset="0"/>
        <a:ea typeface="+mn-ea"/>
        <a:cs typeface="Arial" charset="0"/>
      </a:defRPr>
    </a:lvl5pPr>
    <a:lvl6pPr marL="2286000" algn="l" defTabSz="914400" rtl="0" eaLnBrk="1" latinLnBrk="0" hangingPunct="1">
      <a:defRPr sz="2400" b="1" kern="1200">
        <a:solidFill>
          <a:schemeClr val="bg1"/>
        </a:solidFill>
        <a:latin typeface="Arial" charset="0"/>
        <a:ea typeface="+mn-ea"/>
        <a:cs typeface="Arial" charset="0"/>
      </a:defRPr>
    </a:lvl6pPr>
    <a:lvl7pPr marL="2743200" algn="l" defTabSz="914400" rtl="0" eaLnBrk="1" latinLnBrk="0" hangingPunct="1">
      <a:defRPr sz="2400" b="1" kern="1200">
        <a:solidFill>
          <a:schemeClr val="bg1"/>
        </a:solidFill>
        <a:latin typeface="Arial" charset="0"/>
        <a:ea typeface="+mn-ea"/>
        <a:cs typeface="Arial" charset="0"/>
      </a:defRPr>
    </a:lvl7pPr>
    <a:lvl8pPr marL="3200400" algn="l" defTabSz="914400" rtl="0" eaLnBrk="1" latinLnBrk="0" hangingPunct="1">
      <a:defRPr sz="2400" b="1" kern="1200">
        <a:solidFill>
          <a:schemeClr val="bg1"/>
        </a:solidFill>
        <a:latin typeface="Arial" charset="0"/>
        <a:ea typeface="+mn-ea"/>
        <a:cs typeface="Arial" charset="0"/>
      </a:defRPr>
    </a:lvl8pPr>
    <a:lvl9pPr marL="3657600" algn="l" defTabSz="914400" rtl="0" eaLnBrk="1" latinLnBrk="0" hangingPunct="1">
      <a:defRPr sz="2400" b="1" kern="1200">
        <a:solidFill>
          <a:schemeClr val="bg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sie Waldram" initials="CW" lastIdx="1" clrIdx="0">
    <p:extLst>
      <p:ext uri="{19B8F6BF-5375-455C-9EA6-DF929625EA0E}">
        <p15:presenceInfo xmlns:p15="http://schemas.microsoft.com/office/powerpoint/2012/main" userId="S-1-5-21-2329286025-3058268268-2440667933-2288" providerId="AD"/>
      </p:ext>
    </p:extLst>
  </p:cmAuthor>
  <p:cmAuthor id="2" name="Rhiana Hughes" initials="RH" lastIdx="3" clrIdx="1">
    <p:extLst>
      <p:ext uri="{19B8F6BF-5375-455C-9EA6-DF929625EA0E}">
        <p15:presenceInfo xmlns:p15="http://schemas.microsoft.com/office/powerpoint/2012/main" userId="S::rhughes@highfield.co.uk::22b058b3-b2f7-4047-a36a-f3601c555a9c" providerId="AD"/>
      </p:ext>
    </p:extLst>
  </p:cmAuthor>
  <p:cmAuthor id="3" name="Chrissie Waldram" initials="CW [2]" lastIdx="37" clrIdx="2">
    <p:extLst>
      <p:ext uri="{19B8F6BF-5375-455C-9EA6-DF929625EA0E}">
        <p15:presenceInfo xmlns:p15="http://schemas.microsoft.com/office/powerpoint/2012/main" userId="S::cwaldram@highfield.co.uk::4c815916-f762-4309-97c7-79f653f1c0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FFFFFF"/>
    <a:srgbClr val="005A64"/>
    <a:srgbClr val="008B9A"/>
    <a:srgbClr val="74B9CE"/>
    <a:srgbClr val="990033"/>
    <a:srgbClr val="C5E2E1"/>
    <a:srgbClr val="81B4B9"/>
    <a:srgbClr val="96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20" autoAdjust="0"/>
    <p:restoredTop sz="88285" autoAdjust="0"/>
  </p:normalViewPr>
  <p:slideViewPr>
    <p:cSldViewPr>
      <p:cViewPr varScale="1">
        <p:scale>
          <a:sx n="180" d="100"/>
          <a:sy n="180" d="100"/>
        </p:scale>
        <p:origin x="448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45876"/>
    </p:cViewPr>
  </p:sorterViewPr>
  <p:notesViewPr>
    <p:cSldViewPr>
      <p:cViewPr>
        <p:scale>
          <a:sx n="75" d="100"/>
          <a:sy n="75" d="100"/>
        </p:scale>
        <p:origin x="4168" y="225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7.xml"/><Relationship Id="rId21" Type="http://schemas.openxmlformats.org/officeDocument/2006/relationships/slide" Target="slides/slide1.xml"/><Relationship Id="rId42" Type="http://schemas.openxmlformats.org/officeDocument/2006/relationships/slide" Target="slides/slide22.xml"/><Relationship Id="rId63" Type="http://schemas.openxmlformats.org/officeDocument/2006/relationships/slide" Target="slides/slide43.xml"/><Relationship Id="rId84" Type="http://schemas.openxmlformats.org/officeDocument/2006/relationships/slide" Target="slides/slide64.xml"/><Relationship Id="rId138" Type="http://schemas.openxmlformats.org/officeDocument/2006/relationships/notesMaster" Target="notesMasters/notesMaster1.xml"/><Relationship Id="rId107" Type="http://schemas.openxmlformats.org/officeDocument/2006/relationships/slide" Target="slides/slide87.xml"/><Relationship Id="rId11" Type="http://schemas.openxmlformats.org/officeDocument/2006/relationships/slideMaster" Target="slideMasters/slideMaster11.xml"/><Relationship Id="rId32" Type="http://schemas.openxmlformats.org/officeDocument/2006/relationships/slide" Target="slides/slide12.xml"/><Relationship Id="rId53" Type="http://schemas.openxmlformats.org/officeDocument/2006/relationships/slide" Target="slides/slide33.xml"/><Relationship Id="rId74" Type="http://schemas.openxmlformats.org/officeDocument/2006/relationships/slide" Target="slides/slide54.xml"/><Relationship Id="rId128" Type="http://schemas.openxmlformats.org/officeDocument/2006/relationships/slide" Target="slides/slide108.xml"/><Relationship Id="rId5" Type="http://schemas.openxmlformats.org/officeDocument/2006/relationships/slideMaster" Target="slideMasters/slideMaster5.xml"/><Relationship Id="rId90" Type="http://schemas.openxmlformats.org/officeDocument/2006/relationships/slide" Target="slides/slide70.xml"/><Relationship Id="rId95" Type="http://schemas.openxmlformats.org/officeDocument/2006/relationships/slide" Target="slides/slide75.xml"/><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slide" Target="slides/slide93.xml"/><Relationship Id="rId118" Type="http://schemas.openxmlformats.org/officeDocument/2006/relationships/slide" Target="slides/slide98.xml"/><Relationship Id="rId134" Type="http://schemas.openxmlformats.org/officeDocument/2006/relationships/slide" Target="slides/slide114.xml"/><Relationship Id="rId139" Type="http://schemas.openxmlformats.org/officeDocument/2006/relationships/handoutMaster" Target="handoutMasters/handoutMaster1.xml"/><Relationship Id="rId80" Type="http://schemas.openxmlformats.org/officeDocument/2006/relationships/slide" Target="slides/slide60.xml"/><Relationship Id="rId85" Type="http://schemas.openxmlformats.org/officeDocument/2006/relationships/slide" Target="slides/slide65.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slide" Target="slides/slide83.xml"/><Relationship Id="rId108" Type="http://schemas.openxmlformats.org/officeDocument/2006/relationships/slide" Target="slides/slide88.xml"/><Relationship Id="rId124" Type="http://schemas.openxmlformats.org/officeDocument/2006/relationships/slide" Target="slides/slide104.xml"/><Relationship Id="rId129" Type="http://schemas.openxmlformats.org/officeDocument/2006/relationships/slide" Target="slides/slide109.xml"/><Relationship Id="rId54" Type="http://schemas.openxmlformats.org/officeDocument/2006/relationships/slide" Target="slides/slide34.xml"/><Relationship Id="rId70" Type="http://schemas.openxmlformats.org/officeDocument/2006/relationships/slide" Target="slides/slide50.xml"/><Relationship Id="rId75" Type="http://schemas.openxmlformats.org/officeDocument/2006/relationships/slide" Target="slides/slide55.xml"/><Relationship Id="rId91" Type="http://schemas.openxmlformats.org/officeDocument/2006/relationships/slide" Target="slides/slide71.xml"/><Relationship Id="rId96" Type="http://schemas.openxmlformats.org/officeDocument/2006/relationships/slide" Target="slides/slide76.xml"/><Relationship Id="rId140" Type="http://schemas.openxmlformats.org/officeDocument/2006/relationships/commentAuthors" Target="commentAuthors.xml"/><Relationship Id="rId145"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3.xml"/><Relationship Id="rId28" Type="http://schemas.openxmlformats.org/officeDocument/2006/relationships/slide" Target="slides/slide8.xml"/><Relationship Id="rId49" Type="http://schemas.openxmlformats.org/officeDocument/2006/relationships/slide" Target="slides/slide29.xml"/><Relationship Id="rId114" Type="http://schemas.openxmlformats.org/officeDocument/2006/relationships/slide" Target="slides/slide94.xml"/><Relationship Id="rId119" Type="http://schemas.openxmlformats.org/officeDocument/2006/relationships/slide" Target="slides/slide99.xml"/><Relationship Id="rId44" Type="http://schemas.openxmlformats.org/officeDocument/2006/relationships/slide" Target="slides/slide24.xml"/><Relationship Id="rId60" Type="http://schemas.openxmlformats.org/officeDocument/2006/relationships/slide" Target="slides/slide40.xml"/><Relationship Id="rId65" Type="http://schemas.openxmlformats.org/officeDocument/2006/relationships/slide" Target="slides/slide45.xml"/><Relationship Id="rId81" Type="http://schemas.openxmlformats.org/officeDocument/2006/relationships/slide" Target="slides/slide61.xml"/><Relationship Id="rId86" Type="http://schemas.openxmlformats.org/officeDocument/2006/relationships/slide" Target="slides/slide66.xml"/><Relationship Id="rId130" Type="http://schemas.openxmlformats.org/officeDocument/2006/relationships/slide" Target="slides/slide110.xml"/><Relationship Id="rId135" Type="http://schemas.openxmlformats.org/officeDocument/2006/relationships/slide" Target="slides/slide115.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109" Type="http://schemas.openxmlformats.org/officeDocument/2006/relationships/slide" Target="slides/slide8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slide" Target="slides/slide84.xml"/><Relationship Id="rId120" Type="http://schemas.openxmlformats.org/officeDocument/2006/relationships/slide" Target="slides/slide100.xml"/><Relationship Id="rId125" Type="http://schemas.openxmlformats.org/officeDocument/2006/relationships/slide" Target="slides/slide105.xml"/><Relationship Id="rId141" Type="http://schemas.openxmlformats.org/officeDocument/2006/relationships/presProps" Target="presProps.xml"/><Relationship Id="rId146" Type="http://schemas.openxmlformats.org/officeDocument/2006/relationships/customXml" Target="../customXml/item2.xml"/><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110" Type="http://schemas.openxmlformats.org/officeDocument/2006/relationships/slide" Target="slides/slide90.xml"/><Relationship Id="rId115" Type="http://schemas.openxmlformats.org/officeDocument/2006/relationships/slide" Target="slides/slide95.xml"/><Relationship Id="rId131" Type="http://schemas.openxmlformats.org/officeDocument/2006/relationships/slide" Target="slides/slide111.xml"/><Relationship Id="rId136" Type="http://schemas.openxmlformats.org/officeDocument/2006/relationships/slide" Target="slides/slide116.xml"/><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slide" Target="slides/slide85.xml"/><Relationship Id="rId126" Type="http://schemas.openxmlformats.org/officeDocument/2006/relationships/slide" Target="slides/slide106.xml"/><Relationship Id="rId147" Type="http://schemas.openxmlformats.org/officeDocument/2006/relationships/customXml" Target="../customXml/item3.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slide" Target="slides/slide73.xml"/><Relationship Id="rId98" Type="http://schemas.openxmlformats.org/officeDocument/2006/relationships/slide" Target="slides/slide78.xml"/><Relationship Id="rId121" Type="http://schemas.openxmlformats.org/officeDocument/2006/relationships/slide" Target="slides/slide101.xml"/><Relationship Id="rId142"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 Id="rId116" Type="http://schemas.openxmlformats.org/officeDocument/2006/relationships/slide" Target="slides/slide96.xml"/><Relationship Id="rId137" Type="http://schemas.openxmlformats.org/officeDocument/2006/relationships/slide" Target="slides/slide117.xml"/><Relationship Id="rId20" Type="http://schemas.openxmlformats.org/officeDocument/2006/relationships/slideMaster" Target="slideMasters/slideMaster20.xml"/><Relationship Id="rId41" Type="http://schemas.openxmlformats.org/officeDocument/2006/relationships/slide" Target="slides/slide21.xml"/><Relationship Id="rId62" Type="http://schemas.openxmlformats.org/officeDocument/2006/relationships/slide" Target="slides/slide42.xml"/><Relationship Id="rId83" Type="http://schemas.openxmlformats.org/officeDocument/2006/relationships/slide" Target="slides/slide63.xml"/><Relationship Id="rId88" Type="http://schemas.openxmlformats.org/officeDocument/2006/relationships/slide" Target="slides/slide68.xml"/><Relationship Id="rId111" Type="http://schemas.openxmlformats.org/officeDocument/2006/relationships/slide" Target="slides/slide91.xml"/><Relationship Id="rId132" Type="http://schemas.openxmlformats.org/officeDocument/2006/relationships/slide" Target="slides/slide112.xml"/><Relationship Id="rId15" Type="http://schemas.openxmlformats.org/officeDocument/2006/relationships/slideMaster" Target="slideMasters/slideMaster15.xml"/><Relationship Id="rId36" Type="http://schemas.openxmlformats.org/officeDocument/2006/relationships/slide" Target="slides/slide16.xml"/><Relationship Id="rId57" Type="http://schemas.openxmlformats.org/officeDocument/2006/relationships/slide" Target="slides/slide37.xml"/><Relationship Id="rId106" Type="http://schemas.openxmlformats.org/officeDocument/2006/relationships/slide" Target="slides/slide86.xml"/><Relationship Id="rId127" Type="http://schemas.openxmlformats.org/officeDocument/2006/relationships/slide" Target="slides/slide107.xml"/><Relationship Id="rId10" Type="http://schemas.openxmlformats.org/officeDocument/2006/relationships/slideMaster" Target="slideMasters/slideMaster10.xml"/><Relationship Id="rId31" Type="http://schemas.openxmlformats.org/officeDocument/2006/relationships/slide" Target="slides/slide11.xml"/><Relationship Id="rId52" Type="http://schemas.openxmlformats.org/officeDocument/2006/relationships/slide" Target="slides/slide32.xml"/><Relationship Id="rId73" Type="http://schemas.openxmlformats.org/officeDocument/2006/relationships/slide" Target="slides/slide53.xml"/><Relationship Id="rId78" Type="http://schemas.openxmlformats.org/officeDocument/2006/relationships/slide" Target="slides/slide58.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122" Type="http://schemas.openxmlformats.org/officeDocument/2006/relationships/slide" Target="slides/slide102.xml"/><Relationship Id="rId14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6.xml"/><Relationship Id="rId47" Type="http://schemas.openxmlformats.org/officeDocument/2006/relationships/slide" Target="slides/slide27.xml"/><Relationship Id="rId68" Type="http://schemas.openxmlformats.org/officeDocument/2006/relationships/slide" Target="slides/slide48.xml"/><Relationship Id="rId89" Type="http://schemas.openxmlformats.org/officeDocument/2006/relationships/slide" Target="slides/slide69.xml"/><Relationship Id="rId112" Type="http://schemas.openxmlformats.org/officeDocument/2006/relationships/slide" Target="slides/slide92.xml"/><Relationship Id="rId133" Type="http://schemas.openxmlformats.org/officeDocument/2006/relationships/slide" Target="slides/slide113.xml"/><Relationship Id="rId16" Type="http://schemas.openxmlformats.org/officeDocument/2006/relationships/slideMaster" Target="slideMasters/slideMaster16.xml"/><Relationship Id="rId37" Type="http://schemas.openxmlformats.org/officeDocument/2006/relationships/slide" Target="slides/slide17.xml"/><Relationship Id="rId58" Type="http://schemas.openxmlformats.org/officeDocument/2006/relationships/slide" Target="slides/slide38.xml"/><Relationship Id="rId79" Type="http://schemas.openxmlformats.org/officeDocument/2006/relationships/slide" Target="slides/slide59.xml"/><Relationship Id="rId102" Type="http://schemas.openxmlformats.org/officeDocument/2006/relationships/slide" Target="slides/slide82.xml"/><Relationship Id="rId123" Type="http://schemas.openxmlformats.org/officeDocument/2006/relationships/slide" Target="slides/slide103.xml"/><Relationship Id="rId1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68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lvl1pPr algn="l" defTabSz="936479">
              <a:defRPr sz="1200" b="0">
                <a:solidFill>
                  <a:schemeClr val="tx1"/>
                </a:solidFill>
                <a:latin typeface="Arial" charset="0"/>
                <a:cs typeface="+mn-cs"/>
              </a:defRPr>
            </a:lvl1pPr>
          </a:lstStyle>
          <a:p>
            <a:pPr>
              <a:defRPr/>
            </a:pPr>
            <a:endParaRPr lang="en-GB" dirty="0"/>
          </a:p>
        </p:txBody>
      </p:sp>
      <p:sp>
        <p:nvSpPr>
          <p:cNvPr id="32768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lvl1pPr algn="r" defTabSz="936479">
              <a:defRPr sz="1200" b="0">
                <a:solidFill>
                  <a:schemeClr val="tx1"/>
                </a:solidFill>
                <a:latin typeface="Arial" charset="0"/>
                <a:cs typeface="+mn-cs"/>
              </a:defRPr>
            </a:lvl1pPr>
          </a:lstStyle>
          <a:p>
            <a:pPr>
              <a:defRPr/>
            </a:pPr>
            <a:endParaRPr lang="en-GB" dirty="0"/>
          </a:p>
        </p:txBody>
      </p:sp>
      <p:sp>
        <p:nvSpPr>
          <p:cNvPr id="327684"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3575" tIns="46787" rIns="93575" bIns="46787" numCol="1" anchor="b" anchorCtr="0" compatLnSpc="1">
            <a:prstTxWarp prst="textNoShape">
              <a:avLst/>
            </a:prstTxWarp>
          </a:bodyPr>
          <a:lstStyle>
            <a:lvl1pPr algn="l" defTabSz="936479">
              <a:defRPr sz="1200" b="0">
                <a:solidFill>
                  <a:schemeClr val="tx1"/>
                </a:solidFill>
                <a:latin typeface="Arial" charset="0"/>
                <a:cs typeface="+mn-cs"/>
              </a:defRPr>
            </a:lvl1pPr>
          </a:lstStyle>
          <a:p>
            <a:pPr>
              <a:defRPr/>
            </a:pPr>
            <a:endParaRPr lang="en-GB" dirty="0"/>
          </a:p>
        </p:txBody>
      </p:sp>
      <p:sp>
        <p:nvSpPr>
          <p:cNvPr id="327685"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3575" tIns="46787" rIns="93575" bIns="46787" numCol="1" anchor="b" anchorCtr="0" compatLnSpc="1">
            <a:prstTxWarp prst="textNoShape">
              <a:avLst/>
            </a:prstTxWarp>
          </a:bodyPr>
          <a:lstStyle>
            <a:lvl1pPr algn="r" defTabSz="936479">
              <a:defRPr sz="1200" b="0">
                <a:solidFill>
                  <a:schemeClr val="tx1"/>
                </a:solidFill>
                <a:latin typeface="Arial" charset="0"/>
                <a:cs typeface="+mn-cs"/>
              </a:defRPr>
            </a:lvl1pPr>
          </a:lstStyle>
          <a:p>
            <a:pPr>
              <a:defRPr/>
            </a:pPr>
            <a:fld id="{317EB7D4-F5BC-4779-879B-A81BD4FC6EAC}" type="slidenum">
              <a:rPr lang="en-GB"/>
              <a:pPr>
                <a:defRPr/>
              </a:pPr>
              <a:t>‹#›</a:t>
            </a:fld>
            <a:endParaRPr lang="en-GB" dirty="0"/>
          </a:p>
        </p:txBody>
      </p:sp>
    </p:spTree>
    <p:extLst>
      <p:ext uri="{BB962C8B-B14F-4D97-AF65-F5344CB8AC3E}">
        <p14:creationId xmlns:p14="http://schemas.microsoft.com/office/powerpoint/2010/main" val="1567728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4"/>
          <p:cNvSpPr>
            <a:spLocks noGrp="1" noRot="1" noChangeAspect="1" noChangeArrowheads="1" noTextEdit="1"/>
          </p:cNvSpPr>
          <p:nvPr>
            <p:ph type="sldImg" idx="2"/>
          </p:nvPr>
        </p:nvSpPr>
        <p:spPr bwMode="auto">
          <a:xfrm>
            <a:off x="4197350" y="147638"/>
            <a:ext cx="2720975" cy="2039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9" name="Rectangle 11"/>
          <p:cNvSpPr>
            <a:spLocks noGrp="1" noChangeArrowheads="1"/>
          </p:cNvSpPr>
          <p:nvPr>
            <p:ph type="body" sz="quarter" idx="3"/>
          </p:nvPr>
        </p:nvSpPr>
        <p:spPr bwMode="auto">
          <a:xfrm>
            <a:off x="204788" y="2333625"/>
            <a:ext cx="6689725" cy="7251700"/>
          </a:xfrm>
          <a:prstGeom prst="rect">
            <a:avLst/>
          </a:prstGeom>
          <a:noFill/>
          <a:ln w="9525">
            <a:noFill/>
            <a:miter lim="800000"/>
            <a:headEnd/>
            <a:tailEnd/>
          </a:ln>
          <a:effectLst/>
        </p:spPr>
        <p:txBody>
          <a:bodyPr vert="horz" wrap="square" lIns="93575" tIns="46787" rIns="93575" bIns="4678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730493638"/>
      </p:ext>
    </p:extLst>
  </p:cSld>
  <p:clrMap bg1="lt1" tx1="dk1" bg2="lt2" tx2="dk2" accent1="accent1" accent2="accent2" accent3="accent3" accent4="accent4" accent5="accent5" accent6="accent6" hlink="hlink" folHlink="folHlink"/>
  <p:notesStyle>
    <a:lvl1pPr marL="174625" indent="-174625" algn="l" rtl="0" eaLnBrk="0" fontAlgn="base" hangingPunct="0">
      <a:spcBef>
        <a:spcPct val="30000"/>
      </a:spcBef>
      <a:spcAft>
        <a:spcPct val="0"/>
      </a:spcAft>
      <a:buChar char="•"/>
      <a:defRPr sz="1200" kern="1200">
        <a:solidFill>
          <a:schemeClr val="tx1"/>
        </a:solidFill>
        <a:latin typeface="Arial" charset="0"/>
        <a:ea typeface="+mn-ea"/>
        <a:cs typeface="+mn-cs"/>
      </a:defRPr>
    </a:lvl1pPr>
    <a:lvl2pPr marL="538163" indent="-184150" algn="l" rtl="0" eaLnBrk="0" fontAlgn="base" hangingPunct="0">
      <a:spcBef>
        <a:spcPct val="30000"/>
      </a:spcBef>
      <a:spcAft>
        <a:spcPct val="0"/>
      </a:spcAft>
      <a:buChar char="•"/>
      <a:defRPr sz="1200" kern="1200">
        <a:solidFill>
          <a:schemeClr val="tx1"/>
        </a:solidFill>
        <a:latin typeface="Arial" charset="0"/>
        <a:ea typeface="+mn-ea"/>
        <a:cs typeface="+mn-cs"/>
      </a:defRPr>
    </a:lvl2pPr>
    <a:lvl3pPr marL="914400" indent="-196850" algn="l" rtl="0" eaLnBrk="0" fontAlgn="base" hangingPunct="0">
      <a:spcBef>
        <a:spcPct val="30000"/>
      </a:spcBef>
      <a:spcAft>
        <a:spcPct val="0"/>
      </a:spcAft>
      <a:buChar char="•"/>
      <a:defRPr sz="1200" kern="1200">
        <a:solidFill>
          <a:schemeClr val="tx1"/>
        </a:solidFill>
        <a:latin typeface="Arial" charset="0"/>
        <a:ea typeface="+mn-ea"/>
        <a:cs typeface="+mn-cs"/>
      </a:defRPr>
    </a:lvl3pPr>
    <a:lvl4pPr marL="1371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18288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xfrm>
            <a:off x="3619500" y="212725"/>
            <a:ext cx="2884488" cy="21637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7523" name="Notes Placeholder 2"/>
          <p:cNvSpPr>
            <a:spLocks noGrp="1"/>
          </p:cNvSpPr>
          <p:nvPr>
            <p:ph type="body" idx="1"/>
          </p:nvPr>
        </p:nvSpPr>
        <p:spPr>
          <a:xfrm>
            <a:off x="373674" y="2447877"/>
            <a:ext cx="6058268" cy="6706228"/>
          </a:xfr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charset="0"/>
                <a:cs typeface="Arial" charset="0"/>
              </a:rPr>
              <a:t>© 2021 Highfield Products Limited</a:t>
            </a:r>
          </a:p>
          <a:p>
            <a:pPr eaLnBrk="1" hangingPunct="1">
              <a:spcBef>
                <a:spcPct val="0"/>
              </a:spcBef>
            </a:pPr>
            <a:endParaRPr lang="en-GB" altLang="en-US" b="1" dirty="0">
              <a:latin typeface="Arial" charset="0"/>
              <a:cs typeface="Arial" charset="0"/>
            </a:endParaRPr>
          </a:p>
          <a:p>
            <a:pPr eaLnBrk="1" hangingPunct="1">
              <a:spcBef>
                <a:spcPct val="0"/>
              </a:spcBef>
            </a:pPr>
            <a:r>
              <a:rPr lang="en-GB" altLang="en-US" b="0" dirty="0">
                <a:latin typeface="Arial" charset="0"/>
                <a:cs typeface="Arial" charset="0"/>
              </a:rPr>
              <a:t>All rights reserved.  No part of this product may be reproduced, stored in a retrieval system, or transmitted in any form or by any means, including electronic, photocopying, recording or otherwise, without the prior permission of Highfield Products Ltd.  The commission of any unauthorised act may result in civil or criminal actions. </a:t>
            </a:r>
          </a:p>
          <a:p>
            <a:pPr eaLnBrk="1" hangingPunct="1">
              <a:spcBef>
                <a:spcPct val="0"/>
              </a:spcBef>
            </a:pPr>
            <a:endParaRPr lang="en-GB" altLang="en-US" b="0" dirty="0">
              <a:latin typeface="Arial" charset="0"/>
              <a:cs typeface="Arial" charset="0"/>
            </a:endParaRPr>
          </a:p>
          <a:p>
            <a:pPr eaLnBrk="1" hangingPunct="1">
              <a:spcBef>
                <a:spcPct val="0"/>
              </a:spcBef>
            </a:pPr>
            <a:r>
              <a:rPr lang="en-GB" altLang="en-US" b="0" dirty="0">
                <a:latin typeface="Arial" charset="0"/>
                <a:cs typeface="Arial" charset="0"/>
              </a:rPr>
              <a:t>The publisher of this product has made every effort to ensure the accuracy of the information contained in this product.  However, neither the author, nor Highfield Products Ltd nor anyone involved in the creation of this publication accepts any responsibility for any inaccuracies or failure to implement correctly, however caused.</a:t>
            </a:r>
          </a:p>
          <a:p>
            <a:pPr eaLnBrk="1" hangingPunct="1">
              <a:spcBef>
                <a:spcPct val="0"/>
              </a:spcBef>
            </a:pPr>
            <a:endParaRPr lang="en-GB" altLang="en-US" b="1" dirty="0">
              <a:latin typeface="Arial" charset="0"/>
              <a:cs typeface="Arial" charset="0"/>
            </a:endParaRPr>
          </a:p>
          <a:p>
            <a:pPr marL="0" indent="0" eaLnBrk="1" hangingPunct="1">
              <a:spcBef>
                <a:spcPct val="0"/>
              </a:spcBef>
              <a:buNone/>
            </a:pPr>
            <a:r>
              <a:rPr lang="en-GB" altLang="en-US" b="1" dirty="0">
                <a:latin typeface="Arial" charset="0"/>
                <a:cs typeface="Arial" charset="0"/>
              </a:rPr>
              <a:t>Disclaimer of Endorsement</a:t>
            </a:r>
          </a:p>
          <a:p>
            <a:pPr eaLnBrk="1" hangingPunct="1">
              <a:spcBef>
                <a:spcPct val="0"/>
              </a:spcBef>
            </a:pPr>
            <a:endParaRPr lang="en-GB" altLang="en-US" b="1" dirty="0">
              <a:latin typeface="Arial" charset="0"/>
              <a:cs typeface="Arial" charset="0"/>
            </a:endParaRPr>
          </a:p>
          <a:p>
            <a:pPr eaLnBrk="1" hangingPunct="1">
              <a:spcBef>
                <a:spcPct val="0"/>
              </a:spcBef>
            </a:pPr>
            <a:r>
              <a:rPr lang="en-GB" altLang="en-US" b="0" dirty="0">
                <a:latin typeface="Arial" charset="0"/>
                <a:cs typeface="Arial" charset="0"/>
              </a:rPr>
              <a:t>Reference to or any image of any specific commercial or non-commercial product, process or service by company name, trade name, trade mark, manufacturer or otherwise does not constitute or imply endorsement or recommendation by Highfield Products Ltd.  This should be the year in which the document was created. It can be a period of years if the document has been created and then amended.</a:t>
            </a:r>
          </a:p>
          <a:p>
            <a:pPr eaLnBrk="1" hangingPunct="1"/>
            <a:endParaRPr lang="en-GB" altLang="en-US" sz="1200" dirty="0">
              <a:latin typeface="Arial" charset="0"/>
              <a:cs typeface="Arial" charset="0"/>
            </a:endParaRPr>
          </a:p>
          <a:p>
            <a:pPr marL="0" indent="0" eaLnBrk="1" hangingPunct="1">
              <a:buNone/>
            </a:pPr>
            <a:r>
              <a:rPr lang="en-GB" altLang="en-US" sz="1200" b="1" dirty="0">
                <a:latin typeface="Arial" charset="0"/>
                <a:cs typeface="Arial" charset="0"/>
              </a:rPr>
              <a:t>Tutor guidance and general advice</a:t>
            </a:r>
          </a:p>
          <a:p>
            <a:pPr eaLnBrk="1" hangingPunct="1"/>
            <a:r>
              <a:rPr lang="en-GB" altLang="en-US" sz="1200" dirty="0">
                <a:latin typeface="Arial" charset="0"/>
                <a:cs typeface="Arial" charset="0"/>
              </a:rPr>
              <a:t>Carefully study the training pack and ensure that you are familiar with its contents.</a:t>
            </a:r>
          </a:p>
          <a:p>
            <a:pPr eaLnBrk="1" hangingPunct="1"/>
            <a:r>
              <a:rPr lang="en-GB" altLang="en-US" sz="1200" dirty="0">
                <a:latin typeface="Arial" charset="0"/>
                <a:cs typeface="Arial" charset="0"/>
              </a:rPr>
              <a:t>On this first slide, enter your name in the space provided. The date will update automatically.</a:t>
            </a:r>
          </a:p>
          <a:p>
            <a:pPr eaLnBrk="1" hangingPunct="1"/>
            <a:r>
              <a:rPr lang="en-GB" altLang="en-US" sz="1200" dirty="0">
                <a:latin typeface="Arial" charset="0"/>
                <a:cs typeface="Arial" charset="0"/>
              </a:rPr>
              <a:t>Ensure you have a full set of training aids to enhance your lecture.</a:t>
            </a:r>
          </a:p>
          <a:p>
            <a:pPr eaLnBrk="1" hangingPunct="1"/>
            <a:r>
              <a:rPr lang="en-GB" altLang="en-US" sz="1200" dirty="0">
                <a:latin typeface="Arial" charset="0"/>
                <a:cs typeface="Arial" charset="0"/>
              </a:rPr>
              <a:t>Include any additional aids you intend to use with the list provided.</a:t>
            </a:r>
          </a:p>
          <a:p>
            <a:pPr eaLnBrk="1" hangingPunct="1"/>
            <a:r>
              <a:rPr lang="en-GB" altLang="en-US" sz="1200" dirty="0">
                <a:latin typeface="Arial" charset="0"/>
                <a:cs typeface="Arial" charset="0"/>
              </a:rPr>
              <a:t>Add the visual aids and examples of group exercises, handouts, newspaper articles, anecdotal stories and jokes you intend to use at the relevant page of each of these notes.  Any omissions or new information you wish to include in the lecture should also be added.</a:t>
            </a:r>
          </a:p>
          <a:p>
            <a:pPr eaLnBrk="1" hangingPunct="1"/>
            <a:endParaRPr lang="en-GB" altLang="en-US" sz="1200" dirty="0">
              <a:latin typeface="Arial" charset="0"/>
              <a:cs typeface="Arial" charset="0"/>
            </a:endParaRPr>
          </a:p>
          <a:p>
            <a:pPr eaLnBrk="1" hangingPunct="1"/>
            <a:r>
              <a:rPr lang="en-GB" altLang="en-US" sz="1200" dirty="0">
                <a:latin typeface="Arial" charset="0"/>
                <a:cs typeface="Arial" charset="0"/>
              </a:rPr>
              <a:t>Group work and interactive sessions are an essential feature of any successful course. Several examples are included with the pack. </a:t>
            </a:r>
          </a:p>
          <a:p>
            <a:pPr eaLnBrk="1" hangingPunct="1"/>
            <a:r>
              <a:rPr lang="en-GB" altLang="en-US" sz="1200" dirty="0">
                <a:latin typeface="Arial" charset="0"/>
                <a:cs typeface="Arial" charset="0"/>
              </a:rPr>
              <a:t>Ensure that there are adequate strategically timed breaks and always finish on time.</a:t>
            </a:r>
          </a:p>
          <a:p>
            <a:pPr eaLnBrk="1" hangingPunct="1"/>
            <a:r>
              <a:rPr lang="en-GB" altLang="en-US" sz="1200" dirty="0">
                <a:latin typeface="Arial" charset="0"/>
                <a:cs typeface="Arial" charset="0"/>
              </a:rPr>
              <a:t>Lecturers should arrive at least 30 minutes prior to the lecture to check: </a:t>
            </a:r>
          </a:p>
          <a:p>
            <a:pPr marL="680838" lvl="1" indent="-185683">
              <a:buFont typeface="Arial" panose="020B0604020202020204" pitchFamily="34" charset="0"/>
              <a:buChar char="•"/>
            </a:pPr>
            <a:r>
              <a:rPr lang="en-GB" altLang="en-US" sz="1200" dirty="0">
                <a:latin typeface="Arial" charset="0"/>
                <a:cs typeface="Arial" charset="0"/>
              </a:rPr>
              <a:t>All equipment is working satisfactorily, that they know how to operate it and participants can clearly see and read the information projected</a:t>
            </a:r>
          </a:p>
          <a:p>
            <a:pPr marL="680838" lvl="1" indent="-185683">
              <a:buFont typeface="Arial" panose="020B0604020202020204" pitchFamily="34" charset="0"/>
              <a:buChar char="•"/>
            </a:pPr>
            <a:r>
              <a:rPr lang="en-GB" altLang="en-US" sz="1200" dirty="0">
                <a:latin typeface="Arial" charset="0"/>
                <a:cs typeface="Arial" charset="0"/>
              </a:rPr>
              <a:t>The projector is properly focused and the screen is clearly visible from all parts of the room; ensure it is safe and there are no trip hazards caused by wires. It is also useful to have a spare bulb and to know how to change it. </a:t>
            </a:r>
          </a:p>
          <a:p>
            <a:pPr marL="680838" lvl="1" indent="-185683">
              <a:buFont typeface="Arial" panose="020B0604020202020204" pitchFamily="34" charset="0"/>
              <a:buChar char="•"/>
            </a:pPr>
            <a:r>
              <a:rPr lang="en-GB" altLang="en-US" sz="1200" dirty="0">
                <a:latin typeface="Arial" charset="0"/>
                <a:cs typeface="Arial" charset="0"/>
              </a:rPr>
              <a:t>The lecture room is arranged to suit the style of lecture and the visual aids being used.</a:t>
            </a:r>
          </a:p>
          <a:p>
            <a:pPr marL="680838" lvl="1" indent="-185683">
              <a:buFont typeface="Arial" panose="020B0604020202020204" pitchFamily="34" charset="0"/>
              <a:buChar char="•"/>
            </a:pPr>
            <a:endParaRPr lang="en-GB" altLang="en-US" sz="1200" dirty="0">
              <a:latin typeface="Arial" charset="0"/>
              <a:cs typeface="Arial" charset="0"/>
            </a:endParaRPr>
          </a:p>
          <a:p>
            <a:pPr eaLnBrk="1" hangingPunct="1"/>
            <a:r>
              <a:rPr lang="en-GB" altLang="en-US" sz="1200" dirty="0">
                <a:latin typeface="Arial" charset="0"/>
                <a:cs typeface="Arial" charset="0"/>
              </a:rPr>
              <a:t>The PowerPoint™ slides in this pack will enhance your lecture.</a:t>
            </a:r>
          </a:p>
          <a:p>
            <a:pPr eaLnBrk="1" hangingPunct="1"/>
            <a:r>
              <a:rPr lang="en-GB" altLang="en-US" sz="1200" dirty="0">
                <a:latin typeface="Arial" charset="0"/>
                <a:cs typeface="Arial" charset="0"/>
              </a:rPr>
              <a:t>Always face the audience when speaking and do not address your comments to the screen, with your back to the participants.</a:t>
            </a:r>
          </a:p>
          <a:p>
            <a:pPr eaLnBrk="1" hangingPunct="1"/>
            <a:r>
              <a:rPr lang="en-GB" altLang="en-US" sz="1200" dirty="0">
                <a:latin typeface="Arial" charset="0"/>
                <a:cs typeface="Arial" charset="0"/>
              </a:rPr>
              <a:t>If you have any suggestions for improving this training pack or would like any specific amendments, please do not hesitate to contact Highfield on 01302 363277.</a:t>
            </a:r>
          </a:p>
          <a:p>
            <a:pPr eaLnBrk="1" hangingPunct="1"/>
            <a:endParaRPr lang="en-GB" altLang="en-US" sz="1200" dirty="0">
              <a:latin typeface="Arial" charset="0"/>
              <a:cs typeface="Arial" charset="0"/>
            </a:endParaRPr>
          </a:p>
          <a:p>
            <a:pPr marL="0" indent="0" eaLnBrk="1" hangingPunct="1">
              <a:buNone/>
            </a:pPr>
            <a:r>
              <a:rPr lang="en-GB" altLang="en-US" sz="1200" dirty="0">
                <a:latin typeface="Arial" charset="0"/>
                <a:cs typeface="Arial" charset="0"/>
              </a:rPr>
              <a:t>Good luck with your course.</a:t>
            </a:r>
          </a:p>
        </p:txBody>
      </p:sp>
      <p:sp>
        <p:nvSpPr>
          <p:cNvPr id="92163" name="Slide Number Placeholder 3"/>
          <p:cNvSpPr>
            <a:spLocks noGrp="1"/>
          </p:cNvSpPr>
          <p:nvPr>
            <p:ph type="sldNum" sz="quarter" idx="4294967295"/>
          </p:nvPr>
        </p:nvSpPr>
        <p:spPr bwMode="auto">
          <a:xfrm>
            <a:off x="3854395" y="9444988"/>
            <a:ext cx="2949629" cy="4975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4" rIns="91568" bIns="45784"/>
          <a:lstStyle>
            <a:lvl1pPr>
              <a:defRPr>
                <a:solidFill>
                  <a:schemeClr val="tx1"/>
                </a:solidFill>
                <a:latin typeface="Calibri" charset="0"/>
              </a:defRPr>
            </a:lvl1pPr>
            <a:lvl2pPr marL="777375" indent="-298868">
              <a:defRPr>
                <a:solidFill>
                  <a:schemeClr val="tx1"/>
                </a:solidFill>
                <a:latin typeface="Calibri" charset="0"/>
              </a:defRPr>
            </a:lvl2pPr>
            <a:lvl3pPr marL="1195471" indent="-238458">
              <a:defRPr>
                <a:solidFill>
                  <a:schemeClr val="tx1"/>
                </a:solidFill>
                <a:latin typeface="Calibri" charset="0"/>
              </a:defRPr>
            </a:lvl3pPr>
            <a:lvl4pPr marL="1673978" indent="-238458">
              <a:defRPr>
                <a:solidFill>
                  <a:schemeClr val="tx1"/>
                </a:solidFill>
                <a:latin typeface="Calibri" charset="0"/>
              </a:defRPr>
            </a:lvl4pPr>
            <a:lvl5pPr marL="2152484" indent="-238458">
              <a:defRPr>
                <a:solidFill>
                  <a:schemeClr val="tx1"/>
                </a:solidFill>
                <a:latin typeface="Calibri" charset="0"/>
              </a:defRPr>
            </a:lvl5pPr>
            <a:lvl6pPr marL="2610324" indent="-238458" eaLnBrk="0" fontAlgn="base" hangingPunct="0">
              <a:spcBef>
                <a:spcPct val="0"/>
              </a:spcBef>
              <a:spcAft>
                <a:spcPct val="0"/>
              </a:spcAft>
              <a:defRPr>
                <a:solidFill>
                  <a:schemeClr val="tx1"/>
                </a:solidFill>
                <a:latin typeface="Calibri" charset="0"/>
              </a:defRPr>
            </a:lvl6pPr>
            <a:lvl7pPr marL="3068164" indent="-238458" eaLnBrk="0" fontAlgn="base" hangingPunct="0">
              <a:spcBef>
                <a:spcPct val="0"/>
              </a:spcBef>
              <a:spcAft>
                <a:spcPct val="0"/>
              </a:spcAft>
              <a:defRPr>
                <a:solidFill>
                  <a:schemeClr val="tx1"/>
                </a:solidFill>
                <a:latin typeface="Calibri" charset="0"/>
              </a:defRPr>
            </a:lvl7pPr>
            <a:lvl8pPr marL="3526005" indent="-238458" eaLnBrk="0" fontAlgn="base" hangingPunct="0">
              <a:spcBef>
                <a:spcPct val="0"/>
              </a:spcBef>
              <a:spcAft>
                <a:spcPct val="0"/>
              </a:spcAft>
              <a:defRPr>
                <a:solidFill>
                  <a:schemeClr val="tx1"/>
                </a:solidFill>
                <a:latin typeface="Calibri" charset="0"/>
              </a:defRPr>
            </a:lvl8pPr>
            <a:lvl9pPr marL="3983845" indent="-238458" eaLnBrk="0" fontAlgn="base" hangingPunct="0">
              <a:spcBef>
                <a:spcPct val="0"/>
              </a:spcBef>
              <a:spcAft>
                <a:spcPct val="0"/>
              </a:spcAft>
              <a:defRPr>
                <a:solidFill>
                  <a:schemeClr val="tx1"/>
                </a:solidFill>
                <a:latin typeface="Calibri"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CC404BB-6EF0-E449-97B6-DF5A2FE023BC}" type="slidenum">
              <a:rPr kumimoji="0" lang="en-US" altLang="en-US" sz="1800" b="0" i="0" u="none" strike="noStrike" kern="1200" cap="none" spc="0" normalizeH="0" baseline="0" noProof="0">
                <a:ln>
                  <a:noFill/>
                </a:ln>
                <a:solidFill>
                  <a:srgbClr val="000000"/>
                </a:solidFill>
                <a:effectLst/>
                <a:uLnTx/>
                <a:uFillTx/>
                <a:latin typeface="Arial" charset="0"/>
                <a:ea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altLang="en-US" sz="1800" b="0" i="0" u="none" strike="noStrike" kern="1200" cap="none" spc="0" normalizeH="0" baseline="0" noProof="0" dirty="0">
              <a:ln>
                <a:noFill/>
              </a:ln>
              <a:solidFill>
                <a:srgbClr val="000000"/>
              </a:solidFill>
              <a:effectLst/>
              <a:uLnTx/>
              <a:uFillTx/>
              <a:latin typeface="Arial" charset="0"/>
              <a:ea typeface="Arial" charset="0"/>
              <a:cs typeface="Arial" charset="0"/>
            </a:endParaRPr>
          </a:p>
        </p:txBody>
      </p:sp>
    </p:spTree>
    <p:extLst>
      <p:ext uri="{BB962C8B-B14F-4D97-AF65-F5344CB8AC3E}">
        <p14:creationId xmlns:p14="http://schemas.microsoft.com/office/powerpoint/2010/main" val="528128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1: Understand physical interventions and the implications of their use</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1.1 State the legal implications of using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1.2 State the professional implications of using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1.3 Identify positive alternatives to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1.4 Identify the differences between defensive physical skills and physical interventions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module includes the following interactive activities:</a:t>
            </a:r>
          </a:p>
          <a:p>
            <a:pPr marL="174625" lvl="0" indent="-174625">
              <a:lnSpc>
                <a:spcPct val="107000"/>
              </a:lnSpc>
            </a:pPr>
            <a:r>
              <a:rPr lang="en-GB" dirty="0">
                <a:effectLst/>
                <a:latin typeface="Arial" panose="020B0604020202020204" pitchFamily="34" charset="0"/>
                <a:ea typeface="Calibri" panose="020F0502020204030204" pitchFamily="34" charset="0"/>
                <a:cs typeface="Arial" panose="020B0604020202020204" pitchFamily="34" charset="0"/>
              </a:rPr>
              <a:t>class question: What is physical intervention?</a:t>
            </a:r>
          </a:p>
          <a:p>
            <a:pPr marL="174625" lvl="0" indent="-174625">
              <a:lnSpc>
                <a:spcPct val="107000"/>
              </a:lnSpc>
              <a:spcAft>
                <a:spcPts val="800"/>
              </a:spcAft>
            </a:pPr>
            <a:r>
              <a:rPr lang="en-US" dirty="0">
                <a:effectLst/>
                <a:latin typeface="Arial" panose="020B0604020202020204" pitchFamily="34" charset="0"/>
                <a:ea typeface="Calibri" panose="020F0502020204030204" pitchFamily="34" charset="0"/>
                <a:cs typeface="Arial" panose="020B0604020202020204" pitchFamily="34" charset="0"/>
              </a:rPr>
              <a:t>class question: What can happen if force is used improperly?</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GB" b="1" dirty="0">
                <a:effectLst/>
                <a:latin typeface="Arial" panose="020B0604020202020204" pitchFamily="34" charset="0"/>
                <a:ea typeface="Calibri" panose="020F0502020204030204" pitchFamily="34" charset="0"/>
                <a:cs typeface="Arial" panose="020B0604020202020204" pitchFamily="34" charset="0"/>
              </a:rPr>
              <a:t>Key task 1</a:t>
            </a:r>
            <a:endParaRPr lang="en-GB" kern="0" dirty="0">
              <a:solidFill>
                <a:srgbClr val="FFFFFF"/>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169945114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33583054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a:ln/>
        </p:spPr>
      </p:sp>
      <p:sp>
        <p:nvSpPr>
          <p:cNvPr id="202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a:ln/>
        </p:spPr>
      </p:sp>
      <p:sp>
        <p:nvSpPr>
          <p:cNvPr id="203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4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b="1" dirty="0"/>
              <a:t>Class question: What is physical intervention?</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a:ln/>
        </p:spPr>
      </p:sp>
      <p:sp>
        <p:nvSpPr>
          <p:cNvPr id="211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212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a:ln/>
        </p:spPr>
      </p:sp>
      <p:sp>
        <p:nvSpPr>
          <p:cNvPr id="214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p:cNvSpPr>
            <a:spLocks noGrp="1" noRot="1" noChangeAspect="1" noTextEdit="1"/>
          </p:cNvSpPr>
          <p:nvPr>
            <p:ph type="sldImg"/>
          </p:nvPr>
        </p:nvSpPr>
        <p:spPr>
          <a:ln/>
        </p:spPr>
      </p:sp>
      <p:sp>
        <p:nvSpPr>
          <p:cNvPr id="215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a:ln/>
        </p:spPr>
      </p:sp>
      <p:sp>
        <p:nvSpPr>
          <p:cNvPr id="216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ln/>
        </p:spPr>
      </p:sp>
      <p:sp>
        <p:nvSpPr>
          <p:cNvPr id="217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37905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a:t>Class question answer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Some police forces encourage the use of handcuffs while others are strongly against security operatives’ possession or use of them.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Mechanical restraints include soft cuffs, plastic cuffs, ridged and chain link etc.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Know what is acceptable to be used in the area that you teach.</a:t>
            </a:r>
            <a:endParaRPr lang="en-GB" altLang="en-US" dirty="0"/>
          </a:p>
          <a:p>
            <a:pPr marL="0" indent="0">
              <a:buNone/>
            </a:pPr>
            <a:endParaRPr lang="en-GB"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l">
              <a:buNone/>
            </a:pPr>
            <a:r>
              <a:rPr lang="en-GB" sz="1200" b="0" i="0" u="none" strike="noStrike" baseline="0" dirty="0">
                <a:latin typeface="MyriadPro-Regular"/>
              </a:rPr>
              <a:t>Physical intervention should never be used as routine, to cause pain, out of spite, as a source of punishment or in any way that restricts a person’s breathing or impacts the airways. Furthermore, physical interventions should only be used when all other options have failed or are likely to fail, when it is not possible or appropriate to withdraw or when someone is in immediate risk of harm. Interventions should be used for no longer than is necessary and should cease as soon as the danger or incident is over.</a:t>
            </a:r>
            <a:endParaRPr lang="en-GB" altLang="en-US" dirty="0"/>
          </a:p>
          <a:p>
            <a:pPr marL="0" indent="0">
              <a:buNone/>
            </a:pPr>
            <a:endParaRPr lang="en-GB" altLang="en-US" dirty="0"/>
          </a:p>
        </p:txBody>
      </p:sp>
    </p:spTree>
    <p:extLst>
      <p:ext uri="{BB962C8B-B14F-4D97-AF65-F5344CB8AC3E}">
        <p14:creationId xmlns:p14="http://schemas.microsoft.com/office/powerpoint/2010/main" val="331803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Non-restrictive techniques have no restraint of the person and usually involve no physical contact.</a:t>
            </a:r>
          </a:p>
        </p:txBody>
      </p:sp>
    </p:spTree>
    <p:extLst>
      <p:ext uri="{BB962C8B-B14F-4D97-AF65-F5344CB8AC3E}">
        <p14:creationId xmlns:p14="http://schemas.microsoft.com/office/powerpoint/2010/main" val="897635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Restrictive techniques restrict the movement of the person.</a:t>
            </a:r>
            <a:endParaRPr lang="en-GB" altLang="en-US" dirty="0"/>
          </a:p>
        </p:txBody>
      </p:sp>
    </p:spTree>
    <p:extLst>
      <p:ext uri="{BB962C8B-B14F-4D97-AF65-F5344CB8AC3E}">
        <p14:creationId xmlns:p14="http://schemas.microsoft.com/office/powerpoint/2010/main" val="2324958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b="1" dirty="0"/>
              <a:t>Class question: What can happen if force is used improperly?</a:t>
            </a:r>
          </a:p>
          <a:p>
            <a:pPr marL="0" indent="0">
              <a:buNone/>
            </a:pPr>
            <a:r>
              <a:rPr lang="en-US" altLang="en-US" b="0" dirty="0"/>
              <a:t>Improper use of force could:</a:t>
            </a:r>
          </a:p>
          <a:p>
            <a:pPr marL="174625" indent="-174625">
              <a:buFont typeface="Arial" panose="020B0604020202020204" pitchFamily="34" charset="0"/>
              <a:buChar char="•"/>
            </a:pPr>
            <a:r>
              <a:rPr lang="en-GB" altLang="en-US" dirty="0">
                <a:latin typeface="Arial" charset="0"/>
                <a:cs typeface="Arial" charset="0"/>
              </a:rPr>
              <a:t>make the situation worse</a:t>
            </a:r>
          </a:p>
          <a:p>
            <a:pPr marL="174625" indent="-174625">
              <a:buFont typeface="Arial" panose="020B0604020202020204" pitchFamily="34" charset="0"/>
              <a:buChar char="•"/>
            </a:pPr>
            <a:r>
              <a:rPr lang="en-GB" altLang="en-US" dirty="0">
                <a:latin typeface="Arial" charset="0"/>
                <a:cs typeface="Arial" charset="0"/>
              </a:rPr>
              <a:t>spoil the team’s reputation</a:t>
            </a:r>
          </a:p>
          <a:p>
            <a:pPr marL="174625" indent="-174625">
              <a:buFont typeface="Arial" panose="020B0604020202020204" pitchFamily="34" charset="0"/>
              <a:buChar char="•"/>
            </a:pPr>
            <a:r>
              <a:rPr lang="en-GB" altLang="en-US" dirty="0">
                <a:latin typeface="Arial" charset="0"/>
                <a:cs typeface="Arial" charset="0"/>
              </a:rPr>
              <a:t>cause complaints</a:t>
            </a:r>
          </a:p>
          <a:p>
            <a:pPr marL="174625" indent="-174625">
              <a:buFont typeface="Arial" panose="020B0604020202020204" pitchFamily="34" charset="0"/>
              <a:buChar char="•"/>
            </a:pPr>
            <a:r>
              <a:rPr lang="en-GB" altLang="en-US" dirty="0">
                <a:latin typeface="Arial" charset="0"/>
                <a:cs typeface="Arial" charset="0"/>
              </a:rPr>
              <a:t>cause disciplinary proceedings</a:t>
            </a:r>
          </a:p>
          <a:p>
            <a:pPr marL="174625" indent="-174625">
              <a:buFont typeface="Arial" panose="020B0604020202020204" pitchFamily="34" charset="0"/>
              <a:buChar char="•"/>
            </a:pPr>
            <a:r>
              <a:rPr lang="en-GB" altLang="en-US" dirty="0">
                <a:latin typeface="Arial" charset="0"/>
                <a:cs typeface="Arial" charset="0"/>
              </a:rPr>
              <a:t>cause civil actions</a:t>
            </a:r>
          </a:p>
          <a:p>
            <a:pPr marL="174625" indent="-174625">
              <a:buFont typeface="Arial" panose="020B0604020202020204" pitchFamily="34" charset="0"/>
              <a:buChar char="•"/>
            </a:pPr>
            <a:r>
              <a:rPr lang="en-GB" altLang="en-US" dirty="0">
                <a:latin typeface="Arial" charset="0"/>
                <a:cs typeface="Arial" charset="0"/>
              </a:rPr>
              <a:t>cause criminal proceedings</a:t>
            </a:r>
          </a:p>
          <a:p>
            <a:pPr marL="174625" indent="-174625">
              <a:buFont typeface="Arial" panose="020B0604020202020204" pitchFamily="34" charset="0"/>
              <a:buChar char="•"/>
            </a:pPr>
            <a:r>
              <a:rPr lang="en-GB" altLang="en-US" dirty="0">
                <a:latin typeface="Arial" charset="0"/>
                <a:cs typeface="Arial" charset="0"/>
              </a:rPr>
              <a:t>result in loss of SIA license</a:t>
            </a:r>
          </a:p>
          <a:p>
            <a:pPr marL="174625" indent="-174625">
              <a:buFont typeface="Arial" panose="020B0604020202020204" pitchFamily="34" charset="0"/>
              <a:buChar char="•"/>
            </a:pPr>
            <a:r>
              <a:rPr lang="en-GB" altLang="en-US" dirty="0">
                <a:latin typeface="Arial" charset="0"/>
                <a:cs typeface="Arial" charset="0"/>
              </a:rPr>
              <a:t>result in injury or death.</a:t>
            </a:r>
          </a:p>
          <a:p>
            <a:pPr marL="0" indent="0">
              <a:buFont typeface="Arial" charset="0"/>
              <a:buNone/>
            </a:pPr>
            <a:endParaRPr lang="en-GB" altLang="en-US" dirty="0">
              <a:latin typeface="Arial" charset="0"/>
              <a:cs typeface="Arial" charset="0"/>
            </a:endParaRPr>
          </a:p>
          <a:p>
            <a:pPr marL="0" indent="0">
              <a:buFont typeface="Arial" charset="0"/>
              <a:buNone/>
            </a:pPr>
            <a:r>
              <a:rPr lang="en-US" altLang="en-US" b="0" dirty="0"/>
              <a:t>No one should want the reputation of using excessive force.</a:t>
            </a:r>
            <a:endParaRPr lang="en-GB" altLang="en-US" dirty="0">
              <a:latin typeface="Arial" charset="0"/>
              <a:cs typeface="Arial" charset="0"/>
            </a:endParaRPr>
          </a:p>
        </p:txBody>
      </p:sp>
    </p:spTree>
    <p:extLst>
      <p:ext uri="{BB962C8B-B14F-4D97-AF65-F5344CB8AC3E}">
        <p14:creationId xmlns:p14="http://schemas.microsoft.com/office/powerpoint/2010/main" val="905417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1745013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Door supervisors should only use physical intervention as a last resort when verbal and non-verbal communication have not been successful or, for example, when customers are already fighting.</a:t>
            </a:r>
            <a:endParaRPr lang="en-GB"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l">
              <a:buNone/>
            </a:pPr>
            <a:r>
              <a:rPr lang="en-GB" b="0" i="0" u="none" strike="noStrike" baseline="0" dirty="0">
                <a:latin typeface="Arial" panose="020B0604020202020204" pitchFamily="34" charset="0"/>
                <a:cs typeface="Arial" panose="020B0604020202020204" pitchFamily="34" charset="0"/>
              </a:rPr>
              <a:t>Explain to learners that unless they use the necessary constraints when dealing with unruly or violent customers, they may find themselves liable to an assault charge, a fine and/or claim for compensation. Working within the professional security sector, they must learn to carry out their duties without hurting the very customers they are hired to protect.</a:t>
            </a: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14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0"/>
          <p:cNvSpPr>
            <a:spLocks noGrp="1" noRot="1" noChangeAspect="1" noChangeArrowheads="1" noTextEdit="1"/>
          </p:cNvSpPr>
          <p:nvPr>
            <p:ph type="sldImg"/>
          </p:nvPr>
        </p:nvSpPr>
        <p:spPr>
          <a:xfrm>
            <a:off x="4198938" y="147638"/>
            <a:ext cx="2720975" cy="2039937"/>
          </a:xfrm>
          <a:ln/>
        </p:spPr>
      </p:sp>
      <p:sp>
        <p:nvSpPr>
          <p:cNvPr id="116739" name="Notes Placeholder 3"/>
          <p:cNvSpPr>
            <a:spLocks noGrp="1"/>
          </p:cNvSpPr>
          <p:nvPr/>
        </p:nvSpPr>
        <p:spPr bwMode="auto">
          <a:xfrm>
            <a:off x="204788" y="2333625"/>
            <a:ext cx="6689725" cy="725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75" tIns="46787" rIns="93575" bIns="46787"/>
          <a:lstStyle>
            <a:lvl1pPr marL="173038" indent="-173038" eaLnBrk="0" hangingPunct="0">
              <a:spcBef>
                <a:spcPct val="30000"/>
              </a:spcBef>
              <a:buChar char="•"/>
              <a:defRPr sz="1200">
                <a:solidFill>
                  <a:schemeClr val="tx1"/>
                </a:solidFill>
                <a:latin typeface="Arial" charset="0"/>
              </a:defRPr>
            </a:lvl1pPr>
            <a:lvl2pPr marL="742950" indent="-285750" eaLnBrk="0" hangingPunct="0">
              <a:spcBef>
                <a:spcPct val="30000"/>
              </a:spcBef>
              <a:buChar char="•"/>
              <a:defRPr sz="1200">
                <a:solidFill>
                  <a:schemeClr val="tx1"/>
                </a:solidFill>
                <a:latin typeface="Arial" charset="0"/>
              </a:defRPr>
            </a:lvl2pPr>
            <a:lvl3pPr marL="1143000" indent="-228600" eaLnBrk="0" hangingPunct="0">
              <a:spcBef>
                <a:spcPct val="30000"/>
              </a:spcBef>
              <a:buChar char="•"/>
              <a:defRPr sz="1200">
                <a:solidFill>
                  <a:schemeClr val="tx1"/>
                </a:solidFill>
                <a:latin typeface="Arial" charset="0"/>
              </a:defRPr>
            </a:lvl3pPr>
            <a:lvl4pPr marL="1600200" indent="-228600" eaLnBrk="0" hangingPunct="0">
              <a:spcBef>
                <a:spcPct val="30000"/>
              </a:spcBef>
              <a:buChar char="•"/>
              <a:defRPr sz="1200">
                <a:solidFill>
                  <a:schemeClr val="tx1"/>
                </a:solidFill>
                <a:latin typeface="Arial" charset="0"/>
              </a:defRPr>
            </a:lvl4pPr>
            <a:lvl5pPr marL="2057400" indent="-228600" eaLnBrk="0" hangingPunct="0">
              <a:spcBef>
                <a:spcPct val="30000"/>
              </a:spcBef>
              <a:buChar char="•"/>
              <a:defRPr sz="1200">
                <a:solidFill>
                  <a:schemeClr val="tx1"/>
                </a:solidFill>
                <a:latin typeface="Arial" charset="0"/>
              </a:defRPr>
            </a:lvl5pPr>
            <a:lvl6pPr marL="2514600" indent="-228600" eaLnBrk="0" fontAlgn="base" hangingPunct="0">
              <a:spcBef>
                <a:spcPct val="30000"/>
              </a:spcBef>
              <a:spcAft>
                <a:spcPct val="0"/>
              </a:spcAft>
              <a:buChar char="•"/>
              <a:defRPr sz="1200">
                <a:solidFill>
                  <a:schemeClr val="tx1"/>
                </a:solidFill>
                <a:latin typeface="Arial" charset="0"/>
              </a:defRPr>
            </a:lvl6pPr>
            <a:lvl7pPr marL="2971800" indent="-228600" eaLnBrk="0" fontAlgn="base" hangingPunct="0">
              <a:spcBef>
                <a:spcPct val="30000"/>
              </a:spcBef>
              <a:spcAft>
                <a:spcPct val="0"/>
              </a:spcAft>
              <a:buChar char="•"/>
              <a:defRPr sz="1200">
                <a:solidFill>
                  <a:schemeClr val="tx1"/>
                </a:solidFill>
                <a:latin typeface="Arial" charset="0"/>
              </a:defRPr>
            </a:lvl7pPr>
            <a:lvl8pPr marL="3429000" indent="-228600" eaLnBrk="0" fontAlgn="base" hangingPunct="0">
              <a:spcBef>
                <a:spcPct val="30000"/>
              </a:spcBef>
              <a:spcAft>
                <a:spcPct val="0"/>
              </a:spcAft>
              <a:buChar char="•"/>
              <a:defRPr sz="1200">
                <a:solidFill>
                  <a:schemeClr val="tx1"/>
                </a:solidFill>
                <a:latin typeface="Arial" charset="0"/>
              </a:defRPr>
            </a:lvl8pPr>
            <a:lvl9pPr marL="3886200" indent="-228600" eaLnBrk="0" fontAlgn="base" hangingPunct="0">
              <a:spcBef>
                <a:spcPct val="30000"/>
              </a:spcBef>
              <a:spcAft>
                <a:spcPct val="0"/>
              </a:spcAft>
              <a:buChar char="•"/>
              <a:defRPr sz="1200">
                <a:solidFill>
                  <a:schemeClr val="tx1"/>
                </a:solidFill>
                <a:latin typeface="Arial" charset="0"/>
              </a:defRPr>
            </a:lvl9pPr>
          </a:lstStyle>
          <a:p>
            <a:endParaRPr lang="en-GB" altLang="en-US" b="0" dirty="0"/>
          </a:p>
        </p:txBody>
      </p:sp>
      <p:sp>
        <p:nvSpPr>
          <p:cNvPr id="2" name="Notes Placeholder 1"/>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This training presentation covers the learning outcomes and assessment criteria for unit 4: Application of Physical Intervention Skills in the </a:t>
            </a:r>
            <a:r>
              <a:rPr lang="en-GB" sz="1200" b="1" dirty="0">
                <a:solidFill>
                  <a:prstClr val="white"/>
                </a:solidFill>
              </a:rPr>
              <a:t>Private Security Industry </a:t>
            </a:r>
            <a:r>
              <a:rPr lang="en-GB" b="1" dirty="0"/>
              <a:t>qualification.</a:t>
            </a:r>
          </a:p>
          <a:p>
            <a:pPr marL="0" indent="0">
              <a:buNone/>
            </a:pPr>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cs typeface="Arial" panose="020B0604020202020204" pitchFamily="34" charset="0"/>
              </a:rPr>
              <a:t>Once a door supervisor has requested someone leaves the premises and they do not, they become a trespasser and can be removed by force if necessary (they will also be committing an offence under the Licensing Act 2003).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cs typeface="Arial" panose="020B0604020202020204" pitchFamily="34" charset="0"/>
              </a:rPr>
              <a:t>Explain to learners that under</a:t>
            </a:r>
            <a:r>
              <a:rPr lang="en-GB" b="0" i="0" u="none" strike="noStrike" baseline="0" dirty="0">
                <a:latin typeface="Arial" panose="020B0604020202020204" pitchFamily="34" charset="0"/>
                <a:cs typeface="Arial" panose="020B0604020202020204" pitchFamily="34" charset="0"/>
              </a:rPr>
              <a:t> the rules of trespass, as a door themselves and others from attack. What the law does not allow is the excessive use of force or causing unnecessary or malicious injuries to any person.</a:t>
            </a:r>
            <a:endParaRPr lang="en-US"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dirty="0"/>
          </a:p>
          <a:p>
            <a:endParaRPr lang="en-GB" altLang="en-US" dirty="0"/>
          </a:p>
        </p:txBody>
      </p:sp>
    </p:spTree>
    <p:extLst>
      <p:ext uri="{BB962C8B-B14F-4D97-AF65-F5344CB8AC3E}">
        <p14:creationId xmlns:p14="http://schemas.microsoft.com/office/powerpoint/2010/main" val="3382449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cs typeface="Arial" panose="020B0604020202020204" pitchFamily="34" charset="0"/>
              </a:rPr>
              <a:t>Common law but still in effect.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cs typeface="Arial" panose="020B0604020202020204" pitchFamily="34" charset="0"/>
            </a:endParaRPr>
          </a:p>
          <a:p>
            <a:pPr marL="0" indent="0" algn="l">
              <a:buNone/>
            </a:pPr>
            <a:r>
              <a:rPr lang="en-GB" b="0" i="0" u="none" strike="noStrike" baseline="0" dirty="0">
                <a:latin typeface="Arial" panose="020B0604020202020204" pitchFamily="34" charset="0"/>
                <a:cs typeface="Arial" panose="020B0604020202020204" pitchFamily="34" charset="0"/>
              </a:rPr>
              <a:t>A person who is about to be attacked does not have to wait for their assailant to strike the first blow. Circumstances may justify a pre-emptive strike.</a:t>
            </a:r>
            <a:endParaRPr lang="en-GB" altLang="en-US" dirty="0">
              <a:latin typeface="Arial" panose="020B0604020202020204" pitchFamily="34" charset="0"/>
              <a:cs typeface="Arial" panose="020B0604020202020204" pitchFamily="34" charset="0"/>
            </a:endParaRPr>
          </a:p>
          <a:p>
            <a:endParaRPr lang="en-GB" altLang="en-US" dirty="0"/>
          </a:p>
        </p:txBody>
      </p:sp>
    </p:spTree>
    <p:extLst>
      <p:ext uri="{BB962C8B-B14F-4D97-AF65-F5344CB8AC3E}">
        <p14:creationId xmlns:p14="http://schemas.microsoft.com/office/powerpoint/2010/main" val="1159811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l">
              <a:buNone/>
            </a:pPr>
            <a:r>
              <a:rPr lang="en-GB" b="0" i="0" u="none" strike="noStrike" baseline="0" dirty="0">
                <a:latin typeface="Arial" panose="020B0604020202020204" pitchFamily="34" charset="0"/>
                <a:cs typeface="Arial" panose="020B0604020202020204" pitchFamily="34" charset="0"/>
              </a:rPr>
              <a:t>The ‘prevention of crime’ element applies to any crime where the preventative use of force is reasonably required. This would include protecting property from damage or theft, and protecting people from physical injury.</a:t>
            </a: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1696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To be used with caution as not all breaches of the peace are indicatable offences.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The ‘to save a life’ aspect is appropriate, although stronger legislation is probably applicable in these circumstances.</a:t>
            </a:r>
            <a:endParaRPr lang="en-GB" altLang="en-US" dirty="0"/>
          </a:p>
          <a:p>
            <a:pPr marL="0" indent="0">
              <a:buNone/>
            </a:pPr>
            <a:endParaRPr lang="en-GB" altLang="en-US" dirty="0"/>
          </a:p>
          <a:p>
            <a:pPr marL="0" indent="0">
              <a:buNone/>
            </a:pPr>
            <a:r>
              <a:rPr lang="en-GB" altLang="en-US" b="1" dirty="0"/>
              <a:t>Scotland</a:t>
            </a:r>
          </a:p>
          <a:p>
            <a:pPr marL="0" indent="0">
              <a:buNone/>
            </a:pPr>
            <a:r>
              <a:rPr lang="en-GB" sz="1200" b="0" i="0" u="none" strike="noStrike" kern="1200" baseline="0" dirty="0">
                <a:solidFill>
                  <a:schemeClr val="tx1"/>
                </a:solidFill>
                <a:latin typeface="Arial" charset="0"/>
                <a:ea typeface="+mn-ea"/>
                <a:cs typeface="+mn-cs"/>
              </a:rPr>
              <a:t>The Scottish definition of a breach of the peace is where any person (including a door supervisor) may arrest any person committing a breach of the peace. A breach of the peace is where something is done in breach of public order or decorum which might reasonably be expected to lead the lieges (public) being alarmed, upset or tempted to make reprisals at their own hand.</a:t>
            </a:r>
            <a:endParaRPr lang="en-GB" altLang="en-US" b="1" dirty="0"/>
          </a:p>
        </p:txBody>
      </p:sp>
    </p:spTree>
    <p:extLst>
      <p:ext uri="{BB962C8B-B14F-4D97-AF65-F5344CB8AC3E}">
        <p14:creationId xmlns:p14="http://schemas.microsoft.com/office/powerpoint/2010/main" val="1020356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b="1" dirty="0"/>
              <a:t>Reasonable</a:t>
            </a:r>
            <a:r>
              <a:rPr lang="en-US" altLang="en-US" dirty="0"/>
              <a:t> depends on a jury’s perspective. Is being spat at a reason to punch someone?</a:t>
            </a:r>
          </a:p>
          <a:p>
            <a:pPr marL="0" indent="0">
              <a:buNone/>
            </a:pPr>
            <a:endParaRPr lang="en-US" altLang="en-US" dirty="0"/>
          </a:p>
          <a:p>
            <a:pPr marL="0" indent="0">
              <a:buNone/>
            </a:pPr>
            <a:r>
              <a:rPr lang="en-US" altLang="en-US" b="1" dirty="0"/>
              <a:t>Necessary</a:t>
            </a:r>
            <a:r>
              <a:rPr lang="en-US" altLang="en-US" dirty="0"/>
              <a:t> – must be able to show escalation from the lowest reasonable use of force to the end level of force used.</a:t>
            </a:r>
          </a:p>
          <a:p>
            <a:pPr marL="0" indent="0">
              <a:buNone/>
            </a:pPr>
            <a:endParaRPr lang="en-US" altLang="en-US" b="1" dirty="0"/>
          </a:p>
          <a:p>
            <a:pPr marL="0" indent="0">
              <a:buNone/>
            </a:pPr>
            <a:r>
              <a:rPr lang="en-US" altLang="en-US" b="1" dirty="0"/>
              <a:t>Pre-emptive </a:t>
            </a:r>
            <a:r>
              <a:rPr lang="en-US" altLang="en-US" b="0" dirty="0"/>
              <a:t>-</a:t>
            </a:r>
            <a:r>
              <a:rPr lang="en-US" altLang="en-US" dirty="0"/>
              <a:t> strikes are legal under the correct circumstances, but the DS must be able to justify why they felt they needed to strike first.</a:t>
            </a:r>
            <a:endParaRPr lang="en-GB" altLang="en-US" dirty="0"/>
          </a:p>
          <a:p>
            <a:pPr marL="0" indent="0">
              <a:buNone/>
            </a:pPr>
            <a:endParaRPr lang="en-GB" altLang="en-US" dirty="0"/>
          </a:p>
          <a:p>
            <a:pPr marL="0" indent="0" algn="l">
              <a:buNone/>
            </a:pPr>
            <a:endParaRPr lang="en-GB" altLang="en-US" b="1" dirty="0"/>
          </a:p>
        </p:txBody>
      </p:sp>
    </p:spTree>
    <p:extLst>
      <p:ext uri="{BB962C8B-B14F-4D97-AF65-F5344CB8AC3E}">
        <p14:creationId xmlns:p14="http://schemas.microsoft.com/office/powerpoint/2010/main" val="1126979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1693809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The questions outlined in the slide are likely to be asked about any use of force. </a:t>
            </a:r>
          </a:p>
          <a:p>
            <a:pPr marL="0" indent="0">
              <a:buNone/>
            </a:pPr>
            <a:endParaRPr lang="en-US" altLang="en-US" b="1" dirty="0"/>
          </a:p>
          <a:p>
            <a:pPr marL="0" indent="0">
              <a:buNone/>
            </a:pPr>
            <a:r>
              <a:rPr lang="en-US" altLang="en-US" b="1" dirty="0"/>
              <a:t>Was there a need to use force? </a:t>
            </a:r>
          </a:p>
          <a:p>
            <a:pPr marL="0" indent="0">
              <a:buNone/>
            </a:pPr>
            <a:r>
              <a:rPr lang="en-US" altLang="en-US" b="0" dirty="0"/>
              <a:t>W</a:t>
            </a:r>
            <a:r>
              <a:rPr lang="en-US" altLang="en-US" dirty="0"/>
              <a:t>as it actually required or was this just a case of the customer irritating the DS who wanted to clear the venue quickly because they were tired?</a:t>
            </a:r>
          </a:p>
          <a:p>
            <a:pPr marL="0" indent="0">
              <a:buNone/>
            </a:pPr>
            <a:endParaRPr lang="en-US" altLang="en-US" b="1" dirty="0"/>
          </a:p>
          <a:p>
            <a:pPr marL="0" indent="0">
              <a:buNone/>
            </a:pPr>
            <a:r>
              <a:rPr lang="en-US" altLang="en-US" b="1" dirty="0"/>
              <a:t>What was the size and build of the injured party compared to the door supervisor? </a:t>
            </a:r>
          </a:p>
          <a:p>
            <a:pPr marL="0" indent="0">
              <a:buNone/>
            </a:pPr>
            <a:r>
              <a:rPr lang="en-US" altLang="en-US" dirty="0"/>
              <a:t>Size and build is not about there being a big DS and small customer. It is about the amount of force used on a big, small, muscly, skinny customer. The minimum believed amount of force should be used first and then escalate if required.</a:t>
            </a:r>
          </a:p>
          <a:p>
            <a:endParaRPr lang="en-US" altLang="en-US" b="1" dirty="0"/>
          </a:p>
          <a:p>
            <a:pPr marL="0" indent="0">
              <a:buNone/>
            </a:pPr>
            <a:r>
              <a:rPr lang="en-US" altLang="en-US" b="1" dirty="0"/>
              <a:t>At what stage did the door supervisor stop using the force?</a:t>
            </a:r>
            <a:r>
              <a:rPr lang="en-US" altLang="en-US" dirty="0"/>
              <a:t> </a:t>
            </a:r>
          </a:p>
          <a:p>
            <a:pPr marL="0" indent="0">
              <a:buNone/>
            </a:pPr>
            <a:r>
              <a:rPr lang="en-US" altLang="en-US" dirty="0"/>
              <a:t>Once outside of the venue, the DS would need a reason to continue restraining the person. </a:t>
            </a:r>
          </a:p>
          <a:p>
            <a:pPr marL="0" indent="0">
              <a:buNone/>
            </a:pPr>
            <a:endParaRPr lang="en-US" altLang="en-US" dirty="0"/>
          </a:p>
          <a:p>
            <a:pPr marL="0" indent="0">
              <a:buNone/>
            </a:pPr>
            <a:r>
              <a:rPr lang="en-US" altLang="en-US" b="1" dirty="0"/>
              <a:t>Was the force applied in good faith or in a malicious way?</a:t>
            </a:r>
          </a:p>
          <a:p>
            <a:pPr marL="0" indent="0">
              <a:buNone/>
            </a:pPr>
            <a:r>
              <a:rPr lang="en-US" altLang="en-US" dirty="0"/>
              <a:t>If there is a reason that the DS may already not like the customer, e.g. previous manager that fired them, ex-boyfriend/girlfriend etc., then it would be more appropriate for a colleague to deal with this individual.</a:t>
            </a:r>
            <a:endParaRPr lang="en-GB" altLang="en-US" dirty="0"/>
          </a:p>
          <a:p>
            <a:endParaRPr lang="en-GB" altLang="en-US" dirty="0"/>
          </a:p>
        </p:txBody>
      </p:sp>
    </p:spTree>
    <p:extLst>
      <p:ext uri="{BB962C8B-B14F-4D97-AF65-F5344CB8AC3E}">
        <p14:creationId xmlns:p14="http://schemas.microsoft.com/office/powerpoint/2010/main" val="886191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The incident report should explain the need and level of force that was needed.</a:t>
            </a:r>
          </a:p>
          <a:p>
            <a:pPr marL="0" indent="0">
              <a:buNone/>
            </a:pPr>
            <a:endParaRPr lang="en-US" altLang="en-US" dirty="0"/>
          </a:p>
          <a:p>
            <a:pPr marL="0" indent="0">
              <a:buNone/>
            </a:pPr>
            <a:r>
              <a:rPr lang="en-US" altLang="en-US" dirty="0"/>
              <a:t>If a customer is compliant then there is no need to use force against them. </a:t>
            </a:r>
          </a:p>
          <a:p>
            <a:pPr marL="0" indent="0">
              <a:buNone/>
            </a:pPr>
            <a:endParaRPr lang="en-US" altLang="en-US" dirty="0"/>
          </a:p>
          <a:p>
            <a:pPr marL="0" indent="0">
              <a:buNone/>
            </a:pPr>
            <a:r>
              <a:rPr lang="en-US" altLang="en-US" dirty="0"/>
              <a:t>In a situation where a customer is in possession of weapons, such as knives or guns, this would not be considered a starting point for use of force. Door supervisors saving their own lives and that of customers and staff becomes the priority at this stage.</a:t>
            </a:r>
            <a:endParaRPr lang="en-GB" altLang="en-US" dirty="0"/>
          </a:p>
          <a:p>
            <a:endParaRPr lang="en-GB" altLang="en-US" dirty="0"/>
          </a:p>
        </p:txBody>
      </p:sp>
    </p:spTree>
    <p:extLst>
      <p:ext uri="{BB962C8B-B14F-4D97-AF65-F5344CB8AC3E}">
        <p14:creationId xmlns:p14="http://schemas.microsoft.com/office/powerpoint/2010/main" val="3801460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Health &amp; Safety at Work etc. Act 1974 has been covered in previous units.</a:t>
            </a:r>
          </a:p>
          <a:p>
            <a:pPr marL="0" indent="0">
              <a:buNone/>
            </a:pPr>
            <a:endParaRPr lang="en-US" altLang="en-US" dirty="0"/>
          </a:p>
          <a:p>
            <a:pPr marL="0" indent="0">
              <a:buNone/>
            </a:pPr>
            <a:r>
              <a:rPr lang="en-US" altLang="en-US" dirty="0"/>
              <a:t>Employment Rights Act is a new topic and is covered on the relevant slide.</a:t>
            </a:r>
            <a:endParaRPr lang="en-GB" altLang="en-US" dirty="0"/>
          </a:p>
          <a:p>
            <a:endParaRPr lang="en-GB" altLang="en-US" dirty="0"/>
          </a:p>
        </p:txBody>
      </p:sp>
    </p:spTree>
    <p:extLst>
      <p:ext uri="{BB962C8B-B14F-4D97-AF65-F5344CB8AC3E}">
        <p14:creationId xmlns:p14="http://schemas.microsoft.com/office/powerpoint/2010/main" val="21794563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65645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151BD4E-3714-4192-9EAB-BB9145765C18}"/>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9C5D0F28-86BF-4E32-B57E-4302F962AF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467433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This does not mean that a DS can start a fight and then go and hide in the toilets. It does however mean that no DS is expected to run into the middle of 20 people fighting to try to stop them.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It is expected that door supervisors wait for backup from colleagues or the police and remove the customers one by one from the outside of the crowd.</a:t>
            </a:r>
            <a:endParaRPr lang="en-GB" altLang="en-US" dirty="0"/>
          </a:p>
          <a:p>
            <a:endParaRPr lang="en-GB" altLang="en-US" dirty="0"/>
          </a:p>
        </p:txBody>
      </p:sp>
    </p:spTree>
    <p:extLst>
      <p:ext uri="{BB962C8B-B14F-4D97-AF65-F5344CB8AC3E}">
        <p14:creationId xmlns:p14="http://schemas.microsoft.com/office/powerpoint/2010/main" val="859888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9332361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Door supervisors have a legal duty of care for all customers.</a:t>
            </a:r>
          </a:p>
          <a:p>
            <a:pPr marL="0" indent="0">
              <a:buNone/>
            </a:pPr>
            <a:endParaRPr lang="en-US" altLang="en-US" dirty="0"/>
          </a:p>
          <a:p>
            <a:pPr marL="0" indent="0">
              <a:buNone/>
            </a:pPr>
            <a:r>
              <a:rPr lang="en-US" altLang="en-US" dirty="0"/>
              <a:t>Consider the possible effects of drink, drugs and pre-existing injuries that might increase the potential complications of using PI on an individual.</a:t>
            </a:r>
          </a:p>
          <a:p>
            <a:pPr marL="0" indent="0">
              <a:buNone/>
            </a:pPr>
            <a:endParaRPr lang="en-US" altLang="en-US" dirty="0"/>
          </a:p>
          <a:p>
            <a:pPr marL="0" indent="0">
              <a:buNone/>
            </a:pPr>
            <a:r>
              <a:rPr lang="en-US" altLang="en-US" dirty="0"/>
              <a:t>Know the availability of first aid/other partners, e.g. street pastors/angels.</a:t>
            </a:r>
          </a:p>
          <a:p>
            <a:pPr marL="0" indent="0">
              <a:buNone/>
            </a:pPr>
            <a:endParaRPr lang="en-US" altLang="en-US" dirty="0"/>
          </a:p>
          <a:p>
            <a:pPr marL="0" indent="0">
              <a:buNone/>
            </a:pPr>
            <a:r>
              <a:rPr lang="en-US" altLang="en-US" dirty="0"/>
              <a:t>Take advice from the first-aider regarding the need for an ambulance. The DS should know if the police need to be called.</a:t>
            </a:r>
          </a:p>
          <a:p>
            <a:pPr>
              <a:buFontTx/>
              <a:buNone/>
            </a:pPr>
            <a:endParaRPr lang="en-GB" altLang="en-US" dirty="0"/>
          </a:p>
        </p:txBody>
      </p:sp>
    </p:spTree>
    <p:extLst>
      <p:ext uri="{BB962C8B-B14F-4D97-AF65-F5344CB8AC3E}">
        <p14:creationId xmlns:p14="http://schemas.microsoft.com/office/powerpoint/2010/main" val="10938511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a:ln/>
        </p:spPr>
      </p:sp>
      <p:sp>
        <p:nvSpPr>
          <p:cNvPr id="173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4625" marR="0" lvl="0" indent="-174625" algn="l" defTabSz="914400" rtl="0" eaLnBrk="0" fontAlgn="base" latinLnBrk="0" hangingPunct="0">
              <a:lnSpc>
                <a:spcPct val="100000"/>
              </a:lnSpc>
              <a:spcBef>
                <a:spcPct val="30000"/>
              </a:spcBef>
              <a:spcAft>
                <a:spcPct val="0"/>
              </a:spcAft>
              <a:buClrTx/>
              <a:buSzTx/>
              <a:buFontTx/>
              <a:buNone/>
              <a:tabLst/>
              <a:defRPr/>
            </a:pPr>
            <a:r>
              <a:rPr lang="en-US" altLang="en-US" i="0" dirty="0"/>
              <a:t>All of the above could be signs that the person is dying and should be treated as a medical emergency.</a:t>
            </a:r>
            <a:endParaRPr lang="en-GB" altLang="en-US" i="0" dirty="0"/>
          </a:p>
          <a:p>
            <a:pPr>
              <a:buFontTx/>
              <a:buNone/>
            </a:pPr>
            <a:endParaRPr lang="en-GB" altLang="en-US" i="1" dirty="0"/>
          </a:p>
          <a:p>
            <a:pPr>
              <a:buFontTx/>
              <a:buNone/>
            </a:pPr>
            <a:endParaRPr lang="en-GB" altLang="en-US" i="1" dirty="0"/>
          </a:p>
        </p:txBody>
      </p:sp>
    </p:spTree>
    <p:extLst>
      <p:ext uri="{BB962C8B-B14F-4D97-AF65-F5344CB8AC3E}">
        <p14:creationId xmlns:p14="http://schemas.microsoft.com/office/powerpoint/2010/main" val="1132113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dirty="0"/>
              <a:t>It has been proven that the previously accepted theory that if a person can speak then they can breathe is </a:t>
            </a:r>
            <a:r>
              <a:rPr lang="en-US" altLang="en-US" b="1" dirty="0"/>
              <a:t>not</a:t>
            </a:r>
            <a:r>
              <a:rPr lang="en-US" altLang="en-US" dirty="0"/>
              <a:t> true. People have died while in the process of speaking.</a:t>
            </a:r>
            <a:endParaRPr lang="en-GB" altLang="en-US" dirty="0"/>
          </a:p>
        </p:txBody>
      </p:sp>
    </p:spTree>
    <p:extLst>
      <p:ext uri="{BB962C8B-B14F-4D97-AF65-F5344CB8AC3E}">
        <p14:creationId xmlns:p14="http://schemas.microsoft.com/office/powerpoint/2010/main" val="1098422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4625" marR="0" lvl="0" indent="-174625" algn="l" defTabSz="914400" rtl="0" eaLnBrk="0" fontAlgn="base" latinLnBrk="0" hangingPunct="0">
              <a:lnSpc>
                <a:spcPct val="100000"/>
              </a:lnSpc>
              <a:spcBef>
                <a:spcPct val="30000"/>
              </a:spcBef>
              <a:spcAft>
                <a:spcPct val="0"/>
              </a:spcAft>
              <a:buClrTx/>
              <a:buSzTx/>
              <a:buFontTx/>
              <a:buNone/>
              <a:tabLst/>
              <a:defRPr/>
            </a:pPr>
            <a:r>
              <a:rPr lang="en-US" altLang="en-US" dirty="0"/>
              <a:t>T</a:t>
            </a:r>
            <a:r>
              <a:rPr lang="en-GB" altLang="en-US" dirty="0"/>
              <a:t>he longer the restraint is used for, the greater the potential of permanently hurting the person or them dying.</a:t>
            </a:r>
          </a:p>
          <a:p>
            <a:pPr>
              <a:buFontTx/>
              <a:buNone/>
            </a:pPr>
            <a:endParaRPr lang="en-GB" altLang="en-US" dirty="0"/>
          </a:p>
        </p:txBody>
      </p:sp>
    </p:spTree>
    <p:extLst>
      <p:ext uri="{BB962C8B-B14F-4D97-AF65-F5344CB8AC3E}">
        <p14:creationId xmlns:p14="http://schemas.microsoft.com/office/powerpoint/2010/main" val="3634776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Explained on the next slides.</a:t>
            </a:r>
            <a:endParaRPr lang="en-GB" altLang="en-US" dirty="0"/>
          </a:p>
          <a:p>
            <a:endParaRPr lang="en-GB" altLang="en-US" dirty="0"/>
          </a:p>
        </p:txBody>
      </p:sp>
    </p:spTree>
    <p:extLst>
      <p:ext uri="{BB962C8B-B14F-4D97-AF65-F5344CB8AC3E}">
        <p14:creationId xmlns:p14="http://schemas.microsoft.com/office/powerpoint/2010/main" val="6298736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Essentially anything that is at the workplace before you arrive.</a:t>
            </a:r>
            <a:endParaRPr lang="en-GB" altLang="en-US" dirty="0"/>
          </a:p>
          <a:p>
            <a:endParaRPr lang="en-GB" altLang="en-US" dirty="0"/>
          </a:p>
        </p:txBody>
      </p:sp>
    </p:spTree>
    <p:extLst>
      <p:ext uri="{BB962C8B-B14F-4D97-AF65-F5344CB8AC3E}">
        <p14:creationId xmlns:p14="http://schemas.microsoft.com/office/powerpoint/2010/main" val="18032646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The DS, their presence and conflict management skills.</a:t>
            </a:r>
            <a:endParaRPr lang="en-GB" altLang="en-US" dirty="0"/>
          </a:p>
          <a:p>
            <a:endParaRPr lang="en-GB" altLang="en-US" dirty="0"/>
          </a:p>
        </p:txBody>
      </p:sp>
    </p:spTree>
    <p:extLst>
      <p:ext uri="{BB962C8B-B14F-4D97-AF65-F5344CB8AC3E}">
        <p14:creationId xmlns:p14="http://schemas.microsoft.com/office/powerpoint/2010/main" val="1507391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906E4E7-CEF2-4545-A99E-D77B4C6358A5}"/>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FCD8A587-2900-4E04-97AD-B385E7AF2D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Commonly called conflict management skills.</a:t>
            </a:r>
            <a:endParaRPr lang="en-GB" altLang="en-US" dirty="0"/>
          </a:p>
          <a:p>
            <a:endParaRPr lang="en-GB"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Early response usually makes the management of the situation easier.</a:t>
            </a:r>
            <a:endParaRPr lang="en-GB" altLang="en-US" dirty="0"/>
          </a:p>
          <a:p>
            <a:endParaRPr lang="en-GB"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Already covered in conflict management. </a:t>
            </a:r>
            <a:endParaRPr lang="en-GB" altLang="en-US" dirty="0"/>
          </a:p>
          <a:p>
            <a:pPr marL="0" indent="0">
              <a:buNone/>
            </a:pPr>
            <a:endParaRPr lang="en-GB"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Low levels of force being verbal or guiding, use of body language. </a:t>
            </a:r>
            <a:endParaRPr lang="en-GB" altLang="en-US" dirty="0"/>
          </a:p>
          <a:p>
            <a:endParaRPr lang="en-GB"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6979471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41996088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36796849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855864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1631112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3C9F45D6-E67F-4941-8706-C0D409F2F4AA}"/>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5423F97E-7A1B-42C7-9AF4-6F5E913E7807}"/>
              </a:ext>
            </a:extLst>
          </p:cNvPr>
          <p:cNvSpPr>
            <a:spLocks noGrp="1"/>
          </p:cNvSpPr>
          <p:nvPr>
            <p:ph type="body" idx="1"/>
          </p:nvPr>
        </p:nvSpPr>
        <p:spPr>
          <a:ln/>
        </p:spPr>
        <p:txBody>
          <a:bodyPr/>
          <a:lstStyle/>
          <a:p>
            <a:pPr marL="0" indent="0">
              <a:buNone/>
              <a:defRPr/>
            </a:pPr>
            <a:r>
              <a:rPr lang="en-US" altLang="en-US" dirty="0"/>
              <a:t>This can be made interactive by </a:t>
            </a:r>
            <a:r>
              <a:rPr lang="en-GB" altLang="en-US" dirty="0"/>
              <a:t>encouraging delegates to suggest ground rules.</a:t>
            </a:r>
          </a:p>
          <a:p>
            <a:pPr>
              <a:defRPr/>
            </a:pPr>
            <a:endParaRPr lang="en-GB" altLang="en-US" dirty="0"/>
          </a:p>
          <a:p>
            <a:pPr marL="0" indent="0">
              <a:buNone/>
              <a:defRPr/>
            </a:pPr>
            <a:r>
              <a:rPr lang="en-GB" altLang="en-US" dirty="0"/>
              <a:t>Examples may include:</a:t>
            </a:r>
          </a:p>
          <a:p>
            <a:pPr marL="171450" indent="-171450">
              <a:buFont typeface="Arial" panose="020B0604020202020204" pitchFamily="34" charset="0"/>
              <a:buChar char="•"/>
              <a:defRPr/>
            </a:pPr>
            <a:r>
              <a:rPr lang="en-GB" altLang="en-US" dirty="0"/>
              <a:t>confidentiality/anonymity or at least not mentioning names</a:t>
            </a:r>
          </a:p>
          <a:p>
            <a:pPr marL="171450" indent="-171450">
              <a:buFont typeface="Arial" panose="020B0604020202020204" pitchFamily="34" charset="0"/>
              <a:buChar char="•"/>
              <a:defRPr/>
            </a:pPr>
            <a:r>
              <a:rPr lang="en-GB" altLang="en-US" dirty="0"/>
              <a:t>being open</a:t>
            </a:r>
          </a:p>
          <a:p>
            <a:pPr marL="171450" indent="-171450">
              <a:buFont typeface="Arial" panose="020B0604020202020204" pitchFamily="34" charset="0"/>
              <a:buChar char="•"/>
              <a:defRPr/>
            </a:pPr>
            <a:r>
              <a:rPr lang="en-GB" altLang="en-US" dirty="0"/>
              <a:t>participating</a:t>
            </a:r>
          </a:p>
          <a:p>
            <a:pPr>
              <a:defRPr/>
            </a:pPr>
            <a:endParaRPr lang="en-US" altLang="en-US" dirty="0"/>
          </a:p>
        </p:txBody>
      </p:sp>
    </p:spTree>
    <p:extLst>
      <p:ext uri="{BB962C8B-B14F-4D97-AF65-F5344CB8AC3E}">
        <p14:creationId xmlns:p14="http://schemas.microsoft.com/office/powerpoint/2010/main" val="33263245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4744508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2: Understand the risks associated with using physical intervention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2.1 Identify the risk factors involved with the use of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2.2 Recognise the signs and symptoms associated with acute behavioural disturbance (ABD) and psychosis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2.3 State the specific risks associated with positional asphyxia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2.4 State the specific risks associated with prolonged physical interventions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module includes the following interactive activities:</a:t>
            </a:r>
          </a:p>
          <a:p>
            <a:pPr marL="174625" lvl="0" indent="-174625">
              <a:lnSpc>
                <a:spcPct val="107000"/>
              </a:lnSpc>
              <a:spcAft>
                <a:spcPts val="800"/>
              </a:spcAft>
            </a:pPr>
            <a:r>
              <a:rPr lang="en-US" dirty="0">
                <a:effectLst/>
                <a:latin typeface="Arial" panose="020B0604020202020204" pitchFamily="34" charset="0"/>
                <a:ea typeface="Calibri" panose="020F0502020204030204" pitchFamily="34" charset="0"/>
                <a:cs typeface="Arial" panose="020B0604020202020204" pitchFamily="34" charset="0"/>
              </a:rPr>
              <a:t>class question: </a:t>
            </a:r>
            <a:r>
              <a:rPr lang="en-GB" dirty="0">
                <a:effectLst/>
                <a:latin typeface="Arial" panose="020B0604020202020204" pitchFamily="34" charset="0"/>
                <a:ea typeface="Calibri" panose="020F0502020204030204" pitchFamily="34" charset="0"/>
                <a:cs typeface="Arial" panose="020B0604020202020204" pitchFamily="34" charset="0"/>
              </a:rPr>
              <a:t>What other factors should be considered when using physical interventions?</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Key task 2</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501576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85089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1382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Door supervisors should always consider their own safety and that of their team.</a:t>
            </a:r>
            <a:endParaRPr lang="en-GB" altLang="en-US" dirty="0"/>
          </a:p>
        </p:txBody>
      </p:sp>
    </p:spTree>
    <p:extLst>
      <p:ext uri="{BB962C8B-B14F-4D97-AF65-F5344CB8AC3E}">
        <p14:creationId xmlns:p14="http://schemas.microsoft.com/office/powerpoint/2010/main" val="24377969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a:t>Class question: </a:t>
            </a:r>
            <a:r>
              <a:rPr lang="en-GB" altLang="en-US" sz="1200" b="1" dirty="0"/>
              <a:t>What other factors should be considered when using physical interventions?</a:t>
            </a:r>
            <a:endParaRPr lang="en-US" alt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In most cases, we do not actually know a customer’s history.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Obvious responses and visual indications should be considered when applying force.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The young may not have fully calcified bones and the old may have brittle bones etc.</a:t>
            </a:r>
            <a:endParaRPr lang="en-GB" altLang="en-US" dirty="0"/>
          </a:p>
          <a:p>
            <a:pPr marL="0" indent="0">
              <a:buNone/>
            </a:pPr>
            <a:endParaRPr lang="en-GB" altLang="en-US" b="1" dirty="0"/>
          </a:p>
        </p:txBody>
      </p:sp>
    </p:spTree>
    <p:extLst>
      <p:ext uri="{BB962C8B-B14F-4D97-AF65-F5344CB8AC3E}">
        <p14:creationId xmlns:p14="http://schemas.microsoft.com/office/powerpoint/2010/main" val="40472205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147079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extLst>
      <p:ext uri="{BB962C8B-B14F-4D97-AF65-F5344CB8AC3E}">
        <p14:creationId xmlns:p14="http://schemas.microsoft.com/office/powerpoint/2010/main" val="11449768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30884057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Everyone to consider that if a person is trying to remove their clothes and the skin is hot to the touch, it may be that the person has ABD and an ambulance will be required immediately, in addition to the police.</a:t>
            </a:r>
            <a:endParaRPr lang="en-GB" altLang="en-US" dirty="0"/>
          </a:p>
        </p:txBody>
      </p:sp>
    </p:spTree>
    <p:extLst>
      <p:ext uri="{BB962C8B-B14F-4D97-AF65-F5344CB8AC3E}">
        <p14:creationId xmlns:p14="http://schemas.microsoft.com/office/powerpoint/2010/main" val="3436988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p:cNvSpPr>
            <a:spLocks noGrp="1" noRot="1" noChangeAspect="1"/>
          </p:cNvSpPr>
          <p:nvPr>
            <p:ph type="sldImg"/>
          </p:nvPr>
        </p:nvSpPr>
        <p:spPr/>
      </p:sp>
      <p:sp>
        <p:nvSpPr>
          <p:cNvPr id="7" name="Notes Placeholder 6"/>
          <p:cNvSpPr>
            <a:spLocks noGrp="1"/>
          </p:cNvSpPr>
          <p:nvPr>
            <p:ph type="body" idx="1"/>
          </p:nvPr>
        </p:nvSpPr>
        <p:spPr/>
        <p:txBody>
          <a:bodyPr/>
          <a:lstStyle/>
          <a:p>
            <a:pPr marL="0" indent="0">
              <a:buNone/>
            </a:pPr>
            <a:r>
              <a:rPr lang="en-US" dirty="0"/>
              <a:t>The above symbols are primarily for tutors so that you know when a class question or exercise may be appropriate. </a:t>
            </a:r>
          </a:p>
          <a:p>
            <a:pPr marL="0" indent="0">
              <a:buNone/>
            </a:pPr>
            <a:endParaRPr lang="en-US" dirty="0"/>
          </a:p>
        </p:txBody>
      </p:sp>
    </p:spTree>
    <p:extLst>
      <p:ext uri="{BB962C8B-B14F-4D97-AF65-F5344CB8AC3E}">
        <p14:creationId xmlns:p14="http://schemas.microsoft.com/office/powerpoint/2010/main" val="8136440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28004209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32502148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263770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40656671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altLang="en-US" dirty="0"/>
          </a:p>
        </p:txBody>
      </p:sp>
    </p:spTree>
    <p:extLst>
      <p:ext uri="{BB962C8B-B14F-4D97-AF65-F5344CB8AC3E}">
        <p14:creationId xmlns:p14="http://schemas.microsoft.com/office/powerpoint/2010/main" val="19637297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7805797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909390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3592783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00886231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3: Understand how to reduce the risks associated with physical intervention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3.1 State the specific risks of dealing with physical intervention incidents on the ground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3.2 Identify how to deal with physical interventions on the ground appropriately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3.3 Identify ways of reducing the risk of harm during physical interventions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3.4 State the benefits of dynamic risk assessment in situations where physical intervention is used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3.5 State how to manage and monitor a person’s safety during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3.6 State the responsibilities of all involved during a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3.7 State the responsibilities immediately following a physical intervention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3.8 State why it is important to maintain physical intervention knowledge and skills</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module includes the following interactive activities:</a:t>
            </a:r>
          </a:p>
          <a:p>
            <a:pPr marL="174625" lvl="0" indent="-174625">
              <a:lnSpc>
                <a:spcPct val="107000"/>
              </a:lnSpc>
            </a:pPr>
            <a:r>
              <a:rPr lang="en-US" dirty="0">
                <a:effectLst/>
                <a:latin typeface="Arial" panose="020B0604020202020204" pitchFamily="34" charset="0"/>
                <a:ea typeface="Calibri" panose="020F0502020204030204" pitchFamily="34" charset="0"/>
                <a:cs typeface="Arial" panose="020B0604020202020204" pitchFamily="34" charset="0"/>
              </a:rPr>
              <a:t>class question: What are your responsibilities immediately following a physical intervention?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174625" lvl="0" indent="-174625">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class question: Why is it important to keep physical intervention skills up to date?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Key task 3 </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GB" altLang="en-US" dirty="0"/>
          </a:p>
        </p:txBody>
      </p:sp>
    </p:spTree>
    <p:extLst>
      <p:ext uri="{BB962C8B-B14F-4D97-AF65-F5344CB8AC3E}">
        <p14:creationId xmlns:p14="http://schemas.microsoft.com/office/powerpoint/2010/main" val="1482005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xfrm>
            <a:off x="4198938" y="147638"/>
            <a:ext cx="2720975" cy="2039937"/>
          </a:xfrm>
          <a:ln/>
        </p:spPr>
      </p:sp>
      <p:sp>
        <p:nvSpPr>
          <p:cNvPr id="1218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r>
              <a:rPr lang="en-GB" altLang="en-US" b="0" dirty="0"/>
              <a:t>This module covers:</a:t>
            </a:r>
          </a:p>
          <a:p>
            <a:pPr marL="174625" indent="-174625" eaLnBrk="1" hangingPunct="1"/>
            <a:r>
              <a:rPr lang="en-GB" altLang="en-US" b="0" dirty="0"/>
              <a:t>physical interventions and the implications of their use</a:t>
            </a:r>
          </a:p>
          <a:p>
            <a:pPr marL="174625" indent="-174625" eaLnBrk="1" hangingPunct="1"/>
            <a:r>
              <a:rPr lang="en-GB" altLang="en-US" b="0" dirty="0"/>
              <a:t>the risks associated with using physical intervention</a:t>
            </a:r>
          </a:p>
          <a:p>
            <a:pPr marL="174625" indent="-174625" eaLnBrk="1" hangingPunct="1"/>
            <a:r>
              <a:rPr lang="en-GB" altLang="en-US" b="0" dirty="0"/>
              <a:t>reducing the risks associated with physical intervention</a:t>
            </a:r>
          </a:p>
          <a:p>
            <a:pPr marL="174625" marR="0" lvl="0" indent="-174625"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a:ea typeface="+mn-ea"/>
                <a:cs typeface="Arial"/>
              </a:rPr>
              <a:t>using physical intervention skills to protect yourself and others</a:t>
            </a:r>
          </a:p>
          <a:p>
            <a:pPr marL="174625" marR="0" lvl="0" indent="-174625" algn="l" defTabSz="914400" rtl="0" eaLnBrk="1" fontAlgn="base" latinLnBrk="0" hangingPunct="1">
              <a:lnSpc>
                <a:spcPct val="100000"/>
              </a:lnSpc>
              <a:spcBef>
                <a:spcPct val="30000"/>
              </a:spcBef>
              <a:spcAft>
                <a:spcPct val="0"/>
              </a:spcAft>
              <a:buClrTx/>
              <a:buSzTx/>
              <a:buFontTx/>
              <a:buChar char="•"/>
              <a:tabLst/>
              <a:defRPr/>
            </a:pPr>
            <a:r>
              <a:rPr kumimoji="0" lang="en-GB" sz="1200" b="0" i="0" u="none" strike="noStrike" kern="1200" cap="none" spc="0" normalizeH="0" baseline="0" noProof="0" dirty="0">
                <a:ln>
                  <a:noFill/>
                </a:ln>
                <a:solidFill>
                  <a:srgbClr val="000000"/>
                </a:solidFill>
                <a:effectLst/>
                <a:uLnTx/>
                <a:uFillTx/>
                <a:latin typeface="Arial"/>
                <a:ea typeface="+mn-ea"/>
                <a:cs typeface="Arial"/>
              </a:rPr>
              <a:t>using non-pain compliant standing, holding and escorting techniques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Arial"/>
            </a:endParaRPr>
          </a:p>
          <a:p>
            <a:pPr marL="174625" indent="-174625" eaLnBrk="1" hangingPunct="1"/>
            <a:endParaRPr lang="en-GB" altLang="en-US" b="0" dirty="0"/>
          </a:p>
          <a:p>
            <a:pPr marL="0" indent="0" eaLnBrk="1" hangingPunct="1">
              <a:buNone/>
            </a:pPr>
            <a:endParaRPr lang="en-GB" altLang="en-US" b="0" dirty="0"/>
          </a:p>
          <a:p>
            <a:pPr marL="0" indent="0" eaLnBrk="1" hangingPunct="1">
              <a:buNone/>
            </a:pPr>
            <a:endParaRPr lang="en-GB" altLang="en-US" b="0"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dirty="0"/>
              <a:t>All ground holds are high-risk. These must be avoided unless absolutely necessary.</a:t>
            </a:r>
            <a:endParaRPr lang="en-GB" altLang="en-US" dirty="0"/>
          </a:p>
        </p:txBody>
      </p:sp>
    </p:spTree>
    <p:extLst>
      <p:ext uri="{BB962C8B-B14F-4D97-AF65-F5344CB8AC3E}">
        <p14:creationId xmlns:p14="http://schemas.microsoft.com/office/powerpoint/2010/main" val="15806132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altLang="en-US" dirty="0"/>
          </a:p>
        </p:txBody>
      </p:sp>
    </p:spTree>
    <p:extLst>
      <p:ext uri="{BB962C8B-B14F-4D97-AF65-F5344CB8AC3E}">
        <p14:creationId xmlns:p14="http://schemas.microsoft.com/office/powerpoint/2010/main" val="7061091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altLang="en-US" dirty="0"/>
          </a:p>
        </p:txBody>
      </p:sp>
    </p:spTree>
    <p:extLst>
      <p:ext uri="{BB962C8B-B14F-4D97-AF65-F5344CB8AC3E}">
        <p14:creationId xmlns:p14="http://schemas.microsoft.com/office/powerpoint/2010/main" val="38923444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altLang="en-US" dirty="0"/>
          </a:p>
        </p:txBody>
      </p:sp>
    </p:spTree>
    <p:extLst>
      <p:ext uri="{BB962C8B-B14F-4D97-AF65-F5344CB8AC3E}">
        <p14:creationId xmlns:p14="http://schemas.microsoft.com/office/powerpoint/2010/main" val="334387744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57993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262480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Already discussed in conflict. </a:t>
            </a:r>
            <a:endParaRPr lang="en-GB" altLang="en-US" dirty="0"/>
          </a:p>
          <a:p>
            <a:endParaRPr lang="en-GB"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Already discussed in conflict. </a:t>
            </a:r>
            <a:endParaRPr lang="en-GB" altLang="en-US" dirty="0"/>
          </a:p>
          <a:p>
            <a:endParaRPr lang="en-GB"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Already discussed in conflict. </a:t>
            </a:r>
            <a:endParaRPr lang="en-GB" altLang="en-US" dirty="0"/>
          </a:p>
          <a:p>
            <a:endParaRPr lang="en-GB"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52423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174625" eaLnBrk="1" hangingPunct="1">
              <a:spcBef>
                <a:spcPct val="0"/>
              </a:spcBef>
              <a:buFontTx/>
              <a:buChar char="•"/>
            </a:pPr>
            <a:r>
              <a:rPr lang="en-GB" altLang="en-US" dirty="0"/>
              <a:t>5 modules in total</a:t>
            </a:r>
          </a:p>
          <a:p>
            <a:pPr marL="174625" indent="-174625" eaLnBrk="1" hangingPunct="1">
              <a:spcBef>
                <a:spcPct val="0"/>
              </a:spcBef>
              <a:buFontTx/>
              <a:buChar char="•"/>
            </a:pPr>
            <a:r>
              <a:rPr lang="en-GB" altLang="en-US" dirty="0"/>
              <a:t>Comprehensive tutor notes </a:t>
            </a:r>
          </a:p>
          <a:p>
            <a:pPr marL="174625" indent="-174625" eaLnBrk="1" hangingPunct="1">
              <a:spcBef>
                <a:spcPct val="0"/>
              </a:spcBef>
              <a:buFontTx/>
              <a:buChar char="•"/>
            </a:pPr>
            <a:r>
              <a:rPr lang="en-GB" altLang="en-US" dirty="0"/>
              <a:t>Class discussion topics and class questions</a:t>
            </a:r>
          </a:p>
          <a:p>
            <a:pPr marL="174625" indent="-174625" eaLnBrk="1" hangingPunct="1">
              <a:spcBef>
                <a:spcPct val="0"/>
              </a:spcBef>
              <a:buFontTx/>
              <a:buChar char="•"/>
            </a:pPr>
            <a:r>
              <a:rPr lang="en-US" altLang="en-US" dirty="0"/>
              <a:t>Key tasks at the end of modules 1 - 3 should be answered by all learners simultaneously to ensure everyone understands before moving to the next module.</a:t>
            </a:r>
          </a:p>
          <a:p>
            <a:pPr marL="0" indent="0">
              <a:buNone/>
            </a:pPr>
            <a:endParaRPr lang="en-GB" dirty="0"/>
          </a:p>
        </p:txBody>
      </p:sp>
    </p:spTree>
    <p:extLst>
      <p:ext uri="{BB962C8B-B14F-4D97-AF65-F5344CB8AC3E}">
        <p14:creationId xmlns:p14="http://schemas.microsoft.com/office/powerpoint/2010/main" val="23808896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74639806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dirty="0"/>
              <a:t>It is important to stress to learners that they must talk and listen to the subject, take them seriously and act on their concerns, especially if they say they are struggling to breathe, as people can still speak when experiencing positional asphyxia or other forms of medical distress.</a:t>
            </a:r>
            <a:endParaRPr lang="en-GB" dirty="0"/>
          </a:p>
          <a:p>
            <a:pPr marL="0" indent="0">
              <a:buNone/>
            </a:pPr>
            <a:endParaRPr lang="en-GB" dirty="0"/>
          </a:p>
        </p:txBody>
      </p:sp>
    </p:spTree>
    <p:extLst>
      <p:ext uri="{BB962C8B-B14F-4D97-AF65-F5344CB8AC3E}">
        <p14:creationId xmlns:p14="http://schemas.microsoft.com/office/powerpoint/2010/main" val="19174149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38433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774948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11029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altLang="en-US" dirty="0"/>
              <a:t>Even though someone may have been aggressive towards you or another person, you still always have a duty of care and a responsibility to be the better person.</a:t>
            </a:r>
            <a:endParaRPr lang="en-GB" altLang="en-US" dirty="0"/>
          </a:p>
        </p:txBody>
      </p:sp>
    </p:spTree>
    <p:extLst>
      <p:ext uri="{BB962C8B-B14F-4D97-AF65-F5344CB8AC3E}">
        <p14:creationId xmlns:p14="http://schemas.microsoft.com/office/powerpoint/2010/main" val="374664827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altLang="en-US" dirty="0"/>
          </a:p>
        </p:txBody>
      </p:sp>
    </p:spTree>
    <p:extLst>
      <p:ext uri="{BB962C8B-B14F-4D97-AF65-F5344CB8AC3E}">
        <p14:creationId xmlns:p14="http://schemas.microsoft.com/office/powerpoint/2010/main" val="18412140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Class question: What are your responsibilities immediately following a physical intervention?</a:t>
            </a:r>
          </a:p>
          <a:p>
            <a:pPr marL="0" indent="0">
              <a:buNone/>
            </a:pPr>
            <a:r>
              <a:rPr lang="en-US" dirty="0"/>
              <a:t>Discuss any additional points raised.</a:t>
            </a:r>
          </a:p>
          <a:p>
            <a:pPr marL="0" indent="0">
              <a:buNone/>
            </a:pPr>
            <a:endParaRPr lang="en-US" dirty="0"/>
          </a:p>
          <a:p>
            <a:pPr marL="0" indent="0">
              <a:buNone/>
            </a:pPr>
            <a:r>
              <a:rPr lang="en-US" dirty="0"/>
              <a:t>Examples may include:</a:t>
            </a:r>
          </a:p>
          <a:p>
            <a:r>
              <a:rPr lang="en-US" dirty="0"/>
              <a:t>duty of care to the subject at all times (during and after restraint)</a:t>
            </a:r>
          </a:p>
          <a:p>
            <a:r>
              <a:rPr lang="en-US" dirty="0"/>
              <a:t>duty of care to colleagues</a:t>
            </a:r>
          </a:p>
          <a:p>
            <a:r>
              <a:rPr lang="en-US" dirty="0"/>
              <a:t>provide appropriate care for any person who appears to be injured or at risk</a:t>
            </a:r>
          </a:p>
          <a:p>
            <a:r>
              <a:rPr lang="en-US" dirty="0"/>
              <a:t>briefing emergency services about the circumstances, position, duration and any difficulties experienced in a restraint event</a:t>
            </a:r>
          </a:p>
          <a:p>
            <a:r>
              <a:rPr lang="en-US" dirty="0"/>
              <a:t>preserving evidence and securing witness testimony</a:t>
            </a:r>
          </a:p>
          <a:p>
            <a:r>
              <a:rPr lang="en-US" dirty="0"/>
              <a:t>all staff involved must complete a full report individually accounting for their actions</a:t>
            </a:r>
            <a:endParaRPr lang="en-GB" dirty="0"/>
          </a:p>
          <a:p>
            <a:pPr marL="0" indent="0">
              <a:buNone/>
            </a:pPr>
            <a:endParaRPr lang="en-GB" dirty="0"/>
          </a:p>
        </p:txBody>
      </p:sp>
    </p:spTree>
    <p:extLst>
      <p:ext uri="{BB962C8B-B14F-4D97-AF65-F5344CB8AC3E}">
        <p14:creationId xmlns:p14="http://schemas.microsoft.com/office/powerpoint/2010/main" val="3138777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GB" altLang="en-US" b="1" dirty="0"/>
              <a:t>Class question: Why is it important to keep physical intervention skills up to date?</a:t>
            </a:r>
          </a:p>
          <a:p>
            <a:pPr marL="174625" indent="-174625"/>
            <a:r>
              <a:rPr lang="en-GB" altLang="en-US" dirty="0">
                <a:latin typeface="Arial" charset="0"/>
                <a:cs typeface="Arial" charset="0"/>
              </a:rPr>
              <a:t>Remain effective</a:t>
            </a:r>
          </a:p>
          <a:p>
            <a:pPr marL="174625" indent="-174625"/>
            <a:r>
              <a:rPr lang="en-GB" altLang="en-US" dirty="0">
                <a:latin typeface="Arial" charset="0"/>
                <a:cs typeface="Arial" charset="0"/>
              </a:rPr>
              <a:t>Remain safe</a:t>
            </a:r>
          </a:p>
          <a:p>
            <a:pPr marL="174625" indent="-174625"/>
            <a:r>
              <a:rPr lang="en-GB" altLang="en-US" dirty="0">
                <a:latin typeface="Arial" charset="0"/>
                <a:cs typeface="Arial" charset="0"/>
              </a:rPr>
              <a:t>Legally up to date to prevent possible civil and criminal proceedings</a:t>
            </a:r>
          </a:p>
          <a:p>
            <a:pPr marL="174625" indent="-174625"/>
            <a:r>
              <a:rPr lang="en-GB" altLang="en-US" dirty="0">
                <a:latin typeface="Arial" charset="0"/>
                <a:cs typeface="Arial" charset="0"/>
              </a:rPr>
              <a:t>Keep motor/physical skills up to date</a:t>
            </a:r>
          </a:p>
          <a:p>
            <a:pPr marL="174625" indent="-174625"/>
            <a:r>
              <a:rPr lang="en-GB" altLang="en-US" dirty="0">
                <a:latin typeface="Arial" charset="0"/>
                <a:cs typeface="Arial" charset="0"/>
              </a:rPr>
              <a:t>Health and safety implications</a:t>
            </a:r>
          </a:p>
          <a:p>
            <a:pPr marL="0" indent="0">
              <a:buFont typeface="Arial" charset="0"/>
              <a:buNone/>
            </a:pPr>
            <a:endParaRPr lang="en-GB" altLang="en-US" dirty="0">
              <a:latin typeface="Arial" charset="0"/>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solidFill>
                  <a:srgbClr val="FFFFFF"/>
                </a:solidFill>
              </a:rPr>
              <a:t>Keep your physical intervention skills refreshed by regularly practicing with other individuals.</a:t>
            </a:r>
          </a:p>
          <a:p>
            <a:pPr marL="0" indent="0">
              <a:buNone/>
            </a:pPr>
            <a:endParaRPr lang="en-GB" altLang="en-US" b="1" dirty="0"/>
          </a:p>
        </p:txBody>
      </p:sp>
    </p:spTree>
    <p:extLst>
      <p:ext uri="{BB962C8B-B14F-4D97-AF65-F5344CB8AC3E}">
        <p14:creationId xmlns:p14="http://schemas.microsoft.com/office/powerpoint/2010/main" val="7248810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2222303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174625" eaLnBrk="1" hangingPunct="1">
              <a:spcBef>
                <a:spcPct val="0"/>
              </a:spcBef>
              <a:buFontTx/>
              <a:buChar char="•"/>
            </a:pPr>
            <a:r>
              <a:rPr lang="en-GB" altLang="en-US" dirty="0"/>
              <a:t>5 modules in total</a:t>
            </a:r>
          </a:p>
          <a:p>
            <a:pPr marL="174625" indent="-174625" eaLnBrk="1" hangingPunct="1">
              <a:spcBef>
                <a:spcPct val="0"/>
              </a:spcBef>
              <a:buFontTx/>
              <a:buChar char="•"/>
            </a:pPr>
            <a:r>
              <a:rPr lang="en-GB" altLang="en-US" dirty="0"/>
              <a:t>Comprehensive tutor notes </a:t>
            </a:r>
          </a:p>
          <a:p>
            <a:pPr marL="174625" indent="-174625" eaLnBrk="1" hangingPunct="1">
              <a:spcBef>
                <a:spcPct val="0"/>
              </a:spcBef>
              <a:buFontTx/>
              <a:buChar char="•"/>
            </a:pPr>
            <a:r>
              <a:rPr lang="en-GB" altLang="en-US" dirty="0"/>
              <a:t>Class discussion topics and class questions</a:t>
            </a:r>
          </a:p>
          <a:p>
            <a:pPr marL="174625" indent="-174625" eaLnBrk="1" hangingPunct="1">
              <a:spcBef>
                <a:spcPct val="0"/>
              </a:spcBef>
              <a:buFontTx/>
              <a:buChar char="•"/>
            </a:pPr>
            <a:r>
              <a:rPr lang="en-US" altLang="en-US" dirty="0"/>
              <a:t>Key tasks at the end of each module should be answered by all learners simultaneously to ensure everyone understands before moving to the next module.</a:t>
            </a:r>
          </a:p>
          <a:p>
            <a:pPr marL="0" indent="0">
              <a:buNone/>
            </a:pPr>
            <a:endParaRPr lang="en-GB" dirty="0"/>
          </a:p>
        </p:txBody>
      </p:sp>
    </p:spTree>
    <p:extLst>
      <p:ext uri="{BB962C8B-B14F-4D97-AF65-F5344CB8AC3E}">
        <p14:creationId xmlns:p14="http://schemas.microsoft.com/office/powerpoint/2010/main" val="9567968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260665169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Ask delegates to complete the key tasks for this section in their</a:t>
            </a:r>
            <a:r>
              <a:rPr lang="en-GB" baseline="0" dirty="0"/>
              <a:t> handouts, </a:t>
            </a:r>
            <a:r>
              <a:rPr lang="en-GB" dirty="0"/>
              <a:t>or to complete it in groups in the classroom.</a:t>
            </a:r>
          </a:p>
          <a:p>
            <a:pPr marL="0" indent="0">
              <a:buNone/>
            </a:pPr>
            <a:endParaRPr lang="en-GB" dirty="0"/>
          </a:p>
        </p:txBody>
      </p:sp>
    </p:spTree>
    <p:extLst>
      <p:ext uri="{BB962C8B-B14F-4D97-AF65-F5344CB8AC3E}">
        <p14:creationId xmlns:p14="http://schemas.microsoft.com/office/powerpoint/2010/main" val="261038821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Tree>
    <p:extLst>
      <p:ext uri="{BB962C8B-B14F-4D97-AF65-F5344CB8AC3E}">
        <p14:creationId xmlns:p14="http://schemas.microsoft.com/office/powerpoint/2010/main" val="326681161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4: Be able to use physical skills to protect yourself and others</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4.1 Demonstrate stance and positioning skills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4.2 Demonstrate skills used to evade and protect against blows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4.3 Demonstrate methods of disengagement from grabs and holds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4.4 Demonstrate non-aggressive intervention methods to stop assaults or fights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4.5 Communicate professionally throughout the physical intervention</a:t>
            </a:r>
          </a:p>
        </p:txBody>
      </p:sp>
    </p:spTree>
    <p:extLst>
      <p:ext uri="{BB962C8B-B14F-4D97-AF65-F5344CB8AC3E}">
        <p14:creationId xmlns:p14="http://schemas.microsoft.com/office/powerpoint/2010/main" val="273965413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147823395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56740085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402838594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xfrm>
            <a:off x="4198938" y="147638"/>
            <a:ext cx="2720975" cy="2039937"/>
          </a:xfrm>
          <a:ln/>
        </p:spPr>
      </p:sp>
      <p:sp>
        <p:nvSpPr>
          <p:cNvPr id="195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Completion of this module will enable learners to meet the following learning outcome:</a:t>
            </a:r>
          </a:p>
          <a:p>
            <a:pPr marL="0" indent="0">
              <a:lnSpc>
                <a:spcPct val="107000"/>
              </a:lnSpc>
              <a:spcAft>
                <a:spcPts val="800"/>
              </a:spcAft>
              <a:buNone/>
            </a:pPr>
            <a:r>
              <a:rPr lang="en-GB" b="1" dirty="0">
                <a:effectLst/>
                <a:latin typeface="Arial" panose="020B0604020202020204" pitchFamily="34" charset="0"/>
                <a:ea typeface="Calibri" panose="020F0502020204030204" pitchFamily="34" charset="0"/>
                <a:cs typeface="Arial" panose="020B0604020202020204" pitchFamily="34" charset="0"/>
              </a:rPr>
              <a:t>Learning outcome 5: Be able to use non-pain compliant standing, holding and escorting techniques</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This includes assessment criteria:</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5.1 Demonstrate how to physically prompt a person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5.2 Demonstrate low-level restrictive standing holds that can be used to escort an individual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5.3 Demonstrate low-level restrictive standing one and two person holds that can be used to escort an individual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5.4 Demonstrate transitions between disengagement techniques and escorting techniques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5.5 Demonstrate how to escort an individual on stairways </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5.6 Demonstrate how to disengage safely</a:t>
            </a:r>
          </a:p>
          <a:p>
            <a:pPr marL="0" indent="0">
              <a:lnSpc>
                <a:spcPct val="107000"/>
              </a:lnSpc>
              <a:spcAft>
                <a:spcPts val="800"/>
              </a:spcAft>
              <a:buNone/>
            </a:pPr>
            <a:r>
              <a:rPr lang="en-GB" dirty="0">
                <a:effectLst/>
                <a:latin typeface="Arial" panose="020B0604020202020204" pitchFamily="34" charset="0"/>
                <a:ea typeface="Calibri" panose="020F0502020204030204" pitchFamily="34" charset="0"/>
                <a:cs typeface="Arial" panose="020B0604020202020204" pitchFamily="34" charset="0"/>
              </a:rPr>
              <a:t>5.7 Demonstrate how to manage risk immediately following disengagement</a:t>
            </a:r>
          </a:p>
          <a:p>
            <a:pPr marL="0" indent="0" eaLnBrk="1" hangingPunct="1">
              <a:buNone/>
            </a:pPr>
            <a:endParaRPr lang="en-GB"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a:ln/>
        </p:spPr>
      </p:sp>
      <p:sp>
        <p:nvSpPr>
          <p:cNvPr id="196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2742859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slide" Target="../slides/slide8.xml"/><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Arial" charset="0"/>
                <a:cs typeface="Arial" charset="0"/>
              </a:defRPr>
            </a:lvl1pPr>
          </a:lstStyle>
          <a:p>
            <a:pPr>
              <a:defRPr/>
            </a:pPr>
            <a:fld id="{269A8509-947A-4553-87E4-922754713973}" type="datetimeFigureOut">
              <a:rPr lang="en-GB" sz="1800" b="0">
                <a:solidFill>
                  <a:prstClr val="black"/>
                </a:solidFill>
              </a:rPr>
              <a:pPr>
                <a:defRPr/>
              </a:pPr>
              <a:t>19/03/2021</a:t>
            </a:fld>
            <a:endParaRPr lang="en-GB" sz="1800" b="0"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Arial" charset="0"/>
                <a:cs typeface="Arial" charset="0"/>
              </a:defRPr>
            </a:lvl1pPr>
          </a:lstStyle>
          <a:p>
            <a:pPr>
              <a:defRPr/>
            </a:pPr>
            <a:endParaRPr lang="en-GB" sz="1800" b="0"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Arial" charset="0"/>
                <a:cs typeface="Arial" charset="0"/>
              </a:defRPr>
            </a:lvl1pPr>
          </a:lstStyle>
          <a:p>
            <a:pPr>
              <a:defRPr/>
            </a:pPr>
            <a:fld id="{D35AD88B-E152-4AF1-9FE0-71DA134FDDD9}" type="slidenum">
              <a:rPr lang="en-GB" sz="1800" b="0">
                <a:solidFill>
                  <a:prstClr val="black"/>
                </a:solidFill>
              </a:rPr>
              <a:pPr>
                <a:defRPr/>
              </a:pPr>
              <a:t>‹#›</a:t>
            </a:fld>
            <a:endParaRPr lang="en-GB" sz="1800" b="0" dirty="0">
              <a:solidFill>
                <a:prstClr val="black"/>
              </a:solidFill>
            </a:endParaRPr>
          </a:p>
        </p:txBody>
      </p:sp>
    </p:spTree>
    <p:extLst>
      <p:ext uri="{BB962C8B-B14F-4D97-AF65-F5344CB8AC3E}">
        <p14:creationId xmlns:p14="http://schemas.microsoft.com/office/powerpoint/2010/main" val="166423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563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1324951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2253677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1262459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11344818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200990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5076451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8065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0466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355712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086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1532705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293428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95167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970794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888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Arial" charset="0"/>
                <a:cs typeface="Arial" charset="0"/>
              </a:defRPr>
            </a:lvl1pPr>
          </a:lstStyle>
          <a:p>
            <a:pPr>
              <a:defRPr/>
            </a:pPr>
            <a:fld id="{269A8509-947A-4553-87E4-922754713973}" type="datetimeFigureOut">
              <a:rPr lang="en-GB" sz="1800" b="0">
                <a:solidFill>
                  <a:prstClr val="black"/>
                </a:solidFill>
              </a:rPr>
              <a:pPr>
                <a:defRPr/>
              </a:pPr>
              <a:t>19/03/2021</a:t>
            </a:fld>
            <a:endParaRPr lang="en-GB" sz="1800" b="0"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Arial" charset="0"/>
                <a:cs typeface="Arial" charset="0"/>
              </a:defRPr>
            </a:lvl1pPr>
          </a:lstStyle>
          <a:p>
            <a:pPr>
              <a:defRPr/>
            </a:pPr>
            <a:endParaRPr lang="en-GB" sz="1800" b="0"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Arial" charset="0"/>
                <a:cs typeface="Arial" charset="0"/>
              </a:defRPr>
            </a:lvl1pPr>
          </a:lstStyle>
          <a:p>
            <a:pPr>
              <a:defRPr/>
            </a:pPr>
            <a:fld id="{D35AD88B-E152-4AF1-9FE0-71DA134FDDD9}" type="slidenum">
              <a:rPr lang="en-GB" sz="1800" b="0">
                <a:solidFill>
                  <a:prstClr val="black"/>
                </a:solidFill>
              </a:rPr>
              <a:pPr>
                <a:defRPr/>
              </a:pPr>
              <a:t>‹#›</a:t>
            </a:fld>
            <a:endParaRPr lang="en-GB" sz="1800" b="0" dirty="0">
              <a:solidFill>
                <a:prstClr val="black"/>
              </a:solidFill>
            </a:endParaRPr>
          </a:p>
        </p:txBody>
      </p:sp>
    </p:spTree>
    <p:extLst>
      <p:ext uri="{BB962C8B-B14F-4D97-AF65-F5344CB8AC3E}">
        <p14:creationId xmlns:p14="http://schemas.microsoft.com/office/powerpoint/2010/main" val="3446430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0AB3487-C264-1440-85B2-9D39896AF9B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7F8A604-2F8C-A645-BF68-A410683D30E2}" type="slidenum">
              <a:rPr lang="en-GB" altLang="en-US"/>
              <a:pPr/>
              <a:t>‹#›</a:t>
            </a:fld>
            <a:endParaRPr lang="en-GB" altLang="en-US"/>
          </a:p>
        </p:txBody>
      </p:sp>
    </p:spTree>
    <p:extLst>
      <p:ext uri="{BB962C8B-B14F-4D97-AF65-F5344CB8AC3E}">
        <p14:creationId xmlns:p14="http://schemas.microsoft.com/office/powerpoint/2010/main" val="3355118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9037221F-540F-294A-8825-A0CD72E2E6E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FFE4F3C3-D6FA-4342-AF8D-902EBC8DDC46}" type="slidenum">
              <a:rPr lang="en-GB" altLang="en-US"/>
              <a:pPr/>
              <a:t>‹#›</a:t>
            </a:fld>
            <a:endParaRPr lang="en-GB" altLang="en-US"/>
          </a:p>
        </p:txBody>
      </p:sp>
    </p:spTree>
    <p:extLst>
      <p:ext uri="{BB962C8B-B14F-4D97-AF65-F5344CB8AC3E}">
        <p14:creationId xmlns:p14="http://schemas.microsoft.com/office/powerpoint/2010/main" val="3380637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12E24D0-DCA0-AF44-87D4-4563A1D1C5BB}"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6560D28-849B-DC4F-9EC2-53CE59CB103C}" type="slidenum">
              <a:rPr lang="en-GB" altLang="en-US"/>
              <a:pPr/>
              <a:t>‹#›</a:t>
            </a:fld>
            <a:endParaRPr lang="en-GB" altLang="en-US"/>
          </a:p>
        </p:txBody>
      </p:sp>
    </p:spTree>
    <p:extLst>
      <p:ext uri="{BB962C8B-B14F-4D97-AF65-F5344CB8AC3E}">
        <p14:creationId xmlns:p14="http://schemas.microsoft.com/office/powerpoint/2010/main" val="19788108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539D453-322F-8044-8E17-BE7100A6CD21}"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E61F64A-5A22-0440-8323-C3DDDEC01E6A}" type="slidenum">
              <a:rPr lang="en-GB" altLang="en-US"/>
              <a:pPr/>
              <a:t>‹#›</a:t>
            </a:fld>
            <a:endParaRPr lang="en-GB" altLang="en-US"/>
          </a:p>
        </p:txBody>
      </p:sp>
    </p:spTree>
    <p:extLst>
      <p:ext uri="{BB962C8B-B14F-4D97-AF65-F5344CB8AC3E}">
        <p14:creationId xmlns:p14="http://schemas.microsoft.com/office/powerpoint/2010/main" val="899055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87450" y="115888"/>
            <a:ext cx="6769100" cy="676275"/>
          </a:xfrm>
          <a:prstGeom prst="rect">
            <a:avLst/>
          </a:prstGeom>
        </p:spPr>
        <p:txBody>
          <a:bodyPr/>
          <a:lstStyle/>
          <a:p>
            <a:r>
              <a:rPr lang="en-US"/>
              <a:t>Click to edit Master title style</a:t>
            </a:r>
            <a:endParaRPr lang="en-GB"/>
          </a:p>
        </p:txBody>
      </p:sp>
      <p:sp>
        <p:nvSpPr>
          <p:cNvPr id="4" name="Text Placeholder 3"/>
          <p:cNvSpPr>
            <a:spLocks noGrp="1"/>
          </p:cNvSpPr>
          <p:nvPr>
            <p:ph type="body" sz="quarter" idx="10"/>
          </p:nvPr>
        </p:nvSpPr>
        <p:spPr>
          <a:xfrm>
            <a:off x="214313" y="1214438"/>
            <a:ext cx="8715375" cy="4500562"/>
          </a:xfrm>
          <a:prstGeom prst="rect">
            <a:avLst/>
          </a:prstGeom>
        </p:spPr>
        <p:txBody>
          <a:bodyPr/>
          <a:lstStyle>
            <a:lvl1pPr>
              <a:buFont typeface="Arial" pitchFamily="34" charset="0"/>
              <a:buChar char="●"/>
              <a:defRPr sz="2200" b="1">
                <a:latin typeface="Arial" pitchFamily="34" charset="0"/>
                <a:cs typeface="Arial" pitchFamily="34" charset="0"/>
              </a:defRPr>
            </a:lvl1pPr>
            <a:lvl2pPr>
              <a:buFont typeface="Arial" pitchFamily="34" charset="0"/>
              <a:buChar char="●"/>
              <a:defRPr sz="2200" b="1">
                <a:latin typeface="Arial" pitchFamily="34" charset="0"/>
                <a:cs typeface="Arial" pitchFamily="34" charset="0"/>
              </a:defRPr>
            </a:lvl2pPr>
            <a:lvl3pPr>
              <a:buFont typeface="Arial" pitchFamily="34" charset="0"/>
              <a:buChar char="●"/>
              <a:defRPr sz="2200" b="1">
                <a:latin typeface="Arial" pitchFamily="34" charset="0"/>
                <a:cs typeface="Arial" pitchFamily="34" charset="0"/>
              </a:defRPr>
            </a:lvl3pPr>
            <a:lvl4pPr>
              <a:buFont typeface="Arial" pitchFamily="34" charset="0"/>
              <a:buChar char="●"/>
              <a:defRPr sz="2200" b="1">
                <a:latin typeface="Arial" pitchFamily="34" charset="0"/>
                <a:cs typeface="Arial" pitchFamily="34" charset="0"/>
              </a:defRPr>
            </a:lvl4pPr>
            <a:lvl5pPr>
              <a:buFont typeface="Arial" pitchFamily="34" charset="0"/>
              <a:buChar char="●"/>
              <a:defRPr sz="2200" b="1">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30466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BAC704EC-39F5-7D48-8580-C8D5F5417F36}" type="datetimeFigureOut">
              <a:rPr lang="en-GB" altLang="en-US"/>
              <a:pPr/>
              <a:t>19/03/2021</a:t>
            </a:fld>
            <a:endParaRPr lang="en-GB"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A7115BC-233F-234D-BF1C-F527038F72B9}" type="slidenum">
              <a:rPr lang="en-GB" altLang="en-US"/>
              <a:pPr/>
              <a:t>‹#›</a:t>
            </a:fld>
            <a:endParaRPr lang="en-GB" altLang="en-US"/>
          </a:p>
        </p:txBody>
      </p:sp>
    </p:spTree>
    <p:extLst>
      <p:ext uri="{BB962C8B-B14F-4D97-AF65-F5344CB8AC3E}">
        <p14:creationId xmlns:p14="http://schemas.microsoft.com/office/powerpoint/2010/main" val="3500181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3E35898-4DA2-F841-818D-9B6504723B31}" type="datetimeFigureOut">
              <a:rPr lang="en-GB" altLang="en-US"/>
              <a:pPr/>
              <a:t>19/03/2021</a:t>
            </a:fld>
            <a:endParaRPr lang="en-GB"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BEA0C86-DE1A-5F43-9A00-39E4C1B358B5}" type="slidenum">
              <a:rPr lang="en-GB" altLang="en-US"/>
              <a:pPr/>
              <a:t>‹#›</a:t>
            </a:fld>
            <a:endParaRPr lang="en-GB" altLang="en-US"/>
          </a:p>
        </p:txBody>
      </p:sp>
    </p:spTree>
    <p:extLst>
      <p:ext uri="{BB962C8B-B14F-4D97-AF65-F5344CB8AC3E}">
        <p14:creationId xmlns:p14="http://schemas.microsoft.com/office/powerpoint/2010/main" val="17037241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747963" y="2420938"/>
            <a:ext cx="621665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1ED1BB5-CF45-5E4A-BA9E-20361E95EF2D}" type="datetimeFigureOut">
              <a:rPr lang="en-GB" altLang="en-US"/>
              <a:pPr/>
              <a:t>19/03/2021</a:t>
            </a:fld>
            <a:endParaRPr lang="en-GB" altLang="en-US"/>
          </a:p>
        </p:txBody>
      </p:sp>
      <p:sp>
        <p:nvSpPr>
          <p:cNvPr id="4"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7F45256B-7982-034B-A097-10D53940039F}" type="slidenum">
              <a:rPr lang="en-GB" altLang="en-US"/>
              <a:pPr/>
              <a:t>‹#›</a:t>
            </a:fld>
            <a:endParaRPr lang="en-GB" altLang="en-US"/>
          </a:p>
        </p:txBody>
      </p:sp>
    </p:spTree>
    <p:extLst>
      <p:ext uri="{BB962C8B-B14F-4D97-AF65-F5344CB8AC3E}">
        <p14:creationId xmlns:p14="http://schemas.microsoft.com/office/powerpoint/2010/main" val="2544018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A9DEBA9-81E2-9C42-996A-BBCF7BB5F9E8}"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7C204DD-9812-3549-8BB2-230934D13F54}" type="slidenum">
              <a:rPr lang="en-GB" altLang="en-US"/>
              <a:pPr/>
              <a:t>‹#›</a:t>
            </a:fld>
            <a:endParaRPr lang="en-GB" altLang="en-US"/>
          </a:p>
        </p:txBody>
      </p:sp>
    </p:spTree>
    <p:extLst>
      <p:ext uri="{BB962C8B-B14F-4D97-AF65-F5344CB8AC3E}">
        <p14:creationId xmlns:p14="http://schemas.microsoft.com/office/powerpoint/2010/main" val="30237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C46BD12-7AAA-2249-A0A2-0B6438C03BAE}"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FF721A2-58E9-954C-86C9-1C154A5EB24B}" type="slidenum">
              <a:rPr lang="en-GB" altLang="en-US"/>
              <a:pPr/>
              <a:t>‹#›</a:t>
            </a:fld>
            <a:endParaRPr lang="en-GB" altLang="en-US"/>
          </a:p>
        </p:txBody>
      </p:sp>
    </p:spTree>
    <p:extLst>
      <p:ext uri="{BB962C8B-B14F-4D97-AF65-F5344CB8AC3E}">
        <p14:creationId xmlns:p14="http://schemas.microsoft.com/office/powerpoint/2010/main" val="39983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3590BE1-E13C-4D48-B1F4-4D2063B85D72}"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B3B9971-0944-AC4E-8E2A-11E3B5DF8357}" type="slidenum">
              <a:rPr lang="en-GB" altLang="en-US"/>
              <a:pPr/>
              <a:t>‹#›</a:t>
            </a:fld>
            <a:endParaRPr lang="en-GB" altLang="en-US"/>
          </a:p>
        </p:txBody>
      </p:sp>
    </p:spTree>
    <p:extLst>
      <p:ext uri="{BB962C8B-B14F-4D97-AF65-F5344CB8AC3E}">
        <p14:creationId xmlns:p14="http://schemas.microsoft.com/office/powerpoint/2010/main" val="31917520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F404D0A-3BC2-DD41-BDF9-2863E212B1D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33E80156-F988-5A40-89C9-8B85464B2A64}" type="slidenum">
              <a:rPr lang="en-GB" altLang="en-US"/>
              <a:pPr/>
              <a:t>‹#›</a:t>
            </a:fld>
            <a:endParaRPr lang="en-GB" altLang="en-US"/>
          </a:p>
        </p:txBody>
      </p:sp>
    </p:spTree>
    <p:extLst>
      <p:ext uri="{BB962C8B-B14F-4D97-AF65-F5344CB8AC3E}">
        <p14:creationId xmlns:p14="http://schemas.microsoft.com/office/powerpoint/2010/main" val="25744039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06664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9255621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0AB3487-C264-1440-85B2-9D39896AF9B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7F8A604-2F8C-A645-BF68-A410683D30E2}" type="slidenum">
              <a:rPr lang="en-GB" altLang="en-US"/>
              <a:pPr/>
              <a:t>‹#›</a:t>
            </a:fld>
            <a:endParaRPr lang="en-GB" altLang="en-US"/>
          </a:p>
        </p:txBody>
      </p:sp>
    </p:spTree>
    <p:extLst>
      <p:ext uri="{BB962C8B-B14F-4D97-AF65-F5344CB8AC3E}">
        <p14:creationId xmlns:p14="http://schemas.microsoft.com/office/powerpoint/2010/main" val="33340200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Two Content">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0"/>
            <a:ext cx="9144000" cy="404813"/>
          </a:xfrm>
          <a:prstGeom prst="rect">
            <a:avLst/>
          </a:prstGeom>
          <a:gradFill rotWithShape="1">
            <a:gsLst>
              <a:gs pos="0">
                <a:schemeClr val="bg2"/>
              </a:gs>
              <a:gs pos="100000">
                <a:schemeClr val="bg1"/>
              </a:gs>
            </a:gsLst>
            <a:lin ang="5400000" scaled="1"/>
          </a:gra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grpSp>
        <p:nvGrpSpPr>
          <p:cNvPr id="5" name="Group 19"/>
          <p:cNvGrpSpPr>
            <a:grpSpLocks/>
          </p:cNvGrpSpPr>
          <p:nvPr userDrawn="1"/>
        </p:nvGrpSpPr>
        <p:grpSpPr bwMode="auto">
          <a:xfrm>
            <a:off x="0" y="0"/>
            <a:ext cx="1258888" cy="6858000"/>
            <a:chOff x="0" y="0"/>
            <a:chExt cx="793" cy="4320"/>
          </a:xfrm>
        </p:grpSpPr>
        <p:sp>
          <p:nvSpPr>
            <p:cNvPr id="6" name="Rectangle 16"/>
            <p:cNvSpPr>
              <a:spLocks noChangeArrowheads="1"/>
            </p:cNvSpPr>
            <p:nvPr userDrawn="1"/>
          </p:nvSpPr>
          <p:spPr bwMode="auto">
            <a:xfrm>
              <a:off x="0" y="119"/>
              <a:ext cx="793" cy="4201"/>
            </a:xfrm>
            <a:prstGeom prst="rect">
              <a:avLst/>
            </a:prstGeom>
            <a:solidFill>
              <a:srgbClr val="81B4B9"/>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0000" tIns="90000" rIns="90000" bIns="46800"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7" name="Rectangle 17"/>
            <p:cNvSpPr>
              <a:spLocks noChangeArrowheads="1"/>
            </p:cNvSpPr>
            <p:nvPr userDrawn="1"/>
          </p:nvSpPr>
          <p:spPr bwMode="auto">
            <a:xfrm>
              <a:off x="0" y="0"/>
              <a:ext cx="793" cy="255"/>
            </a:xfrm>
            <a:prstGeom prst="rect">
              <a:avLst/>
            </a:prstGeom>
            <a:gradFill rotWithShape="1">
              <a:gsLst>
                <a:gs pos="0">
                  <a:schemeClr val="bg2"/>
                </a:gs>
                <a:gs pos="100000">
                  <a:srgbClr val="81B4B9"/>
                </a:gs>
              </a:gsLst>
              <a:lin ang="5400000" scaled="1"/>
            </a:gra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grpSp>
      <p:sp>
        <p:nvSpPr>
          <p:cNvPr id="8" name="Rectangle 3"/>
          <p:cNvSpPr>
            <a:spLocks noChangeArrowheads="1"/>
          </p:cNvSpPr>
          <p:nvPr userDrawn="1"/>
        </p:nvSpPr>
        <p:spPr bwMode="auto">
          <a:xfrm>
            <a:off x="0" y="6135688"/>
            <a:ext cx="9144000" cy="24606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1" name="Rectangle 4"/>
          <p:cNvSpPr>
            <a:spLocks noChangeArrowheads="1"/>
          </p:cNvSpPr>
          <p:nvPr userDrawn="1"/>
        </p:nvSpPr>
        <p:spPr bwMode="auto">
          <a:xfrm>
            <a:off x="0" y="6237288"/>
            <a:ext cx="9144000" cy="5334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2" name="Rectangle 5"/>
          <p:cNvSpPr>
            <a:spLocks noChangeArrowheads="1"/>
          </p:cNvSpPr>
          <p:nvPr userDrawn="1"/>
        </p:nvSpPr>
        <p:spPr bwMode="auto">
          <a:xfrm>
            <a:off x="0" y="6381750"/>
            <a:ext cx="9144000" cy="2603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3" name="Rectangle 6"/>
          <p:cNvSpPr>
            <a:spLocks noChangeArrowheads="1"/>
          </p:cNvSpPr>
          <p:nvPr userDrawn="1"/>
        </p:nvSpPr>
        <p:spPr bwMode="auto">
          <a:xfrm>
            <a:off x="0" y="6624638"/>
            <a:ext cx="9144000" cy="260350"/>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4" name="Oval 7"/>
          <p:cNvSpPr>
            <a:spLocks noChangeArrowheads="1"/>
          </p:cNvSpPr>
          <p:nvPr userDrawn="1"/>
        </p:nvSpPr>
        <p:spPr bwMode="auto">
          <a:xfrm>
            <a:off x="773113" y="6237288"/>
            <a:ext cx="558800" cy="549275"/>
          </a:xfrm>
          <a:prstGeom prst="ellipse">
            <a:avLst/>
          </a:prstGeom>
          <a:solidFill>
            <a:srgbClr val="969696"/>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5" name="Oval 9"/>
          <p:cNvSpPr>
            <a:spLocks noChangeArrowheads="1"/>
          </p:cNvSpPr>
          <p:nvPr userDrawn="1"/>
        </p:nvSpPr>
        <p:spPr bwMode="auto">
          <a:xfrm>
            <a:off x="1160463" y="6321425"/>
            <a:ext cx="433387" cy="425450"/>
          </a:xfrm>
          <a:prstGeom prst="ellipse">
            <a:avLst/>
          </a:prstGeom>
          <a:solidFill>
            <a:srgbClr val="4D4D4D"/>
          </a:solidFill>
          <a:ln>
            <a:noFill/>
          </a:ln>
          <a:extLst>
            <a:ext uri="{91240B29-F687-4F45-9708-019B960494DF}">
              <a14:hiddenLine xmlns:a14="http://schemas.microsoft.com/office/drawing/2010/main" w="12700" cap="sq">
                <a:solidFill>
                  <a:srgbClr val="000000"/>
                </a:solidFill>
                <a:round/>
                <a:headEnd type="none" w="sm" len="sm"/>
                <a:tailEnd type="none" w="sm" len="sm"/>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sp>
        <p:nvSpPr>
          <p:cNvPr id="16" name="Rectangle 12"/>
          <p:cNvSpPr>
            <a:spLocks noChangeArrowheads="1"/>
          </p:cNvSpPr>
          <p:nvPr userDrawn="1"/>
        </p:nvSpPr>
        <p:spPr bwMode="auto">
          <a:xfrm>
            <a:off x="8712200" y="6278563"/>
            <a:ext cx="684213" cy="45720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eaLnBrk="1" hangingPunct="1">
              <a:defRPr/>
            </a:pPr>
            <a:endParaRPr lang="en-GB" altLang="en-US" dirty="0"/>
          </a:p>
        </p:txBody>
      </p:sp>
      <p:pic>
        <p:nvPicPr>
          <p:cNvPr id="17" name="Picture 13" descr="HF 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64388" y="6281738"/>
            <a:ext cx="194468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Oval 10"/>
          <p:cNvSpPr>
            <a:spLocks noChangeArrowheads="1"/>
          </p:cNvSpPr>
          <p:nvPr userDrawn="1"/>
        </p:nvSpPr>
        <p:spPr bwMode="auto">
          <a:xfrm>
            <a:off x="1254125" y="6442075"/>
            <a:ext cx="360363" cy="360363"/>
          </a:xfrm>
          <a:prstGeom prst="ellipse">
            <a:avLst/>
          </a:prstGeom>
          <a:solidFill>
            <a:schemeClr val="bg1"/>
          </a:solidFill>
          <a:ln w="19050">
            <a:solidFill>
              <a:schemeClr val="bg2"/>
            </a:solidFill>
            <a:round/>
            <a:headEnd/>
            <a:tailEnd/>
          </a:ln>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eaLnBrk="1" hangingPunct="1">
              <a:defRPr/>
            </a:pPr>
            <a:endParaRPr lang="en-GB" altLang="en-US" dirty="0"/>
          </a:p>
        </p:txBody>
      </p:sp>
      <p:sp>
        <p:nvSpPr>
          <p:cNvPr id="19" name="Rectangle 33">
            <a:hlinkClick r:id="rId3" action="ppaction://hlinksldjump"/>
          </p:cNvPr>
          <p:cNvSpPr>
            <a:spLocks noChangeArrowheads="1"/>
          </p:cNvSpPr>
          <p:nvPr userDrawn="1"/>
        </p:nvSpPr>
        <p:spPr bwMode="auto">
          <a:xfrm>
            <a:off x="1209675" y="6453188"/>
            <a:ext cx="46831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eaLnBrk="1" hangingPunct="1">
              <a:defRPr/>
            </a:pPr>
            <a:fld id="{15E5D36C-B20C-425F-8CA7-2DE4D2488800}" type="slidenum">
              <a:rPr lang="en-GB" altLang="en-US" sz="1000" smtClean="0">
                <a:solidFill>
                  <a:srgbClr val="4D4D4D"/>
                </a:solidFill>
                <a:latin typeface="Verdana" pitchFamily="34" charset="0"/>
              </a:rPr>
              <a:pPr algn="ctr" eaLnBrk="1" hangingPunct="1">
                <a:defRPr/>
              </a:pPr>
              <a:t>‹#›</a:t>
            </a:fld>
            <a:endParaRPr lang="en-US" altLang="en-US" sz="1000" dirty="0">
              <a:solidFill>
                <a:srgbClr val="4D4D4D"/>
              </a:solidFill>
              <a:latin typeface="Verdana" pitchFamily="34" charset="0"/>
            </a:endParaRPr>
          </a:p>
        </p:txBody>
      </p:sp>
      <p:sp>
        <p:nvSpPr>
          <p:cNvPr id="20" name="Rectangle 2"/>
          <p:cNvSpPr>
            <a:spLocks noChangeArrowheads="1"/>
          </p:cNvSpPr>
          <p:nvPr userDrawn="1"/>
        </p:nvSpPr>
        <p:spPr bwMode="auto">
          <a:xfrm>
            <a:off x="0" y="0"/>
            <a:ext cx="9144000" cy="404813"/>
          </a:xfrm>
          <a:prstGeom prst="rect">
            <a:avLst/>
          </a:prstGeom>
          <a:gradFill rotWithShape="1">
            <a:gsLst>
              <a:gs pos="0">
                <a:schemeClr val="bg1">
                  <a:lumMod val="50000"/>
                </a:schemeClr>
              </a:gs>
              <a:gs pos="100000">
                <a:schemeClr val="bg1">
                  <a:alpha val="0"/>
                </a:schemeClr>
              </a:gs>
            </a:gsLst>
            <a:lin ang="5400000" scaled="1"/>
          </a:gradFill>
          <a:ln w="12700" cap="sq">
            <a:noFill/>
            <a:miter lim="800000"/>
            <a:headEnd type="none" w="sm" len="sm"/>
            <a:tailEnd type="none" w="sm" len="sm"/>
          </a:ln>
          <a:effectLst/>
        </p:spPr>
        <p:txBody>
          <a:bodyPr wrap="none" anchor="ctr"/>
          <a:lstStyle/>
          <a:p>
            <a:pPr>
              <a:defRPr/>
            </a:pPr>
            <a:endParaRPr lang="en-GB" dirty="0"/>
          </a:p>
        </p:txBody>
      </p:sp>
      <p:pic>
        <p:nvPicPr>
          <p:cNvPr id="21" name="Picture 5"/>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950" y="5805488"/>
            <a:ext cx="98107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33">
            <a:hlinkClick r:id="rId5" action="ppaction://hlinksldjump"/>
          </p:cNvPr>
          <p:cNvSpPr>
            <a:spLocks noChangeArrowheads="1"/>
          </p:cNvSpPr>
          <p:nvPr userDrawn="1"/>
        </p:nvSpPr>
        <p:spPr bwMode="auto">
          <a:xfrm>
            <a:off x="1722438" y="6556375"/>
            <a:ext cx="119380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lgn="ctr" eaLnBrk="1" hangingPunct="1">
              <a:defRPr/>
            </a:pPr>
            <a:r>
              <a:rPr lang="en-GB" altLang="en-US" sz="1000" b="0" i="1" dirty="0">
                <a:solidFill>
                  <a:srgbClr val="A6A6A6"/>
                </a:solidFill>
                <a:latin typeface="Verdana" pitchFamily="34" charset="0"/>
              </a:rPr>
              <a:t>Module Menu</a:t>
            </a:r>
            <a:endParaRPr lang="en-US" altLang="en-US" sz="1000" b="0" i="1" dirty="0">
              <a:solidFill>
                <a:srgbClr val="A6A6A6"/>
              </a:solidFill>
              <a:latin typeface="Verdana" pitchFamily="34" charset="0"/>
            </a:endParaRPr>
          </a:p>
        </p:txBody>
      </p:sp>
      <p:sp>
        <p:nvSpPr>
          <p:cNvPr id="9" name="Content Placeholder 8"/>
          <p:cNvSpPr>
            <a:spLocks noGrp="1"/>
          </p:cNvSpPr>
          <p:nvPr>
            <p:ph sz="quarter" idx="10"/>
          </p:nvPr>
        </p:nvSpPr>
        <p:spPr>
          <a:xfrm>
            <a:off x="1357290" y="1071546"/>
            <a:ext cx="7572375" cy="4857766"/>
          </a:xfrm>
          <a:prstGeom prst="rect">
            <a:avLst/>
          </a:prstGeom>
        </p:spPr>
        <p:txBody>
          <a:bodyPr/>
          <a:lstStyle>
            <a:lvl1pPr>
              <a:buFont typeface="Arial" pitchFamily="34" charset="0"/>
              <a:buChar char="●"/>
              <a:defRPr sz="2200" b="1">
                <a:latin typeface="Arial" pitchFamily="34" charset="0"/>
                <a:cs typeface="Arial" pitchFamily="34" charset="0"/>
              </a:defRPr>
            </a:lvl1pPr>
            <a:lvl2pPr>
              <a:buFont typeface="Arial" pitchFamily="34" charset="0"/>
              <a:buChar char="●"/>
              <a:defRPr sz="2200" b="1">
                <a:latin typeface="Arial" pitchFamily="34" charset="0"/>
                <a:cs typeface="Arial" pitchFamily="34" charset="0"/>
              </a:defRPr>
            </a:lvl2pPr>
            <a:lvl3pPr>
              <a:buFont typeface="Arial" pitchFamily="34" charset="0"/>
              <a:buChar char="●"/>
              <a:defRPr sz="2200" b="1">
                <a:latin typeface="Arial" pitchFamily="34" charset="0"/>
                <a:cs typeface="Arial" pitchFamily="34" charset="0"/>
              </a:defRPr>
            </a:lvl3pPr>
            <a:lvl4pPr>
              <a:buFont typeface="Arial" pitchFamily="34" charset="0"/>
              <a:buChar char="●"/>
              <a:defRPr sz="2200" b="1">
                <a:latin typeface="Arial" pitchFamily="34" charset="0"/>
                <a:cs typeface="Arial" pitchFamily="34" charset="0"/>
              </a:defRPr>
            </a:lvl4pPr>
            <a:lvl5pPr>
              <a:buFont typeface="Arial" pitchFamily="34" charset="0"/>
              <a:buChar char="●"/>
              <a:defRPr sz="2200" b="1">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14"/>
          <p:cNvSpPr>
            <a:spLocks noGrp="1" noChangeArrowheads="1"/>
          </p:cNvSpPr>
          <p:nvPr>
            <p:ph type="title"/>
          </p:nvPr>
        </p:nvSpPr>
        <p:spPr bwMode="auto">
          <a:xfrm>
            <a:off x="1357290" y="285728"/>
            <a:ext cx="7489825" cy="676275"/>
          </a:xfrm>
          <a:prstGeom prst="rect">
            <a:avLst/>
          </a:prstGeom>
          <a:noFill/>
          <a:ln w="9525">
            <a:noFill/>
            <a:miter lim="800000"/>
            <a:headEnd/>
            <a:tailEnd/>
          </a:ln>
        </p:spPr>
        <p:txBody>
          <a:bodyPr/>
          <a:lstStyle>
            <a:lvl1pPr algn="l">
              <a:defRPr sz="2800" b="1">
                <a:latin typeface="Arial" pitchFamily="34" charset="0"/>
                <a:cs typeface="Arial" pitchFamily="34" charset="0"/>
              </a:defRPr>
            </a:lvl1pPr>
          </a:lstStyle>
          <a:p>
            <a:pPr lvl="0"/>
            <a:r>
              <a:rPr lang="en-GB" dirty="0"/>
              <a:t>Click to edit Master title style</a:t>
            </a:r>
          </a:p>
        </p:txBody>
      </p:sp>
    </p:spTree>
    <p:extLst>
      <p:ext uri="{BB962C8B-B14F-4D97-AF65-F5344CB8AC3E}">
        <p14:creationId xmlns:p14="http://schemas.microsoft.com/office/powerpoint/2010/main" val="465822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9037221F-540F-294A-8825-A0CD72E2E6E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FFE4F3C3-D6FA-4342-AF8D-902EBC8DDC46}" type="slidenum">
              <a:rPr lang="en-GB" altLang="en-US"/>
              <a:pPr/>
              <a:t>‹#›</a:t>
            </a:fld>
            <a:endParaRPr lang="en-GB" altLang="en-US"/>
          </a:p>
        </p:txBody>
      </p:sp>
    </p:spTree>
    <p:extLst>
      <p:ext uri="{BB962C8B-B14F-4D97-AF65-F5344CB8AC3E}">
        <p14:creationId xmlns:p14="http://schemas.microsoft.com/office/powerpoint/2010/main" val="25111271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12E24D0-DCA0-AF44-87D4-4563A1D1C5BB}"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6560D28-849B-DC4F-9EC2-53CE59CB103C}" type="slidenum">
              <a:rPr lang="en-GB" altLang="en-US"/>
              <a:pPr/>
              <a:t>‹#›</a:t>
            </a:fld>
            <a:endParaRPr lang="en-GB" altLang="en-US"/>
          </a:p>
        </p:txBody>
      </p:sp>
    </p:spTree>
    <p:extLst>
      <p:ext uri="{BB962C8B-B14F-4D97-AF65-F5344CB8AC3E}">
        <p14:creationId xmlns:p14="http://schemas.microsoft.com/office/powerpoint/2010/main" val="19021323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539D453-322F-8044-8E17-BE7100A6CD21}"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E61F64A-5A22-0440-8323-C3DDDEC01E6A}" type="slidenum">
              <a:rPr lang="en-GB" altLang="en-US"/>
              <a:pPr/>
              <a:t>‹#›</a:t>
            </a:fld>
            <a:endParaRPr lang="en-GB" altLang="en-US"/>
          </a:p>
        </p:txBody>
      </p:sp>
    </p:spTree>
    <p:extLst>
      <p:ext uri="{BB962C8B-B14F-4D97-AF65-F5344CB8AC3E}">
        <p14:creationId xmlns:p14="http://schemas.microsoft.com/office/powerpoint/2010/main" val="1155559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BAC704EC-39F5-7D48-8580-C8D5F5417F36}" type="datetimeFigureOut">
              <a:rPr lang="en-GB" altLang="en-US"/>
              <a:pPr/>
              <a:t>19/03/2021</a:t>
            </a:fld>
            <a:endParaRPr lang="en-GB"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A7115BC-233F-234D-BF1C-F527038F72B9}" type="slidenum">
              <a:rPr lang="en-GB" altLang="en-US"/>
              <a:pPr/>
              <a:t>‹#›</a:t>
            </a:fld>
            <a:endParaRPr lang="en-GB" altLang="en-US"/>
          </a:p>
        </p:txBody>
      </p:sp>
    </p:spTree>
    <p:extLst>
      <p:ext uri="{BB962C8B-B14F-4D97-AF65-F5344CB8AC3E}">
        <p14:creationId xmlns:p14="http://schemas.microsoft.com/office/powerpoint/2010/main" val="4668209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3E35898-4DA2-F841-818D-9B6504723B31}" type="datetimeFigureOut">
              <a:rPr lang="en-GB" altLang="en-US"/>
              <a:pPr/>
              <a:t>19/03/2021</a:t>
            </a:fld>
            <a:endParaRPr lang="en-GB"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BEA0C86-DE1A-5F43-9A00-39E4C1B358B5}" type="slidenum">
              <a:rPr lang="en-GB" altLang="en-US"/>
              <a:pPr/>
              <a:t>‹#›</a:t>
            </a:fld>
            <a:endParaRPr lang="en-GB" altLang="en-US"/>
          </a:p>
        </p:txBody>
      </p:sp>
    </p:spTree>
    <p:extLst>
      <p:ext uri="{BB962C8B-B14F-4D97-AF65-F5344CB8AC3E}">
        <p14:creationId xmlns:p14="http://schemas.microsoft.com/office/powerpoint/2010/main" val="1694605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1"/>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747963" y="1700808"/>
            <a:ext cx="621665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61ED1BB5-CF45-5E4A-BA9E-20361E95EF2D}" type="datetimeFigureOut">
              <a:rPr lang="en-GB" altLang="en-US"/>
              <a:pPr/>
              <a:t>19/03/2021</a:t>
            </a:fld>
            <a:endParaRPr lang="en-GB" altLang="en-US"/>
          </a:p>
        </p:txBody>
      </p:sp>
      <p:sp>
        <p:nvSpPr>
          <p:cNvPr id="4"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5"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7F45256B-7982-034B-A097-10D53940039F}" type="slidenum">
              <a:rPr lang="en-GB" altLang="en-US"/>
              <a:pPr/>
              <a:t>‹#›</a:t>
            </a:fld>
            <a:endParaRPr lang="en-GB" altLang="en-US"/>
          </a:p>
        </p:txBody>
      </p:sp>
    </p:spTree>
    <p:extLst>
      <p:ext uri="{BB962C8B-B14F-4D97-AF65-F5344CB8AC3E}">
        <p14:creationId xmlns:p14="http://schemas.microsoft.com/office/powerpoint/2010/main" val="1575939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8A9DEBA9-81E2-9C42-996A-BBCF7BB5F9E8}"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7C204DD-9812-3549-8BB2-230934D13F54}" type="slidenum">
              <a:rPr lang="en-GB" altLang="en-US"/>
              <a:pPr/>
              <a:t>‹#›</a:t>
            </a:fld>
            <a:endParaRPr lang="en-GB" altLang="en-US"/>
          </a:p>
        </p:txBody>
      </p:sp>
    </p:spTree>
    <p:extLst>
      <p:ext uri="{BB962C8B-B14F-4D97-AF65-F5344CB8AC3E}">
        <p14:creationId xmlns:p14="http://schemas.microsoft.com/office/powerpoint/2010/main" val="2070136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0C46BD12-7AAA-2249-A0A2-0B6438C03BAE}" type="datetimeFigureOut">
              <a:rPr lang="en-GB" altLang="en-US"/>
              <a:pPr/>
              <a:t>19/03/2021</a:t>
            </a:fld>
            <a:endParaRPr lang="en-GB"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DFF721A2-58E9-954C-86C9-1C154A5EB24B}" type="slidenum">
              <a:rPr lang="en-GB" altLang="en-US"/>
              <a:pPr/>
              <a:t>‹#›</a:t>
            </a:fld>
            <a:endParaRPr lang="en-GB" altLang="en-US"/>
          </a:p>
        </p:txBody>
      </p:sp>
    </p:spTree>
    <p:extLst>
      <p:ext uri="{BB962C8B-B14F-4D97-AF65-F5344CB8AC3E}">
        <p14:creationId xmlns:p14="http://schemas.microsoft.com/office/powerpoint/2010/main" val="3827528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13590BE1-E13C-4D48-B1F4-4D2063B85D72}"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B3B9971-0944-AC4E-8E2A-11E3B5DF8357}" type="slidenum">
              <a:rPr lang="en-GB" altLang="en-US"/>
              <a:pPr/>
              <a:t>‹#›</a:t>
            </a:fld>
            <a:endParaRPr lang="en-GB" altLang="en-US"/>
          </a:p>
        </p:txBody>
      </p:sp>
    </p:spTree>
    <p:extLst>
      <p:ext uri="{BB962C8B-B14F-4D97-AF65-F5344CB8AC3E}">
        <p14:creationId xmlns:p14="http://schemas.microsoft.com/office/powerpoint/2010/main" val="4253042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EF404D0A-3BC2-DD41-BDF9-2863E212B1D7}" type="datetimeFigureOut">
              <a:rPr lang="en-GB" altLang="en-US"/>
              <a:pPr/>
              <a:t>19/03/2021</a:t>
            </a:fld>
            <a:endParaRPr lang="en-GB"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endParaRPr lang="en-GB"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ea typeface="Arial" charset="0"/>
                <a:cs typeface="Arial" charset="0"/>
              </a:defRPr>
            </a:lvl1pPr>
          </a:lstStyle>
          <a:p>
            <a:fld id="{33E80156-F988-5A40-89C9-8B85464B2A64}" type="slidenum">
              <a:rPr lang="en-GB" altLang="en-US"/>
              <a:pPr/>
              <a:t>‹#›</a:t>
            </a:fld>
            <a:endParaRPr lang="en-GB" altLang="en-US"/>
          </a:p>
        </p:txBody>
      </p:sp>
    </p:spTree>
    <p:extLst>
      <p:ext uri="{BB962C8B-B14F-4D97-AF65-F5344CB8AC3E}">
        <p14:creationId xmlns:p14="http://schemas.microsoft.com/office/powerpoint/2010/main" val="984530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8995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200">
                <a:latin typeface="Arial" pitchFamily="34" charset="0"/>
              </a:defRPr>
            </a:lvl1pPr>
            <a:lvl2pPr>
              <a:buClr>
                <a:srgbClr val="00B0F0"/>
              </a:buClr>
              <a:defRPr sz="2200">
                <a:latin typeface="Arial" pitchFamily="34" charset="0"/>
              </a:defRPr>
            </a:lvl2pPr>
            <a:lvl3pPr>
              <a:buClr>
                <a:srgbClr val="00B0F0"/>
              </a:buClr>
              <a:defRPr sz="2200">
                <a:latin typeface="Arial" pitchFamily="34" charset="0"/>
              </a:defRPr>
            </a:lvl3pPr>
            <a:lvl4pPr>
              <a:buClr>
                <a:srgbClr val="00B0F0"/>
              </a:buClr>
              <a:defRPr sz="2200">
                <a:latin typeface="Arial" pitchFamily="34" charset="0"/>
              </a:defRPr>
            </a:lvl4pPr>
            <a:lvl5pPr>
              <a:buClr>
                <a:srgbClr val="00B0F0"/>
              </a:buClr>
              <a:defRPr sz="22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88736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8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461403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8817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2"/>
            <a:ext cx="2133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fld id="{269A8509-947A-4553-87E4-922754713973}" type="datetimeFigureOut">
              <a:rPr lang="en-GB">
                <a:solidFill>
                  <a:prstClr val="black"/>
                </a:solidFill>
              </a:rPr>
              <a:pPr fontAlgn="base">
                <a:spcBef>
                  <a:spcPct val="0"/>
                </a:spcBef>
                <a:spcAft>
                  <a:spcPct val="0"/>
                </a:spcAft>
                <a:defRPr/>
              </a:pPr>
              <a:t>19/03/2021</a:t>
            </a:fld>
            <a:endParaRPr lang="en-GB"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GB"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lvl1pPr>
              <a:defRPr>
                <a:latin typeface="Arial" charset="0"/>
                <a:cs typeface="Arial" charset="0"/>
              </a:defRPr>
            </a:lvl1pPr>
          </a:lstStyle>
          <a:p>
            <a:pPr fontAlgn="base">
              <a:spcBef>
                <a:spcPct val="0"/>
              </a:spcBef>
              <a:spcAft>
                <a:spcPct val="0"/>
              </a:spcAft>
              <a:defRPr/>
            </a:pPr>
            <a:fld id="{D35AD88B-E152-4AF1-9FE0-71DA134FDDD9}" type="slidenum">
              <a:rPr lang="en-GB">
                <a:solidFill>
                  <a:prstClr val="black"/>
                </a:solidFill>
              </a:rPr>
              <a:pPr fontAlgn="base">
                <a:spcBef>
                  <a:spcPct val="0"/>
                </a:spcBef>
                <a:spcAft>
                  <a:spcPct val="0"/>
                </a:spcAft>
                <a:defRPr/>
              </a:pPr>
              <a:t>‹#›</a:t>
            </a:fld>
            <a:endParaRPr lang="en-GB" dirty="0">
              <a:solidFill>
                <a:prstClr val="black"/>
              </a:solidFill>
            </a:endParaRPr>
          </a:p>
        </p:txBody>
      </p:sp>
    </p:spTree>
    <p:extLst>
      <p:ext uri="{BB962C8B-B14F-4D97-AF65-F5344CB8AC3E}">
        <p14:creationId xmlns:p14="http://schemas.microsoft.com/office/powerpoint/2010/main" val="38196395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323529" y="1268760"/>
            <a:ext cx="8568952" cy="4824536"/>
          </a:xfrm>
          <a:prstGeom prst="rect">
            <a:avLst/>
          </a:prstGeom>
        </p:spPr>
        <p:txBody>
          <a:bodyPr/>
          <a:lstStyle>
            <a:lvl1pPr>
              <a:buClr>
                <a:srgbClr val="00448D"/>
              </a:buClr>
              <a:defRPr sz="1800">
                <a:latin typeface="Arial" pitchFamily="34" charset="0"/>
              </a:defRPr>
            </a:lvl1pPr>
            <a:lvl2pPr>
              <a:buClr>
                <a:srgbClr val="00448D"/>
              </a:buClr>
              <a:defRPr sz="1800">
                <a:latin typeface="Arial" pitchFamily="34" charset="0"/>
              </a:defRPr>
            </a:lvl2pPr>
            <a:lvl3pPr>
              <a:buClr>
                <a:srgbClr val="00448D"/>
              </a:buClr>
              <a:defRPr sz="1800">
                <a:latin typeface="Arial" pitchFamily="34" charset="0"/>
              </a:defRPr>
            </a:lvl3pPr>
            <a:lvl4pPr>
              <a:buClr>
                <a:srgbClr val="00448D"/>
              </a:buClr>
              <a:defRPr sz="1800">
                <a:latin typeface="Arial" pitchFamily="34" charset="0"/>
              </a:defRPr>
            </a:lvl4pPr>
            <a:lvl5pPr>
              <a:buClr>
                <a:srgbClr val="00448D"/>
              </a:buClr>
              <a:defRPr sz="18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890397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5335499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2" y="1268761"/>
            <a:ext cx="4176463" cy="5040560"/>
          </a:xfrm>
          <a:prstGeom prst="rect">
            <a:avLst/>
          </a:prstGeom>
        </p:spPr>
        <p:txBody>
          <a:bodyPr/>
          <a:lstStyle>
            <a:lvl1pPr>
              <a:buClr>
                <a:srgbClr val="00448D"/>
              </a:buClr>
              <a:defRPr sz="1800"/>
            </a:lvl1pPr>
            <a:lvl2pPr>
              <a:buClr>
                <a:srgbClr val="00448D"/>
              </a:buClr>
              <a:defRPr sz="1800"/>
            </a:lvl2pPr>
            <a:lvl3pPr>
              <a:buClr>
                <a:srgbClr val="00448D"/>
              </a:buClr>
              <a:defRPr sz="1800"/>
            </a:lvl3pPr>
            <a:lvl4pPr>
              <a:buClr>
                <a:srgbClr val="00448D"/>
              </a:buClr>
              <a:defRPr sz="1800"/>
            </a:lvl4pPr>
            <a:lvl5pPr>
              <a:buClr>
                <a:srgbClr val="00448D"/>
              </a:buCl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4009" y="1268761"/>
            <a:ext cx="4330130" cy="5040560"/>
          </a:xfrm>
          <a:prstGeom prst="rect">
            <a:avLst/>
          </a:prstGeom>
        </p:spPr>
        <p:txBody>
          <a:bodyPr/>
          <a:lstStyle>
            <a:lvl1pPr>
              <a:buClr>
                <a:srgbClr val="00448D"/>
              </a:buClr>
              <a:defRPr sz="1800"/>
            </a:lvl1pPr>
            <a:lvl2pPr>
              <a:buClr>
                <a:srgbClr val="00448D"/>
              </a:buClr>
              <a:defRPr sz="1800"/>
            </a:lvl2pPr>
            <a:lvl3pPr>
              <a:buClr>
                <a:srgbClr val="00448D"/>
              </a:buClr>
              <a:defRPr sz="1800"/>
            </a:lvl3pPr>
            <a:lvl4pPr>
              <a:buClr>
                <a:srgbClr val="00448D"/>
              </a:buClr>
              <a:defRPr sz="1800"/>
            </a:lvl4pPr>
            <a:lvl5pPr>
              <a:buClr>
                <a:srgbClr val="00448D"/>
              </a:buCl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1"/>
          <p:cNvSpPr>
            <a:spLocks noGrp="1"/>
          </p:cNvSpPr>
          <p:nvPr>
            <p:ph type="title"/>
          </p:nvPr>
        </p:nvSpPr>
        <p:spPr>
          <a:xfrm>
            <a:off x="1259632" y="0"/>
            <a:ext cx="7632848" cy="908720"/>
          </a:xfrm>
          <a:prstGeom prst="rect">
            <a:avLst/>
          </a:prstGeom>
        </p:spPr>
        <p:txBody>
          <a:bodyPr anchor="ctr"/>
          <a:lstStyle>
            <a:lvl1pPr algn="r">
              <a:defRPr sz="2250">
                <a:solidFill>
                  <a:schemeClr val="tx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227641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1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251520" y="1268760"/>
            <a:ext cx="8640960" cy="4824536"/>
          </a:xfrm>
          <a:prstGeom prst="rect">
            <a:avLst/>
          </a:prstGeom>
        </p:spPr>
        <p:txBody>
          <a:bodyPr/>
          <a:lstStyle>
            <a:lvl1pPr>
              <a:buClr>
                <a:srgbClr val="00B0F0"/>
              </a:buClr>
              <a:defRPr sz="2400">
                <a:latin typeface="Arial" pitchFamily="34" charset="0"/>
              </a:defRPr>
            </a:lvl1pPr>
            <a:lvl2pPr>
              <a:buClr>
                <a:srgbClr val="00B0F0"/>
              </a:buClr>
              <a:defRPr sz="2400">
                <a:latin typeface="Arial" pitchFamily="34" charset="0"/>
              </a:defRPr>
            </a:lvl2pPr>
            <a:lvl3pPr>
              <a:buClr>
                <a:srgbClr val="00B0F0"/>
              </a:buClr>
              <a:defRPr sz="2400">
                <a:latin typeface="Arial" pitchFamily="34" charset="0"/>
              </a:defRPr>
            </a:lvl3pPr>
            <a:lvl4pPr>
              <a:buClr>
                <a:srgbClr val="00B0F0"/>
              </a:buClr>
              <a:defRPr sz="2400">
                <a:latin typeface="Arial" pitchFamily="34" charset="0"/>
              </a:defRPr>
            </a:lvl4pPr>
            <a:lvl5pPr>
              <a:buClr>
                <a:srgbClr val="00B0F0"/>
              </a:buClr>
              <a:defRPr sz="2400">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948890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259632" y="0"/>
            <a:ext cx="7632848" cy="908720"/>
          </a:xfrm>
          <a:prstGeom prst="rect">
            <a:avLst/>
          </a:prstGeom>
        </p:spPr>
        <p:txBody>
          <a:bodyPr anchor="ctr"/>
          <a:lstStyle>
            <a:lvl1pPr algn="r">
              <a:defRPr sz="3000">
                <a:solidFill>
                  <a:schemeClr val="bg1"/>
                </a:solidFill>
                <a:latin typeface="Arial"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6721785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endParaRPr lang="en-GB" dirty="0"/>
          </a:p>
        </p:txBody>
      </p:sp>
      <p:sp>
        <p:nvSpPr>
          <p:cNvPr id="18" name="Text Placeholder 17"/>
          <p:cNvSpPr>
            <a:spLocks noGrp="1"/>
          </p:cNvSpPr>
          <p:nvPr>
            <p:ph type="body" sz="quarter" idx="10"/>
          </p:nvPr>
        </p:nvSpPr>
        <p:spPr>
          <a:xfrm>
            <a:off x="285750" y="1071563"/>
            <a:ext cx="8501063" cy="4500562"/>
          </a:xfrm>
          <a:prstGeom prst="rect">
            <a:avLst/>
          </a:prstGeom>
        </p:spPr>
        <p:txBody>
          <a:bodyPr/>
          <a:lstStyle>
            <a:lvl1pPr>
              <a:buFont typeface="Arial" pitchFamily="34" charset="0"/>
              <a:buChar char="●"/>
              <a:defRPr sz="2200" b="1"/>
            </a:lvl1pPr>
            <a:lvl2pPr>
              <a:buFont typeface="Arial" pitchFamily="34" charset="0"/>
              <a:buChar char="●"/>
              <a:defRPr sz="2200" b="1"/>
            </a:lvl2pPr>
            <a:lvl3pPr>
              <a:buFont typeface="Arial" pitchFamily="34" charset="0"/>
              <a:buChar char="●"/>
              <a:defRPr sz="2200" b="1"/>
            </a:lvl3pPr>
            <a:lvl4pPr>
              <a:buFont typeface="Arial" pitchFamily="34" charset="0"/>
              <a:buChar char="●"/>
              <a:defRPr sz="2200" b="1"/>
            </a:lvl4pPr>
            <a:lvl5pPr>
              <a:buFont typeface="Arial" pitchFamily="34" charset="0"/>
              <a:buChar char="●"/>
              <a:defRPr sz="2200"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11835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fontAlgn="auto">
              <a:spcBef>
                <a:spcPts val="0"/>
              </a:spcBef>
              <a:spcAft>
                <a:spcPts val="0"/>
              </a:spcAft>
            </a:pPr>
            <a:fld id="{355E04AE-A6E5-4DA8-8A9A-FD1A6818F0D8}" type="datetimeFigureOut">
              <a:rPr lang="en-GB" sz="1800" b="0">
                <a:solidFill>
                  <a:prstClr val="black"/>
                </a:solidFill>
                <a:latin typeface="Calibri"/>
                <a:cs typeface="+mn-cs"/>
              </a:rPr>
              <a:pPr fontAlgn="auto">
                <a:spcBef>
                  <a:spcPts val="0"/>
                </a:spcBef>
                <a:spcAft>
                  <a:spcPts val="0"/>
                </a:spcAft>
              </a:pPr>
              <a:t>19/03/2021</a:t>
            </a:fld>
            <a:endParaRPr lang="en-GB" sz="1800" b="0" dirty="0">
              <a:solidFill>
                <a:prstClr val="black"/>
              </a:solidFill>
              <a:latin typeface="Calibri"/>
              <a:cs typeface="+mn-cs"/>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fontAlgn="auto">
              <a:spcBef>
                <a:spcPts val="0"/>
              </a:spcBef>
              <a:spcAft>
                <a:spcPts val="0"/>
              </a:spcAft>
            </a:pPr>
            <a:endParaRPr lang="en-GB" sz="1800" b="0" dirty="0">
              <a:solidFill>
                <a:prstClr val="black"/>
              </a:solidFill>
              <a:latin typeface="Calibri"/>
              <a:cs typeface="+mn-cs"/>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fontAlgn="auto">
              <a:spcBef>
                <a:spcPts val="0"/>
              </a:spcBef>
              <a:spcAft>
                <a:spcPts val="0"/>
              </a:spcAft>
            </a:pPr>
            <a:fld id="{8BEEAA53-0831-4653-AF28-37CA9CDDEA9C}" type="slidenum">
              <a:rPr lang="en-GB" sz="1800" b="0">
                <a:solidFill>
                  <a:prstClr val="black"/>
                </a:solidFill>
                <a:latin typeface="Calibri"/>
                <a:cs typeface="+mn-cs"/>
              </a:rPr>
              <a:pPr fontAlgn="auto">
                <a:spcBef>
                  <a:spcPts val="0"/>
                </a:spcBef>
                <a:spcAft>
                  <a:spcPts val="0"/>
                </a:spcAft>
              </a:pPr>
              <a:t>‹#›</a:t>
            </a:fld>
            <a:endParaRPr lang="en-GB" sz="1800" b="0" dirty="0">
              <a:solidFill>
                <a:prstClr val="black"/>
              </a:solidFill>
              <a:latin typeface="Calibri"/>
              <a:cs typeface="+mn-cs"/>
            </a:endParaRPr>
          </a:p>
        </p:txBody>
      </p:sp>
    </p:spTree>
    <p:extLst>
      <p:ext uri="{BB962C8B-B14F-4D97-AF65-F5344CB8AC3E}">
        <p14:creationId xmlns:p14="http://schemas.microsoft.com/office/powerpoint/2010/main" val="2077900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jpe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jpeg"/><Relationship Id="rId17" Type="http://schemas.openxmlformats.org/officeDocument/2006/relationships/image" Target="../media/image11.png"/><Relationship Id="rId2" Type="http://schemas.openxmlformats.org/officeDocument/2006/relationships/slideLayout" Target="../slideLayouts/slideLayout2.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jpe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image" Target="../media/image3.jpeg"/><Relationship Id="rId14" Type="http://schemas.openxmlformats.org/officeDocument/2006/relationships/image" Target="../media/image8.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slide" Target="../slides/slide8.xml"/><Relationship Id="rId4" Type="http://schemas.openxmlformats.org/officeDocument/2006/relationships/image" Target="../media/image14.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slide" Target="../slides/slide8.xml"/></Relationships>
</file>

<file path=ppt/slideMasters/_rels/slideMaster12.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theme" Target="../theme/theme12.xml"/><Relationship Id="rId1" Type="http://schemas.openxmlformats.org/officeDocument/2006/relationships/slideLayout" Target="../slideLayouts/slideLayout21.xml"/><Relationship Id="rId5" Type="http://schemas.openxmlformats.org/officeDocument/2006/relationships/image" Target="../media/image16.png"/><Relationship Id="rId4" Type="http://schemas.openxmlformats.org/officeDocument/2006/relationships/image" Target="../media/image20.png"/></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15.png"/><Relationship Id="rId5" Type="http://schemas.openxmlformats.org/officeDocument/2006/relationships/slide" Target="../slides/slide8.xml"/><Relationship Id="rId4" Type="http://schemas.openxmlformats.org/officeDocument/2006/relationships/image" Target="../media/image14.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theme" Target="../theme/theme14.xml"/><Relationship Id="rId1" Type="http://schemas.openxmlformats.org/officeDocument/2006/relationships/slideLayout" Target="../slideLayouts/slideLayout24.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19.png"/><Relationship Id="rId4" Type="http://schemas.openxmlformats.org/officeDocument/2006/relationships/image" Target="../media/image22.jpeg"/><Relationship Id="rId9" Type="http://schemas.openxmlformats.org/officeDocument/2006/relationships/image" Target="../media/image27.jpe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9.png"/><Relationship Id="rId7" Type="http://schemas.openxmlformats.org/officeDocument/2006/relationships/image" Target="../media/image23.jpeg"/><Relationship Id="rId2" Type="http://schemas.openxmlformats.org/officeDocument/2006/relationships/theme" Target="../theme/theme15.xml"/><Relationship Id="rId1" Type="http://schemas.openxmlformats.org/officeDocument/2006/relationships/slideLayout" Target="../slideLayouts/slideLayout25.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19.png"/><Relationship Id="rId9" Type="http://schemas.openxmlformats.org/officeDocument/2006/relationships/image" Target="../media/image25.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8.jpg"/><Relationship Id="rId18" Type="http://schemas.openxmlformats.org/officeDocument/2006/relationships/image" Target="../media/image24.jpeg"/><Relationship Id="rId3" Type="http://schemas.openxmlformats.org/officeDocument/2006/relationships/slideLayout" Target="../slideLayouts/slideLayout28.xml"/><Relationship Id="rId21" Type="http://schemas.openxmlformats.org/officeDocument/2006/relationships/image" Target="../media/image27.jpeg"/><Relationship Id="rId7" Type="http://schemas.openxmlformats.org/officeDocument/2006/relationships/slideLayout" Target="../slideLayouts/slideLayout32.xml"/><Relationship Id="rId12" Type="http://schemas.openxmlformats.org/officeDocument/2006/relationships/theme" Target="../theme/theme16.xml"/><Relationship Id="rId17" Type="http://schemas.openxmlformats.org/officeDocument/2006/relationships/image" Target="../media/image23.jpeg"/><Relationship Id="rId2" Type="http://schemas.openxmlformats.org/officeDocument/2006/relationships/slideLayout" Target="../slideLayouts/slideLayout27.xml"/><Relationship Id="rId16" Type="http://schemas.openxmlformats.org/officeDocument/2006/relationships/image" Target="../media/image22.jpeg"/><Relationship Id="rId20" Type="http://schemas.openxmlformats.org/officeDocument/2006/relationships/image" Target="../media/image26.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1.jpeg"/><Relationship Id="rId10" Type="http://schemas.openxmlformats.org/officeDocument/2006/relationships/slideLayout" Target="../slideLayouts/slideLayout35.xml"/><Relationship Id="rId19" Type="http://schemas.openxmlformats.org/officeDocument/2006/relationships/image" Target="../media/image25.jpe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9.png"/><Relationship Id="rId22" Type="http://schemas.openxmlformats.org/officeDocument/2006/relationships/image" Target="../media/image19.png"/></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15.png"/><Relationship Id="rId4" Type="http://schemas.openxmlformats.org/officeDocument/2006/relationships/slide" Target="../slides/slide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31.png"/><Relationship Id="rId18" Type="http://schemas.openxmlformats.org/officeDocument/2006/relationships/image" Target="../media/image23.jpeg"/><Relationship Id="rId3" Type="http://schemas.openxmlformats.org/officeDocument/2006/relationships/slideLayout" Target="../slideLayouts/slideLayout41.xml"/><Relationship Id="rId21" Type="http://schemas.openxmlformats.org/officeDocument/2006/relationships/image" Target="../media/image26.jpeg"/><Relationship Id="rId7" Type="http://schemas.openxmlformats.org/officeDocument/2006/relationships/slideLayout" Target="../slideLayouts/slideLayout45.xml"/><Relationship Id="rId12" Type="http://schemas.openxmlformats.org/officeDocument/2006/relationships/theme" Target="../theme/theme18.xml"/><Relationship Id="rId17" Type="http://schemas.openxmlformats.org/officeDocument/2006/relationships/image" Target="../media/image22.jpeg"/><Relationship Id="rId2" Type="http://schemas.openxmlformats.org/officeDocument/2006/relationships/slideLayout" Target="../slideLayouts/slideLayout40.xml"/><Relationship Id="rId16" Type="http://schemas.openxmlformats.org/officeDocument/2006/relationships/image" Target="../media/image21.jpeg"/><Relationship Id="rId20" Type="http://schemas.openxmlformats.org/officeDocument/2006/relationships/image" Target="../media/image25.jpe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29.png"/><Relationship Id="rId23" Type="http://schemas.openxmlformats.org/officeDocument/2006/relationships/image" Target="../media/image19.png"/><Relationship Id="rId10" Type="http://schemas.openxmlformats.org/officeDocument/2006/relationships/slideLayout" Target="../slideLayouts/slideLayout48.xml"/><Relationship Id="rId19" Type="http://schemas.openxmlformats.org/officeDocument/2006/relationships/image" Target="../media/image24.jpeg"/><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microsoft.com/office/2007/relationships/hdphoto" Target="../media/hdphoto1.wdp"/><Relationship Id="rId22" Type="http://schemas.openxmlformats.org/officeDocument/2006/relationships/image" Target="../media/image27.jpeg"/></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image" Target="../media/image15.png"/><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 Target="../slides/slide8.xml"/><Relationship Id="rId5" Type="http://schemas.openxmlformats.org/officeDocument/2006/relationships/image" Target="../media/image14.png"/><Relationship Id="rId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 Target="../slides/slide8.xml"/><Relationship Id="rId5" Type="http://schemas.openxmlformats.org/officeDocument/2006/relationships/image" Target="../media/image14.pn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35.jpeg"/><Relationship Id="rId3" Type="http://schemas.openxmlformats.org/officeDocument/2006/relationships/slideLayout" Target="../slideLayouts/slideLayout55.xml"/><Relationship Id="rId7" Type="http://schemas.openxmlformats.org/officeDocument/2006/relationships/image" Target="../media/image32.png"/><Relationship Id="rId12" Type="http://schemas.openxmlformats.org/officeDocument/2006/relationships/image" Target="../media/image34.jpe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20.xml"/><Relationship Id="rId11" Type="http://schemas.openxmlformats.org/officeDocument/2006/relationships/image" Target="../media/image24.jpeg"/><Relationship Id="rId5" Type="http://schemas.openxmlformats.org/officeDocument/2006/relationships/slideLayout" Target="../slideLayouts/slideLayout57.xml"/><Relationship Id="rId15" Type="http://schemas.openxmlformats.org/officeDocument/2006/relationships/image" Target="../media/image19.png"/><Relationship Id="rId10" Type="http://schemas.openxmlformats.org/officeDocument/2006/relationships/image" Target="../media/image33.jpeg"/><Relationship Id="rId4" Type="http://schemas.openxmlformats.org/officeDocument/2006/relationships/slideLayout" Target="../slideLayouts/slideLayout56.xml"/><Relationship Id="rId9" Type="http://schemas.openxmlformats.org/officeDocument/2006/relationships/image" Target="../media/image22.jpeg"/><Relationship Id="rId14" Type="http://schemas.openxmlformats.org/officeDocument/2006/relationships/image" Target="../media/image36.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slide" Target="../slides/slide8.xml"/><Relationship Id="rId4" Type="http://schemas.openxmlformats.org/officeDocument/2006/relationships/image" Target="../media/image1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4.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slide" Target="../slides/slide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5.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slide" Target="../slides/slide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6.xml"/><Relationship Id="rId1" Type="http://schemas.openxmlformats.org/officeDocument/2006/relationships/slideLayout" Target="../slideLayouts/slideLayout13.xml"/><Relationship Id="rId4" Type="http://schemas.openxmlformats.org/officeDocument/2006/relationships/image" Target="../media/image15.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7.xml"/><Relationship Id="rId1" Type="http://schemas.openxmlformats.org/officeDocument/2006/relationships/slideLayout" Target="../slideLayouts/slideLayout14.xml"/><Relationship Id="rId4" Type="http://schemas.openxmlformats.org/officeDocument/2006/relationships/image" Target="../media/image15.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slide" Target="../slides/slide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9.xml"/><Relationship Id="rId1" Type="http://schemas.openxmlformats.org/officeDocument/2006/relationships/slideLayout" Target="../slideLayouts/slideLayout17.xml"/><Relationship Id="rId5" Type="http://schemas.openxmlformats.org/officeDocument/2006/relationships/image" Target="../media/image19.png"/><Relationship Id="rId4" Type="http://schemas.openxmlformats.org/officeDocument/2006/relationships/image" Target="../media/image1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val 20"/>
          <p:cNvSpPr>
            <a:spLocks noChangeArrowheads="1"/>
          </p:cNvSpPr>
          <p:nvPr/>
        </p:nvSpPr>
        <p:spPr bwMode="auto">
          <a:xfrm>
            <a:off x="-2988840" y="-1899592"/>
            <a:ext cx="20226830" cy="10349253"/>
          </a:xfrm>
          <a:prstGeom prst="ellipse">
            <a:avLst/>
          </a:prstGeom>
          <a:gradFill flip="none" rotWithShape="1">
            <a:gsLst>
              <a:gs pos="100000">
                <a:srgbClr val="7030A0">
                  <a:alpha val="0"/>
                </a:srgbClr>
              </a:gs>
              <a:gs pos="53000">
                <a:srgbClr val="7030A0">
                  <a:alpha val="75000"/>
                </a:srgbClr>
              </a:gs>
              <a:gs pos="20000">
                <a:srgbClr val="7030A0">
                  <a:alpha val="85000"/>
                </a:srgbClr>
              </a:gs>
            </a:gsLst>
            <a:lin ang="13500000" scaled="1"/>
            <a:tileRect/>
          </a:gra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8" name="Oval 20"/>
          <p:cNvSpPr>
            <a:spLocks noChangeArrowheads="1"/>
          </p:cNvSpPr>
          <p:nvPr/>
        </p:nvSpPr>
        <p:spPr bwMode="auto">
          <a:xfrm>
            <a:off x="-108520" y="-1683568"/>
            <a:ext cx="20226830" cy="13033448"/>
          </a:xfrm>
          <a:prstGeom prst="ellipse">
            <a:avLst/>
          </a:prstGeom>
          <a:solidFill>
            <a:srgbClr val="7030A0">
              <a:alpha val="10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9" name="Oval 20"/>
          <p:cNvSpPr>
            <a:spLocks noChangeArrowheads="1"/>
          </p:cNvSpPr>
          <p:nvPr/>
        </p:nvSpPr>
        <p:spPr bwMode="auto">
          <a:xfrm>
            <a:off x="792669" y="-4059832"/>
            <a:ext cx="20226830" cy="13249472"/>
          </a:xfrm>
          <a:prstGeom prst="ellipse">
            <a:avLst/>
          </a:prstGeom>
          <a:solidFill>
            <a:srgbClr val="7030A0">
              <a:alpha val="15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baseline="-25000" dirty="0">
              <a:solidFill>
                <a:srgbClr val="000000"/>
              </a:solidFill>
              <a:cs typeface="Arial"/>
            </a:endParaRPr>
          </a:p>
        </p:txBody>
      </p:sp>
      <p:sp>
        <p:nvSpPr>
          <p:cNvPr id="11" name="Text Box 5"/>
          <p:cNvSpPr txBox="1">
            <a:spLocks noChangeArrowheads="1"/>
          </p:cNvSpPr>
          <p:nvPr/>
        </p:nvSpPr>
        <p:spPr bwMode="auto">
          <a:xfrm>
            <a:off x="2843213" y="6292850"/>
            <a:ext cx="2767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Clr>
                <a:srgbClr val="DDC459"/>
              </a:buClr>
              <a:defRPr/>
            </a:pPr>
            <a:r>
              <a:rPr lang="en-GB" sz="1400" b="0" i="1" dirty="0">
                <a:solidFill>
                  <a:prstClr val="white"/>
                </a:solidFill>
              </a:rPr>
              <a:t>quality, value, service &amp; integrity</a:t>
            </a:r>
            <a:endParaRPr lang="en-US" sz="1400" b="0" i="1" dirty="0">
              <a:solidFill>
                <a:prstClr val="white"/>
              </a:solidFill>
            </a:endParaRPr>
          </a:p>
        </p:txBody>
      </p:sp>
      <p:sp>
        <p:nvSpPr>
          <p:cNvPr id="12" name="Rectangle 11"/>
          <p:cNvSpPr/>
          <p:nvPr/>
        </p:nvSpPr>
        <p:spPr>
          <a:xfrm>
            <a:off x="7623175" y="6156325"/>
            <a:ext cx="1628775" cy="554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b="0" dirty="0">
              <a:solidFill>
                <a:prstClr val="white"/>
              </a:solidFill>
            </a:endParaRPr>
          </a:p>
        </p:txBody>
      </p:sp>
      <p:pic>
        <p:nvPicPr>
          <p:cNvPr id="7184" name="Picture 11" descr="NEW HP LOGO 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3663" y="6156325"/>
            <a:ext cx="2357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l="7539" t="943" r="27434"/>
          <a:stretch/>
        </p:blipFill>
        <p:spPr>
          <a:xfrm>
            <a:off x="133200" y="196850"/>
            <a:ext cx="1148953" cy="1166813"/>
          </a:xfrm>
          <a:prstGeom prst="rect">
            <a:avLst/>
          </a:prstGeom>
          <a:ln>
            <a:noFill/>
          </a:ln>
          <a:effectLst>
            <a:outerShdw blurRad="50800" dist="38100" dir="2700000" algn="tl" rotWithShape="0">
              <a:prstClr val="black">
                <a:alpha val="40000"/>
              </a:prstClr>
            </a:outerShdw>
          </a:effectLst>
        </p:spPr>
      </p:pic>
      <p:pic>
        <p:nvPicPr>
          <p:cNvPr id="15" name="Picture 14"/>
          <p:cNvPicPr>
            <a:picLocks noChangeAspect="1"/>
          </p:cNvPicPr>
          <p:nvPr/>
        </p:nvPicPr>
        <p:blipFill rotWithShape="1">
          <a:blip r:embed="rId9" cstate="print">
            <a:extLst>
              <a:ext uri="{28A0092B-C50C-407E-A947-70E740481C1C}">
                <a14:useLocalDpi xmlns:a14="http://schemas.microsoft.com/office/drawing/2010/main" val="0"/>
              </a:ext>
            </a:extLst>
          </a:blip>
          <a:srcRect l="7230" t="15079" r="5008" b="9904"/>
          <a:stretch/>
        </p:blipFill>
        <p:spPr>
          <a:xfrm>
            <a:off x="1404000" y="196850"/>
            <a:ext cx="1157288" cy="1166812"/>
          </a:xfrm>
          <a:prstGeom prst="rect">
            <a:avLst/>
          </a:prstGeom>
          <a:ln>
            <a:noFill/>
          </a:ln>
          <a:effectLst>
            <a:outerShdw blurRad="50800" dist="38100" dir="2700000" algn="tl" rotWithShape="0">
              <a:prstClr val="black">
                <a:alpha val="40000"/>
              </a:prstClr>
            </a:outerShdw>
          </a:effectLst>
        </p:spPr>
      </p:pic>
      <p:pic>
        <p:nvPicPr>
          <p:cNvPr id="16" name="Picture 15"/>
          <p:cNvPicPr>
            <a:picLocks noChangeAspect="1"/>
          </p:cNvPicPr>
          <p:nvPr/>
        </p:nvPicPr>
        <p:blipFill rotWithShape="1">
          <a:blip r:embed="rId10" cstate="print"/>
          <a:srcRect l="9977" t="753" r="24553" b="1"/>
          <a:stretch/>
        </p:blipFill>
        <p:spPr>
          <a:xfrm>
            <a:off x="2664000" y="196849"/>
            <a:ext cx="1157288" cy="1166813"/>
          </a:xfrm>
          <a:prstGeom prst="rect">
            <a:avLst/>
          </a:prstGeom>
          <a:ln>
            <a:noFill/>
          </a:ln>
          <a:effectLst>
            <a:outerShdw blurRad="50800" dist="38100" dir="2700000" algn="tl" rotWithShape="0">
              <a:prstClr val="black">
                <a:alpha val="40000"/>
              </a:prstClr>
            </a:outerShdw>
          </a:effectLst>
        </p:spPr>
      </p:pic>
      <p:pic>
        <p:nvPicPr>
          <p:cNvPr id="17" name="Picture 16"/>
          <p:cNvPicPr>
            <a:picLocks noChangeAspect="1"/>
          </p:cNvPicPr>
          <p:nvPr/>
        </p:nvPicPr>
        <p:blipFill rotWithShape="1">
          <a:blip r:embed="rId11" cstate="print"/>
          <a:srcRect l="25855" r="7810" b="1084"/>
          <a:stretch/>
        </p:blipFill>
        <p:spPr>
          <a:xfrm>
            <a:off x="3943350" y="196850"/>
            <a:ext cx="1173163" cy="1166812"/>
          </a:xfrm>
          <a:prstGeom prst="rect">
            <a:avLst/>
          </a:prstGeom>
          <a:ln>
            <a:noFill/>
          </a:ln>
          <a:effectLst>
            <a:outerShdw blurRad="50800" dist="38100" dir="2700000" algn="tl" rotWithShape="0">
              <a:prstClr val="black">
                <a:alpha val="40000"/>
              </a:prstClr>
            </a:outerShdw>
          </a:effectLst>
        </p:spPr>
      </p:pic>
      <p:pic>
        <p:nvPicPr>
          <p:cNvPr id="19" name="Picture 2" descr="C:\Users\loliver\AppData\Local\Microsoft\Windows\Temporary Internet Files\Content.Outlook\0DRMHVWM\Chef (2).jpg"/>
          <p:cNvPicPr>
            <a:picLocks noChangeAspect="1" noChangeArrowheads="1"/>
          </p:cNvPicPr>
          <p:nvPr/>
        </p:nvPicPr>
        <p:blipFill rotWithShape="1">
          <a:blip r:embed="rId12" cstate="print"/>
          <a:srcRect t="763" b="19239"/>
          <a:stretch/>
        </p:blipFill>
        <p:spPr bwMode="auto">
          <a:xfrm>
            <a:off x="5220000" y="196849"/>
            <a:ext cx="1174750" cy="116681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3" descr="C:\Users\loliver\AppData\Local\Microsoft\Windows\Temporary Internet Files\Content.Outlook\0DRMHVWM\Sec Guards on patrol 1 (2).jpg"/>
          <p:cNvPicPr>
            <a:picLocks noChangeAspect="1" noChangeArrowheads="1"/>
          </p:cNvPicPr>
          <p:nvPr/>
        </p:nvPicPr>
        <p:blipFill>
          <a:blip r:embed="rId13" cstate="print"/>
          <a:srcRect/>
          <a:stretch>
            <a:fillRect/>
          </a:stretch>
        </p:blipFill>
        <p:spPr bwMode="auto">
          <a:xfrm>
            <a:off x="7776000" y="196850"/>
            <a:ext cx="1235075" cy="116681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1" name="Text Box 24"/>
          <p:cNvSpPr txBox="1">
            <a:spLocks noChangeArrowheads="1"/>
          </p:cNvSpPr>
          <p:nvPr/>
        </p:nvSpPr>
        <p:spPr bwMode="auto">
          <a:xfrm>
            <a:off x="412715" y="1590426"/>
            <a:ext cx="8767798" cy="307777"/>
          </a:xfrm>
          <a:prstGeom prst="rect">
            <a:avLst/>
          </a:prstGeom>
          <a:gradFill flip="none" rotWithShape="1">
            <a:gsLst>
              <a:gs pos="100000">
                <a:srgbClr val="7030A0">
                  <a:alpha val="0"/>
                </a:srgbClr>
              </a:gs>
              <a:gs pos="33000">
                <a:srgbClr val="7030A0"/>
              </a:gs>
              <a:gs pos="0">
                <a:srgbClr val="7030A0"/>
              </a:gs>
            </a:gsLst>
            <a:lin ang="10800000" scaled="1"/>
            <a:tileRect/>
          </a:grad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ct val="50000"/>
              </a:spcBef>
              <a:spcAft>
                <a:spcPts val="0"/>
              </a:spcAft>
              <a:buClr>
                <a:srgbClr val="DDC459"/>
              </a:buClr>
              <a:defRPr/>
            </a:pPr>
            <a:r>
              <a:rPr lang="en-GB" sz="1400" b="0" dirty="0">
                <a:solidFill>
                  <a:prstClr val="white"/>
                </a:solidFill>
              </a:rPr>
              <a:t>	 	        </a:t>
            </a:r>
            <a:r>
              <a:rPr lang="en-GB" sz="1400" b="0" dirty="0">
                <a:solidFill>
                  <a:prstClr val="white"/>
                </a:solidFill>
                <a:ea typeface="MS PGothic" pitchFamily="34" charset="-128"/>
              </a:rPr>
              <a:t>The UK and Middle East’s leading provider of compliance training materials</a:t>
            </a:r>
            <a:endParaRPr lang="en-US" sz="1400" b="0" i="1" dirty="0">
              <a:solidFill>
                <a:prstClr val="white"/>
              </a:solidFill>
            </a:endParaRPr>
          </a:p>
        </p:txBody>
      </p:sp>
      <p:pic>
        <p:nvPicPr>
          <p:cNvPr id="22" name="Picture 24"/>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r="8413" b="8413"/>
          <a:stretch/>
        </p:blipFill>
        <p:spPr bwMode="auto">
          <a:xfrm>
            <a:off x="6512400" y="201612"/>
            <a:ext cx="1157287" cy="11572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748220" y="2137487"/>
            <a:ext cx="6144260" cy="859465"/>
          </a:xfrm>
          <a:prstGeom prst="rect">
            <a:avLst/>
          </a:prstGeom>
        </p:spPr>
      </p:pic>
      <p:grpSp>
        <p:nvGrpSpPr>
          <p:cNvPr id="18" name="Group 17"/>
          <p:cNvGrpSpPr/>
          <p:nvPr/>
        </p:nvGrpSpPr>
        <p:grpSpPr>
          <a:xfrm>
            <a:off x="6034660" y="6021288"/>
            <a:ext cx="3649908" cy="720080"/>
            <a:chOff x="6443663" y="6156324"/>
            <a:chExt cx="2808287" cy="554039"/>
          </a:xfrm>
        </p:grpSpPr>
        <p:sp>
          <p:nvSpPr>
            <p:cNvPr id="24" name="Rectangle 23"/>
            <p:cNvSpPr/>
            <p:nvPr/>
          </p:nvSpPr>
          <p:spPr>
            <a:xfrm>
              <a:off x="7623175" y="6156325"/>
              <a:ext cx="1628775" cy="554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dirty="0">
                <a:solidFill>
                  <a:prstClr val="white"/>
                </a:solidFill>
              </a:endParaRPr>
            </a:p>
          </p:txBody>
        </p:sp>
        <p:pic>
          <p:nvPicPr>
            <p:cNvPr id="25" name="Picture 2" descr="\\DESIGNARCHIVE\Archive\Image Bank\LOGOS\HIGHFIELD\Highfield International NEW TEMP\Highfield International Logo.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6443663" y="6156324"/>
              <a:ext cx="2309357" cy="554039"/>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Picture 2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6024699" y="6022897"/>
            <a:ext cx="4019909" cy="727978"/>
          </a:xfrm>
          <a:prstGeom prst="rect">
            <a:avLst/>
          </a:prstGeom>
        </p:spPr>
      </p:pic>
    </p:spTree>
    <p:extLst>
      <p:ext uri="{BB962C8B-B14F-4D97-AF65-F5344CB8AC3E}">
        <p14:creationId xmlns:p14="http://schemas.microsoft.com/office/powerpoint/2010/main" val="814922349"/>
      </p:ext>
    </p:extLst>
  </p:cSld>
  <p:clrMap bg1="lt1" tx1="dk1" bg2="lt2" tx2="dk2" accent1="accent1" accent2="accent2" accent3="accent3" accent4="accent4" accent5="accent5" accent6="accent6" hlink="hlink" folHlink="folHlink"/>
  <p:sldLayoutIdLst>
    <p:sldLayoutId id="2147483969" r:id="rId1"/>
    <p:sldLayoutId id="2147484017" r:id="rId2"/>
    <p:sldLayoutId id="2147484018" r:id="rId3"/>
    <p:sldLayoutId id="2147484019" r:id="rId4"/>
    <p:sldLayoutId id="2147484020" r:id="rId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04E2C35F-D41E-3246-A6C6-39435F04F9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Chevron 10">
            <a:hlinkClick r:id="" action="ppaction://hlinkshowjump?jump=nextslide"/>
            <a:extLst>
              <a:ext uri="{FF2B5EF4-FFF2-40B4-BE49-F238E27FC236}">
                <a16:creationId xmlns:a16="http://schemas.microsoft.com/office/drawing/2014/main" id="{ED181BC5-695A-384E-B7E1-825BBE602079}"/>
              </a:ext>
            </a:extLst>
          </p:cNvPr>
          <p:cNvSpPr>
            <a:spLocks noChangeArrowheads="1"/>
          </p:cNvSpPr>
          <p:nvPr userDrawn="1"/>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7" name="Chevron 16">
            <a:hlinkClick r:id="" action="ppaction://hlinkshowjump?jump=previousslide"/>
            <a:extLst>
              <a:ext uri="{FF2B5EF4-FFF2-40B4-BE49-F238E27FC236}">
                <a16:creationId xmlns:a16="http://schemas.microsoft.com/office/drawing/2014/main" id="{D45625B2-C2C3-0448-94FF-22191C35314B}"/>
              </a:ext>
            </a:extLst>
          </p:cNvPr>
          <p:cNvSpPr>
            <a:spLocks noChangeArrowheads="1"/>
          </p:cNvSpPr>
          <p:nvPr userDrawn="1"/>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8" name="Rectangle 10">
            <a:hlinkClick r:id="" action="ppaction://noaction"/>
            <a:extLst>
              <a:ext uri="{FF2B5EF4-FFF2-40B4-BE49-F238E27FC236}">
                <a16:creationId xmlns:a16="http://schemas.microsoft.com/office/drawing/2014/main" id="{9EFF807F-27FA-F74D-8019-EAC81ACC2AC1}"/>
              </a:ext>
            </a:extLst>
          </p:cNvPr>
          <p:cNvSpPr>
            <a:spLocks noChangeArrowheads="1"/>
          </p:cNvSpPr>
          <p:nvPr userDrawn="1"/>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9" name="Picture 18">
            <a:hlinkClick r:id="rId5" action="ppaction://hlinksldjump"/>
            <a:extLst>
              <a:ext uri="{FF2B5EF4-FFF2-40B4-BE49-F238E27FC236}">
                <a16:creationId xmlns:a16="http://schemas.microsoft.com/office/drawing/2014/main" id="{B080E050-4161-A84B-94A2-A4598460D34C}"/>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2666706120"/>
      </p:ext>
    </p:extLst>
  </p:cSld>
  <p:clrMap bg1="lt1" tx1="dk1" bg2="lt2" tx2="dk2" accent1="accent1" accent2="accent2" accent3="accent3" accent4="accent4" accent5="accent5" accent6="accent6" hlink="hlink" folHlink="folHlink"/>
  <p:sldLayoutIdLst>
    <p:sldLayoutId id="2147483989" r:id="rId1"/>
    <p:sldLayoutId id="2147483990" r:id="rId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2130821965"/>
      </p:ext>
    </p:extLst>
  </p:cSld>
  <p:clrMap bg1="lt1" tx1="dk1" bg2="lt2" tx2="dk2" accent1="accent1" accent2="accent2" accent3="accent3" accent4="accent4" accent5="accent5" accent6="accent6" hlink="hlink" folHlink="folHlink"/>
  <p:sldLayoutIdLst>
    <p:sldLayoutId id="2147483992"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rId3" action="ppaction://hlinksldjump"/>
          </p:cNvPr>
          <p:cNvPicPr>
            <a:picLocks noChangeAspect="1"/>
          </p:cNvPicPr>
          <p:nvPr/>
        </p:nvPicPr>
        <p:blipFill rotWithShape="1">
          <a:blip r:embed="rId4" cstate="screen">
            <a:extLst>
              <a:ext uri="{28A0092B-C50C-407E-A947-70E740481C1C}">
                <a14:useLocalDpi xmlns:a14="http://schemas.microsoft.com/office/drawing/2010/main"/>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
        <p:nvSpPr>
          <p:cNvPr id="16" name="Rectangle 15"/>
          <p:cNvSpPr/>
          <p:nvPr/>
        </p:nvSpPr>
        <p:spPr>
          <a:xfrm>
            <a:off x="251520" y="253388"/>
            <a:ext cx="1377109" cy="6362739"/>
          </a:xfrm>
          <a:prstGeom prst="rect">
            <a:avLst/>
          </a:prstGeom>
          <a:blipFill dpi="0" rotWithShape="1">
            <a:blip r:embed="rId5"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Tree>
    <p:extLst>
      <p:ext uri="{BB962C8B-B14F-4D97-AF65-F5344CB8AC3E}">
        <p14:creationId xmlns:p14="http://schemas.microsoft.com/office/powerpoint/2010/main" val="2315850236"/>
      </p:ext>
    </p:extLst>
  </p:cSld>
  <p:clrMap bg1="lt1" tx1="dk1" bg2="lt2" tx2="dk2" accent1="accent1" accent2="accent2" accent3="accent3" accent4="accent4" accent5="accent5" accent6="accent6" hlink="hlink" folHlink="folHlink"/>
  <p:sldLayoutIdLst>
    <p:sldLayoutId id="2147483994"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C2A2B54C-1929-314C-8261-A05E68EF8E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Chevron 9">
            <a:hlinkClick r:id="" action="ppaction://hlinkshowjump?jump=nextslide"/>
            <a:extLst>
              <a:ext uri="{FF2B5EF4-FFF2-40B4-BE49-F238E27FC236}">
                <a16:creationId xmlns:a16="http://schemas.microsoft.com/office/drawing/2014/main" id="{8C57174E-534B-464B-A968-451B9AAF0D35}"/>
              </a:ext>
            </a:extLst>
          </p:cNvPr>
          <p:cNvSpPr>
            <a:spLocks noChangeArrowheads="1"/>
          </p:cNvSpPr>
          <p:nvPr userDrawn="1"/>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1" name="Chevron 10">
            <a:hlinkClick r:id="" action="ppaction://hlinkshowjump?jump=previousslide"/>
            <a:extLst>
              <a:ext uri="{FF2B5EF4-FFF2-40B4-BE49-F238E27FC236}">
                <a16:creationId xmlns:a16="http://schemas.microsoft.com/office/drawing/2014/main" id="{2215430E-92B0-1D42-99DF-8C437A3FD72E}"/>
              </a:ext>
            </a:extLst>
          </p:cNvPr>
          <p:cNvSpPr>
            <a:spLocks noChangeArrowheads="1"/>
          </p:cNvSpPr>
          <p:nvPr userDrawn="1"/>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7" name="Rectangle 10">
            <a:hlinkClick r:id="" action="ppaction://noaction"/>
            <a:extLst>
              <a:ext uri="{FF2B5EF4-FFF2-40B4-BE49-F238E27FC236}">
                <a16:creationId xmlns:a16="http://schemas.microsoft.com/office/drawing/2014/main" id="{D21BEC6C-15DA-4E49-86D2-0F941FB79D6E}"/>
              </a:ext>
            </a:extLst>
          </p:cNvPr>
          <p:cNvSpPr>
            <a:spLocks noChangeArrowheads="1"/>
          </p:cNvSpPr>
          <p:nvPr userDrawn="1"/>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9" name="Picture 18">
            <a:hlinkClick r:id="rId5" action="ppaction://hlinksldjump"/>
            <a:extLst>
              <a:ext uri="{FF2B5EF4-FFF2-40B4-BE49-F238E27FC236}">
                <a16:creationId xmlns:a16="http://schemas.microsoft.com/office/drawing/2014/main" id="{07D5EC4A-624A-4148-8D86-90DFA37F69E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943616325"/>
      </p:ext>
    </p:extLst>
  </p:cSld>
  <p:clrMap bg1="lt1" tx1="dk1" bg2="lt2" tx2="dk2" accent1="accent1" accent2="accent2" accent3="accent3" accent4="accent4" accent5="accent5" accent6="accent6" hlink="hlink" folHlink="folHlink"/>
  <p:sldLayoutIdLst>
    <p:sldLayoutId id="2147483996" r:id="rId1"/>
    <p:sldLayoutId id="2147483997" r:id="rId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val 20"/>
          <p:cNvSpPr>
            <a:spLocks noChangeArrowheads="1"/>
          </p:cNvSpPr>
          <p:nvPr/>
        </p:nvSpPr>
        <p:spPr bwMode="auto">
          <a:xfrm>
            <a:off x="-2988840" y="-1899592"/>
            <a:ext cx="20226830" cy="10349253"/>
          </a:xfrm>
          <a:prstGeom prst="ellipse">
            <a:avLst/>
          </a:prstGeom>
          <a:gradFill flip="none" rotWithShape="1">
            <a:gsLst>
              <a:gs pos="100000">
                <a:srgbClr val="7030A0">
                  <a:alpha val="0"/>
                </a:srgbClr>
              </a:gs>
              <a:gs pos="53000">
                <a:srgbClr val="7030A0">
                  <a:alpha val="75000"/>
                </a:srgbClr>
              </a:gs>
              <a:gs pos="20000">
                <a:srgbClr val="7030A0">
                  <a:alpha val="85000"/>
                </a:srgbClr>
              </a:gs>
            </a:gsLst>
            <a:lin ang="13500000" scaled="1"/>
            <a:tileRect/>
          </a:gra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8" name="Oval 20"/>
          <p:cNvSpPr>
            <a:spLocks noChangeArrowheads="1"/>
          </p:cNvSpPr>
          <p:nvPr/>
        </p:nvSpPr>
        <p:spPr bwMode="auto">
          <a:xfrm>
            <a:off x="-108520" y="-1683568"/>
            <a:ext cx="20226830" cy="13033448"/>
          </a:xfrm>
          <a:prstGeom prst="ellipse">
            <a:avLst/>
          </a:prstGeom>
          <a:solidFill>
            <a:srgbClr val="7030A0">
              <a:alpha val="10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9" name="Oval 20"/>
          <p:cNvSpPr>
            <a:spLocks noChangeArrowheads="1"/>
          </p:cNvSpPr>
          <p:nvPr/>
        </p:nvSpPr>
        <p:spPr bwMode="auto">
          <a:xfrm>
            <a:off x="792669" y="-4059832"/>
            <a:ext cx="20226830" cy="13249472"/>
          </a:xfrm>
          <a:prstGeom prst="ellipse">
            <a:avLst/>
          </a:prstGeom>
          <a:solidFill>
            <a:srgbClr val="7030A0">
              <a:alpha val="15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baseline="-25000" dirty="0">
              <a:solidFill>
                <a:srgbClr val="000000"/>
              </a:solidFill>
              <a:cs typeface="Arial"/>
            </a:endParaRPr>
          </a:p>
        </p:txBody>
      </p:sp>
      <p:sp>
        <p:nvSpPr>
          <p:cNvPr id="11" name="Text Box 5"/>
          <p:cNvSpPr txBox="1">
            <a:spLocks noChangeArrowheads="1"/>
          </p:cNvSpPr>
          <p:nvPr/>
        </p:nvSpPr>
        <p:spPr bwMode="auto">
          <a:xfrm>
            <a:off x="2843213" y="6292850"/>
            <a:ext cx="2767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Clr>
                <a:srgbClr val="DDC459"/>
              </a:buClr>
              <a:defRPr/>
            </a:pPr>
            <a:r>
              <a:rPr lang="en-GB" sz="1400" b="0" i="1" dirty="0">
                <a:solidFill>
                  <a:prstClr val="white"/>
                </a:solidFill>
              </a:rPr>
              <a:t>quality, value, service &amp; integrity</a:t>
            </a:r>
            <a:endParaRPr lang="en-US" sz="1400" b="0" i="1" dirty="0">
              <a:solidFill>
                <a:prstClr val="white"/>
              </a:solidFill>
            </a:endParaRPr>
          </a:p>
        </p:txBody>
      </p:sp>
      <p:grpSp>
        <p:nvGrpSpPr>
          <p:cNvPr id="18" name="Group 17">
            <a:extLst>
              <a:ext uri="{FF2B5EF4-FFF2-40B4-BE49-F238E27FC236}">
                <a16:creationId xmlns:a16="http://schemas.microsoft.com/office/drawing/2014/main" id="{8B15B322-08DC-440E-B533-C7830B38E66C}"/>
              </a:ext>
            </a:extLst>
          </p:cNvPr>
          <p:cNvGrpSpPr/>
          <p:nvPr userDrawn="1"/>
        </p:nvGrpSpPr>
        <p:grpSpPr>
          <a:xfrm>
            <a:off x="107806" y="125236"/>
            <a:ext cx="8925239" cy="1188200"/>
            <a:chOff x="107806" y="125236"/>
            <a:chExt cx="8925239" cy="1188200"/>
          </a:xfrm>
        </p:grpSpPr>
        <p:pic>
          <p:nvPicPr>
            <p:cNvPr id="21" name="Picture 20">
              <a:extLst>
                <a:ext uri="{FF2B5EF4-FFF2-40B4-BE49-F238E27FC236}">
                  <a16:creationId xmlns:a16="http://schemas.microsoft.com/office/drawing/2014/main" id="{248685AD-E181-4BFC-8814-406E3754B8B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E9A2E743-0A4F-4B62-8698-51EDA8053306}"/>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24" name="Picture 23">
              <a:extLst>
                <a:ext uri="{FF2B5EF4-FFF2-40B4-BE49-F238E27FC236}">
                  <a16:creationId xmlns:a16="http://schemas.microsoft.com/office/drawing/2014/main" id="{97796D46-6DC5-45B7-8601-759646A8036F}"/>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25" name="Picture 24">
              <a:extLst>
                <a:ext uri="{FF2B5EF4-FFF2-40B4-BE49-F238E27FC236}">
                  <a16:creationId xmlns:a16="http://schemas.microsoft.com/office/drawing/2014/main" id="{DFA8C3D3-A3D3-473B-A175-2B634BEB6A6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26" name="Picture 25">
              <a:extLst>
                <a:ext uri="{FF2B5EF4-FFF2-40B4-BE49-F238E27FC236}">
                  <a16:creationId xmlns:a16="http://schemas.microsoft.com/office/drawing/2014/main" id="{1F17BF23-B263-4261-95B2-53336C66CA87}"/>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27" name="Picture 26">
              <a:extLst>
                <a:ext uri="{FF2B5EF4-FFF2-40B4-BE49-F238E27FC236}">
                  <a16:creationId xmlns:a16="http://schemas.microsoft.com/office/drawing/2014/main" id="{FAD09DF2-C7A6-427F-8266-04011FAAF6D9}"/>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28" name="Picture 27">
              <a:extLst>
                <a:ext uri="{FF2B5EF4-FFF2-40B4-BE49-F238E27FC236}">
                  <a16:creationId xmlns:a16="http://schemas.microsoft.com/office/drawing/2014/main" id="{C4F6C09C-49EC-4CA6-8F53-4EBE853E8ADD}"/>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pic>
        <p:nvPicPr>
          <p:cNvPr id="29" name="Picture 28">
            <a:extLst>
              <a:ext uri="{FF2B5EF4-FFF2-40B4-BE49-F238E27FC236}">
                <a16:creationId xmlns:a16="http://schemas.microsoft.com/office/drawing/2014/main" id="{FEB5ACC6-9369-4D47-8506-3610381208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spTree>
    <p:extLst>
      <p:ext uri="{BB962C8B-B14F-4D97-AF65-F5344CB8AC3E}">
        <p14:creationId xmlns:p14="http://schemas.microsoft.com/office/powerpoint/2010/main" val="3386558272"/>
      </p:ext>
    </p:extLst>
  </p:cSld>
  <p:clrMap bg1="lt1" tx1="dk1" bg2="lt2" tx2="dk2" accent1="accent1" accent2="accent2" accent3="accent3" accent4="accent4" accent5="accent5" accent6="accent6" hlink="hlink" folHlink="folHlink"/>
  <p:sldLayoutIdLst>
    <p:sldLayoutId id="2147483999"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val 20"/>
          <p:cNvSpPr>
            <a:spLocks noChangeArrowheads="1"/>
          </p:cNvSpPr>
          <p:nvPr/>
        </p:nvSpPr>
        <p:spPr bwMode="auto">
          <a:xfrm>
            <a:off x="-2988840" y="-1899592"/>
            <a:ext cx="20226830" cy="10349253"/>
          </a:xfrm>
          <a:prstGeom prst="ellipse">
            <a:avLst/>
          </a:prstGeom>
          <a:gradFill flip="none" rotWithShape="1">
            <a:gsLst>
              <a:gs pos="100000">
                <a:srgbClr val="7030A0">
                  <a:alpha val="0"/>
                </a:srgbClr>
              </a:gs>
              <a:gs pos="53000">
                <a:srgbClr val="7030A0">
                  <a:alpha val="75000"/>
                </a:srgbClr>
              </a:gs>
              <a:gs pos="20000">
                <a:srgbClr val="7030A0">
                  <a:alpha val="85000"/>
                </a:srgbClr>
              </a:gs>
            </a:gsLst>
            <a:lin ang="13500000" scaled="1"/>
            <a:tileRect/>
          </a:gra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8" name="Oval 20"/>
          <p:cNvSpPr>
            <a:spLocks noChangeArrowheads="1"/>
          </p:cNvSpPr>
          <p:nvPr/>
        </p:nvSpPr>
        <p:spPr bwMode="auto">
          <a:xfrm>
            <a:off x="-108520" y="-1683568"/>
            <a:ext cx="20226830" cy="13033448"/>
          </a:xfrm>
          <a:prstGeom prst="ellipse">
            <a:avLst/>
          </a:prstGeom>
          <a:solidFill>
            <a:srgbClr val="7030A0">
              <a:alpha val="10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dirty="0">
              <a:solidFill>
                <a:srgbClr val="000000"/>
              </a:solidFill>
              <a:cs typeface="Arial"/>
            </a:endParaRPr>
          </a:p>
        </p:txBody>
      </p:sp>
      <p:sp>
        <p:nvSpPr>
          <p:cNvPr id="9" name="Oval 20"/>
          <p:cNvSpPr>
            <a:spLocks noChangeArrowheads="1"/>
          </p:cNvSpPr>
          <p:nvPr/>
        </p:nvSpPr>
        <p:spPr bwMode="auto">
          <a:xfrm>
            <a:off x="792669" y="-4059832"/>
            <a:ext cx="20226830" cy="13249472"/>
          </a:xfrm>
          <a:prstGeom prst="ellipse">
            <a:avLst/>
          </a:prstGeom>
          <a:solidFill>
            <a:srgbClr val="7030A0">
              <a:alpha val="15000"/>
            </a:srgbClr>
          </a:solidFill>
          <a:ln>
            <a:noFill/>
          </a:ln>
          <a:effectLst>
            <a:innerShdw blurRad="660400" dist="50800" dir="16200000">
              <a:prstClr val="black">
                <a:alpha val="32000"/>
              </a:prstClr>
            </a:innerShdw>
          </a:effectLst>
        </p:spPr>
        <p:txBody>
          <a:bodyPr/>
          <a:lstStyle/>
          <a:p>
            <a:pPr>
              <a:spcBef>
                <a:spcPct val="20000"/>
              </a:spcBef>
              <a:buClr>
                <a:srgbClr val="189049"/>
              </a:buClr>
              <a:buFont typeface="Arial" charset="0"/>
              <a:buChar char="●"/>
              <a:defRPr/>
            </a:pPr>
            <a:endParaRPr lang="en-GB" sz="2000" b="0" baseline="-25000" dirty="0">
              <a:solidFill>
                <a:srgbClr val="000000"/>
              </a:solidFill>
              <a:cs typeface="Arial"/>
            </a:endParaRPr>
          </a:p>
        </p:txBody>
      </p:sp>
      <p:sp>
        <p:nvSpPr>
          <p:cNvPr id="11" name="Text Box 5"/>
          <p:cNvSpPr txBox="1">
            <a:spLocks noChangeArrowheads="1"/>
          </p:cNvSpPr>
          <p:nvPr/>
        </p:nvSpPr>
        <p:spPr bwMode="auto">
          <a:xfrm>
            <a:off x="2843213" y="6292850"/>
            <a:ext cx="2767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buClr>
                <a:srgbClr val="DDC459"/>
              </a:buClr>
              <a:defRPr/>
            </a:pPr>
            <a:r>
              <a:rPr lang="en-GB" sz="1400" b="0" i="1" dirty="0">
                <a:solidFill>
                  <a:prstClr val="white"/>
                </a:solidFill>
              </a:rPr>
              <a:t>quality, value, service &amp; integrity</a:t>
            </a:r>
            <a:endParaRPr lang="en-US" sz="1400" b="0" i="1" dirty="0">
              <a:solidFill>
                <a:prstClr val="white"/>
              </a:solidFill>
            </a:endParaRPr>
          </a:p>
        </p:txBody>
      </p:sp>
      <p:sp>
        <p:nvSpPr>
          <p:cNvPr id="21" name="Text Box 24"/>
          <p:cNvSpPr txBox="1">
            <a:spLocks noChangeArrowheads="1"/>
          </p:cNvSpPr>
          <p:nvPr/>
        </p:nvSpPr>
        <p:spPr bwMode="auto">
          <a:xfrm>
            <a:off x="412715" y="1590426"/>
            <a:ext cx="8767798" cy="523220"/>
          </a:xfrm>
          <a:prstGeom prst="rect">
            <a:avLst/>
          </a:prstGeom>
          <a:gradFill flip="none" rotWithShape="1">
            <a:gsLst>
              <a:gs pos="100000">
                <a:srgbClr val="7030A0">
                  <a:alpha val="0"/>
                </a:srgbClr>
              </a:gs>
              <a:gs pos="33000">
                <a:srgbClr val="7030A0"/>
              </a:gs>
              <a:gs pos="0">
                <a:srgbClr val="7030A0"/>
              </a:gs>
            </a:gsLst>
            <a:lin ang="10800000" scaled="1"/>
            <a:tileRect/>
          </a:grad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ct val="50000"/>
              </a:spcBef>
              <a:spcAft>
                <a:spcPts val="0"/>
              </a:spcAft>
              <a:buClr>
                <a:srgbClr val="DDC459"/>
              </a:buClr>
              <a:defRPr/>
            </a:pPr>
            <a:r>
              <a:rPr lang="en-GB" sz="1400" b="0" dirty="0">
                <a:solidFill>
                  <a:prstClr val="white"/>
                </a:solidFill>
                <a:ea typeface="MS PGothic" pitchFamily="34" charset="-128"/>
              </a:rPr>
              <a:t>The UK and Middle East’s leading supplier of compliance, work-based learning </a:t>
            </a:r>
            <a:br>
              <a:rPr lang="en-GB" sz="1400" b="0" dirty="0">
                <a:solidFill>
                  <a:prstClr val="white"/>
                </a:solidFill>
                <a:ea typeface="MS PGothic" pitchFamily="34" charset="-128"/>
              </a:rPr>
            </a:br>
            <a:r>
              <a:rPr lang="en-GB" sz="1400" b="0" dirty="0">
                <a:solidFill>
                  <a:prstClr val="white"/>
                </a:solidFill>
                <a:ea typeface="MS PGothic" pitchFamily="34" charset="-128"/>
              </a:rPr>
              <a:t>and apprenticeship training materials.</a:t>
            </a: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8220" y="2137487"/>
            <a:ext cx="6144260" cy="859465"/>
          </a:xfrm>
          <a:prstGeom prst="rect">
            <a:avLst/>
          </a:prstGeom>
        </p:spPr>
      </p:pic>
      <p:pic>
        <p:nvPicPr>
          <p:cNvPr id="28" name="Picture 27">
            <a:extLst>
              <a:ext uri="{FF2B5EF4-FFF2-40B4-BE49-F238E27FC236}">
                <a16:creationId xmlns:a16="http://schemas.microsoft.com/office/drawing/2014/main" id="{70B94BDB-19CE-43EE-9591-BFEE0C1E6C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grpSp>
        <p:nvGrpSpPr>
          <p:cNvPr id="29" name="Group 28">
            <a:extLst>
              <a:ext uri="{FF2B5EF4-FFF2-40B4-BE49-F238E27FC236}">
                <a16:creationId xmlns:a16="http://schemas.microsoft.com/office/drawing/2014/main" id="{79708DA5-150A-4C0C-AA69-CC21B92C722D}"/>
              </a:ext>
            </a:extLst>
          </p:cNvPr>
          <p:cNvGrpSpPr/>
          <p:nvPr userDrawn="1"/>
        </p:nvGrpSpPr>
        <p:grpSpPr>
          <a:xfrm>
            <a:off x="107806" y="125236"/>
            <a:ext cx="8925239" cy="1188200"/>
            <a:chOff x="107806" y="125236"/>
            <a:chExt cx="8925239" cy="1188200"/>
          </a:xfrm>
        </p:grpSpPr>
        <p:pic>
          <p:nvPicPr>
            <p:cNvPr id="30" name="Picture 29">
              <a:extLst>
                <a:ext uri="{FF2B5EF4-FFF2-40B4-BE49-F238E27FC236}">
                  <a16:creationId xmlns:a16="http://schemas.microsoft.com/office/drawing/2014/main" id="{1C66FCAD-35E4-4B67-9CEF-CB630893E53B}"/>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a:extLst>
                <a:ext uri="{FF2B5EF4-FFF2-40B4-BE49-F238E27FC236}">
                  <a16:creationId xmlns:a16="http://schemas.microsoft.com/office/drawing/2014/main" id="{44FA169E-6209-4C31-8443-8014AB898FC8}"/>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32" name="Picture 31">
              <a:extLst>
                <a:ext uri="{FF2B5EF4-FFF2-40B4-BE49-F238E27FC236}">
                  <a16:creationId xmlns:a16="http://schemas.microsoft.com/office/drawing/2014/main" id="{100DB83E-AF4B-47D2-887C-5CDA051120EE}"/>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33" name="Picture 32">
              <a:extLst>
                <a:ext uri="{FF2B5EF4-FFF2-40B4-BE49-F238E27FC236}">
                  <a16:creationId xmlns:a16="http://schemas.microsoft.com/office/drawing/2014/main" id="{00621073-A951-4E55-B724-12BA280E7474}"/>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34" name="Picture 33">
              <a:extLst>
                <a:ext uri="{FF2B5EF4-FFF2-40B4-BE49-F238E27FC236}">
                  <a16:creationId xmlns:a16="http://schemas.microsoft.com/office/drawing/2014/main" id="{53D64ED7-69AC-4DBA-BF64-A1F16C6B3FCD}"/>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35" name="Picture 34">
              <a:extLst>
                <a:ext uri="{FF2B5EF4-FFF2-40B4-BE49-F238E27FC236}">
                  <a16:creationId xmlns:a16="http://schemas.microsoft.com/office/drawing/2014/main" id="{6A15E8DB-7DFA-4677-9F0C-F5624ADB4624}"/>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36" name="Picture 35">
              <a:extLst>
                <a:ext uri="{FF2B5EF4-FFF2-40B4-BE49-F238E27FC236}">
                  <a16:creationId xmlns:a16="http://schemas.microsoft.com/office/drawing/2014/main" id="{3F2ABEA9-C12F-4D65-8129-45E137D44596}"/>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spTree>
    <p:extLst>
      <p:ext uri="{BB962C8B-B14F-4D97-AF65-F5344CB8AC3E}">
        <p14:creationId xmlns:p14="http://schemas.microsoft.com/office/powerpoint/2010/main" val="1888964218"/>
      </p:ext>
    </p:extLst>
  </p:cSld>
  <p:clrMap bg1="lt1" tx1="dk1" bg2="lt2" tx2="dk2" accent1="accent1" accent2="accent2" accent3="accent3" accent4="accent4" accent5="accent5" accent6="accent6" hlink="hlink" folHlink="folHlink"/>
  <p:sldLayoutIdLst>
    <p:sldLayoutId id="2147484001"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1" name="Text Box 24"/>
          <p:cNvSpPr txBox="1">
            <a:spLocks noChangeArrowheads="1"/>
          </p:cNvSpPr>
          <p:nvPr userDrawn="1"/>
        </p:nvSpPr>
        <p:spPr bwMode="auto">
          <a:xfrm>
            <a:off x="398463" y="1557337"/>
            <a:ext cx="8785225" cy="468000"/>
          </a:xfrm>
          <a:prstGeom prst="rect">
            <a:avLst/>
          </a:prstGeom>
          <a:gradFill flip="none" rotWithShape="1">
            <a:gsLst>
              <a:gs pos="0">
                <a:schemeClr val="bg1">
                  <a:alpha val="0"/>
                </a:schemeClr>
              </a:gs>
              <a:gs pos="41000">
                <a:schemeClr val="bg1"/>
              </a:gs>
            </a:gsLst>
            <a:lin ang="0" scaled="0"/>
            <a:tileRect/>
          </a:gradFill>
          <a:ln>
            <a:noFill/>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endParaRPr lang="en-US" altLang="en-US" sz="1400" i="1">
              <a:solidFill>
                <a:srgbClr val="5B2483"/>
              </a:solidFill>
              <a:latin typeface="Arial" charset="0"/>
              <a:ea typeface="Arial" charset="0"/>
              <a:cs typeface="Arial" charset="0"/>
            </a:endParaRPr>
          </a:p>
        </p:txBody>
      </p:sp>
      <p:pic>
        <p:nvPicPr>
          <p:cNvPr id="30754" name="Picture 1"/>
          <p:cNvPicPr>
            <a:picLocks noChangeAspect="1"/>
          </p:cNvPicPr>
          <p:nvPr userDrawn="1"/>
        </p:nvPicPr>
        <p:blipFill>
          <a:blip r:embed="rId14">
            <a:extLst>
              <a:ext uri="{28A0092B-C50C-407E-A947-70E740481C1C}">
                <a14:useLocalDpi xmlns:a14="http://schemas.microsoft.com/office/drawing/2010/main"/>
              </a:ext>
            </a:extLst>
          </a:blip>
          <a:srcRect/>
          <a:stretch>
            <a:fillRect/>
          </a:stretch>
        </p:blipFill>
        <p:spPr bwMode="auto">
          <a:xfrm>
            <a:off x="6292850" y="9639300"/>
            <a:ext cx="4183063"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24"/>
          <p:cNvSpPr txBox="1">
            <a:spLocks noChangeArrowheads="1"/>
          </p:cNvSpPr>
          <p:nvPr userDrawn="1"/>
        </p:nvSpPr>
        <p:spPr bwMode="auto">
          <a:xfrm>
            <a:off x="1547664" y="1558925"/>
            <a:ext cx="7523311" cy="461665"/>
          </a:xfrm>
          <a:prstGeom prst="rect">
            <a:avLst/>
          </a:prstGeom>
          <a:noFill/>
          <a:ln>
            <a:noFill/>
          </a:ln>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r>
              <a:rPr lang="en-GB" altLang="en-US" sz="1200" dirty="0">
                <a:solidFill>
                  <a:srgbClr val="5B2483"/>
                </a:solidFill>
                <a:latin typeface="Arial" charset="0"/>
                <a:ea typeface="Arial" charset="0"/>
                <a:cs typeface="Arial" charset="0"/>
              </a:rPr>
              <a:t>The UK and Middle East’s leading supplier of compliance, work-based learning </a:t>
            </a:r>
            <a:br>
              <a:rPr lang="en-GB" altLang="en-US" sz="1200" dirty="0">
                <a:solidFill>
                  <a:srgbClr val="5B2483"/>
                </a:solidFill>
                <a:latin typeface="Arial" charset="0"/>
                <a:ea typeface="Arial" charset="0"/>
                <a:cs typeface="Arial" charset="0"/>
              </a:rPr>
            </a:br>
            <a:r>
              <a:rPr lang="en-GB" altLang="en-US" sz="1200" dirty="0">
                <a:solidFill>
                  <a:srgbClr val="5B2483"/>
                </a:solidFill>
                <a:latin typeface="Arial" charset="0"/>
                <a:ea typeface="Arial" charset="0"/>
                <a:cs typeface="Arial" charset="0"/>
              </a:rPr>
              <a:t>	and apprenticeship training materials.</a:t>
            </a:r>
            <a:endParaRPr lang="en-US" altLang="en-US" sz="1200" i="1" dirty="0">
              <a:solidFill>
                <a:srgbClr val="5B2483"/>
              </a:solidFill>
              <a:latin typeface="Arial" charset="0"/>
              <a:ea typeface="Arial" charset="0"/>
              <a:cs typeface="Arial" charset="0"/>
            </a:endParaRPr>
          </a:p>
        </p:txBody>
      </p:sp>
      <p:sp>
        <p:nvSpPr>
          <p:cNvPr id="4116" name="Picture 17"/>
          <p:cNvSpPr>
            <a:spLocks noChangeAspect="1"/>
          </p:cNvSpPr>
          <p:nvPr userDrawn="1"/>
        </p:nvSpPr>
        <p:spPr bwMode="auto">
          <a:xfrm>
            <a:off x="6545263" y="188913"/>
            <a:ext cx="1157287" cy="1157287"/>
          </a:xfrm>
          <a:prstGeom prst="rect">
            <a:avLst/>
          </a:prstGeom>
          <a:noFill/>
          <a:ln>
            <a:noFill/>
          </a:ln>
          <a:effectLst>
            <a:outerShdw blurRad="76200" dist="139700" dir="2700000" sx="92999" sy="92999" algn="tl" rotWithShape="0">
              <a:srgbClr val="333333">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defRPr/>
            </a:pPr>
            <a:endParaRPr lang="en-GB" altLang="en-US"/>
          </a:p>
        </p:txBody>
      </p:sp>
      <p:grpSp>
        <p:nvGrpSpPr>
          <p:cNvPr id="15" name="Group 14"/>
          <p:cNvGrpSpPr/>
          <p:nvPr userDrawn="1"/>
        </p:nvGrpSpPr>
        <p:grpSpPr>
          <a:xfrm>
            <a:off x="107806" y="125236"/>
            <a:ext cx="8925239" cy="1188200"/>
            <a:chOff x="107806" y="125236"/>
            <a:chExt cx="8925239" cy="1188200"/>
          </a:xfrm>
        </p:grpSpPr>
        <p:pic>
          <p:nvPicPr>
            <p:cNvPr id="16" name="Picture 15"/>
            <p:cNvPicPr>
              <a:picLocks noChangeAspect="1"/>
            </p:cNvPicPr>
            <p:nvPr userDrawn="1"/>
          </p:nvPicPr>
          <p:blipFill rotWithShape="1">
            <a:blip r:embed="rId15"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rotWithShape="1">
            <a:blip r:embed="rId16"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9" name="Picture 8"/>
            <p:cNvPicPr>
              <a:picLocks noChangeAspect="1"/>
            </p:cNvPicPr>
            <p:nvPr userDrawn="1"/>
          </p:nvPicPr>
          <p:blipFill rotWithShape="1">
            <a:blip r:embed="rId17"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11" name="Picture 10"/>
            <p:cNvPicPr>
              <a:picLocks noChangeAspect="1"/>
            </p:cNvPicPr>
            <p:nvPr userDrawn="1"/>
          </p:nvPicPr>
          <p:blipFill rotWithShape="1">
            <a:blip r:embed="rId18"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12" name="Picture 11"/>
            <p:cNvPicPr>
              <a:picLocks noChangeAspect="1"/>
            </p:cNvPicPr>
            <p:nvPr userDrawn="1"/>
          </p:nvPicPr>
          <p:blipFill rotWithShape="1">
            <a:blip r:embed="rId19"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13" name="Picture 12"/>
            <p:cNvPicPr>
              <a:picLocks noChangeAspect="1"/>
            </p:cNvPicPr>
            <p:nvPr userDrawn="1"/>
          </p:nvPicPr>
          <p:blipFill rotWithShape="1">
            <a:blip r:embed="rId20"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14" name="Picture 13"/>
            <p:cNvPicPr>
              <a:picLocks noChangeAspect="1"/>
            </p:cNvPicPr>
            <p:nvPr userDrawn="1"/>
          </p:nvPicPr>
          <p:blipFill rotWithShape="1">
            <a:blip r:embed="rId21"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grpSp>
        <p:nvGrpSpPr>
          <p:cNvPr id="20" name="Group 19"/>
          <p:cNvGrpSpPr/>
          <p:nvPr userDrawn="1"/>
        </p:nvGrpSpPr>
        <p:grpSpPr>
          <a:xfrm>
            <a:off x="6228184" y="5805264"/>
            <a:ext cx="4176464" cy="936104"/>
            <a:chOff x="6228184" y="5805264"/>
            <a:chExt cx="4176464" cy="936104"/>
          </a:xfrm>
        </p:grpSpPr>
        <p:pic>
          <p:nvPicPr>
            <p:cNvPr id="26" name="Picture 25"/>
            <p:cNvPicPr>
              <a:picLocks noChangeAspect="1"/>
            </p:cNvPicPr>
            <p:nvPr userDrawn="1"/>
          </p:nvPicPr>
          <p:blipFill rotWithShape="1">
            <a:blip r:embed="rId13" cstate="print">
              <a:extLst>
                <a:ext uri="{28A0092B-C50C-407E-A947-70E740481C1C}">
                  <a14:useLocalDpi xmlns:a14="http://schemas.microsoft.com/office/drawing/2010/main"/>
                </a:ext>
              </a:extLst>
            </a:blip>
            <a:srcRect l="67677" t="81500" r="19723" b="13701"/>
            <a:stretch/>
          </p:blipFill>
          <p:spPr>
            <a:xfrm>
              <a:off x="6228184" y="5805264"/>
              <a:ext cx="1152128" cy="936104"/>
            </a:xfrm>
            <a:prstGeom prst="rect">
              <a:avLst/>
            </a:prstGeom>
          </p:spPr>
        </p:pic>
        <p:pic>
          <p:nvPicPr>
            <p:cNvPr id="17" name="Picture 16"/>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grpSp>
    </p:spTree>
    <p:extLst>
      <p:ext uri="{BB962C8B-B14F-4D97-AF65-F5344CB8AC3E}">
        <p14:creationId xmlns:p14="http://schemas.microsoft.com/office/powerpoint/2010/main" val="4208044218"/>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p:cNvSpPr/>
          <p:nvPr/>
        </p:nvSpPr>
        <p:spPr bwMode="auto">
          <a:xfrm rot="10800000" flipV="1">
            <a:off x="-1" y="5951538"/>
            <a:ext cx="9144000" cy="936623"/>
          </a:xfrm>
          <a:prstGeom prst="rect">
            <a:avLst/>
          </a:prstGeom>
          <a:gradFill flip="none" rotWithShape="1">
            <a:gsLst>
              <a:gs pos="100000">
                <a:schemeClr val="tx2">
                  <a:lumMod val="65000"/>
                  <a:lumOff val="35000"/>
                </a:schemeClr>
              </a:gs>
              <a:gs pos="0">
                <a:schemeClr val="bg1"/>
              </a:gs>
            </a:gsLst>
            <a:lin ang="5400000" scaled="1"/>
            <a:tileRect/>
          </a:gradFill>
          <a:ln w="9525" cap="flat" cmpd="sng" algn="ctr">
            <a:noFill/>
            <a:prstDash val="solid"/>
            <a:round/>
            <a:headEnd type="none" w="med" len="med"/>
            <a:tailEnd type="none" w="med" len="med"/>
          </a:ln>
          <a:effectLst/>
        </p:spPr>
        <p:txBody>
          <a:bodyPr/>
          <a:lstStyle/>
          <a:p>
            <a:pPr fontAlgn="base">
              <a:spcBef>
                <a:spcPct val="20000"/>
              </a:spcBef>
              <a:spcAft>
                <a:spcPct val="0"/>
              </a:spcAft>
              <a:buClr>
                <a:srgbClr val="189049"/>
              </a:buClr>
              <a:buFont typeface="Arial" charset="0"/>
              <a:buChar char="●"/>
              <a:defRPr/>
            </a:pPr>
            <a:endParaRPr lang="en-GB" sz="2000" dirty="0">
              <a:solidFill>
                <a:srgbClr val="000000"/>
              </a:solidFill>
            </a:endParaRPr>
          </a:p>
        </p:txBody>
      </p:sp>
      <p:sp>
        <p:nvSpPr>
          <p:cNvPr id="6151" name="Rectangle 1"/>
          <p:cNvSpPr>
            <a:spLocks noChangeArrowheads="1"/>
          </p:cNvSpPr>
          <p:nvPr/>
        </p:nvSpPr>
        <p:spPr bwMode="auto">
          <a:xfrm>
            <a:off x="0" y="908050"/>
            <a:ext cx="9144000" cy="108000"/>
          </a:xfrm>
          <a:prstGeom prst="rect">
            <a:avLst/>
          </a:prstGeom>
          <a:solidFill>
            <a:srgbClr val="00B0F0"/>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20000"/>
              </a:spcBef>
              <a:spcAft>
                <a:spcPct val="0"/>
              </a:spcAft>
              <a:buClr>
                <a:srgbClr val="189049"/>
              </a:buClr>
              <a:buFont typeface="Arial" pitchFamily="34" charset="0"/>
              <a:buChar char="●"/>
            </a:pPr>
            <a:endParaRPr lang="en-GB" altLang="en-US" sz="2000" dirty="0">
              <a:solidFill>
                <a:srgbClr val="000000"/>
              </a:solidFill>
            </a:endParaRPr>
          </a:p>
        </p:txBody>
      </p:sp>
      <p:sp>
        <p:nvSpPr>
          <p:cNvPr id="12" name="Chevron 11">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14" name="Chevron 13">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fontAlgn="base">
              <a:spcBef>
                <a:spcPct val="20000"/>
              </a:spcBef>
              <a:spcAft>
                <a:spcPct val="0"/>
              </a:spcAft>
              <a:buClr>
                <a:srgbClr val="189049"/>
              </a:buClr>
              <a:buFont typeface="Arial" charset="0"/>
              <a:buChar char="●"/>
              <a:defRPr/>
            </a:pPr>
            <a:endParaRPr lang="en-GB" dirty="0">
              <a:solidFill>
                <a:srgbClr val="000000"/>
              </a:solidFill>
            </a:endParaRPr>
          </a:p>
        </p:txBody>
      </p:sp>
      <p:sp>
        <p:nvSpPr>
          <p:cNvPr id="15"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fld id="{405F0FB0-A882-4365-BFB7-8F01119883C8}" type="slidenum">
              <a:rPr lang="en-GB" altLang="en-US" sz="1600" b="1" smtClean="0">
                <a:solidFill>
                  <a:srgbClr val="000000"/>
                </a:solidFill>
                <a:latin typeface="Calibri"/>
                <a:ea typeface="MS PGothic" pitchFamily="34" charset="-128"/>
              </a:rPr>
              <a:pPr algn="ctr" eaLnBrk="1" fontAlgn="base" hangingPunct="1">
                <a:spcBef>
                  <a:spcPct val="0"/>
                </a:spcBef>
                <a:spcAft>
                  <a:spcPct val="0"/>
                </a:spcAft>
              </a:pPr>
              <a:t>‹#›</a:t>
            </a:fld>
            <a:endParaRPr lang="en-US" altLang="en-US" sz="1600" b="1" dirty="0">
              <a:solidFill>
                <a:srgbClr val="000000"/>
              </a:solidFill>
              <a:latin typeface="Calibri"/>
              <a:ea typeface="MS PGothic" pitchFamily="34" charset="-128"/>
            </a:endParaRPr>
          </a:p>
        </p:txBody>
      </p:sp>
      <p:pic>
        <p:nvPicPr>
          <p:cNvPr id="16" name="Picture 15">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
        <p:nvSpPr>
          <p:cNvPr id="9" name="Rectangle 19"/>
          <p:cNvSpPr>
            <a:spLocks noChangeArrowheads="1"/>
          </p:cNvSpPr>
          <p:nvPr userDrawn="1"/>
        </p:nvSpPr>
        <p:spPr bwMode="auto">
          <a:xfrm>
            <a:off x="0" y="0"/>
            <a:ext cx="9143998" cy="908050"/>
          </a:xfrm>
          <a:prstGeom prst="rect">
            <a:avLst/>
          </a:prstGeom>
          <a:gradFill>
            <a:gsLst>
              <a:gs pos="0">
                <a:schemeClr val="tx1">
                  <a:lumMod val="65000"/>
                  <a:lumOff val="35000"/>
                </a:schemeClr>
              </a:gs>
              <a:gs pos="40000">
                <a:schemeClr val="tx1">
                  <a:lumMod val="85000"/>
                  <a:lumOff val="15000"/>
                </a:schemeClr>
              </a:gs>
              <a:gs pos="100000">
                <a:schemeClr val="tx1">
                  <a:lumMod val="95000"/>
                  <a:lumOff val="5000"/>
                </a:schemeClr>
              </a:gs>
            </a:gsLst>
            <a:lin ang="0" scaled="1"/>
          </a:gradFill>
          <a:ln>
            <a:noFill/>
          </a:ln>
        </p:spPr>
        <p:txBody>
          <a:bodyPr/>
          <a:lstStyle/>
          <a:p>
            <a:pPr fontAlgn="base">
              <a:spcBef>
                <a:spcPct val="20000"/>
              </a:spcBef>
              <a:spcAft>
                <a:spcPct val="0"/>
              </a:spcAft>
              <a:buClr>
                <a:srgbClr val="189049"/>
              </a:buClr>
              <a:buFont typeface="Arial" pitchFamily="34" charset="0"/>
              <a:buChar char="●"/>
              <a:defRPr/>
            </a:pPr>
            <a:endParaRPr lang="en-GB" sz="2000" dirty="0">
              <a:solidFill>
                <a:srgbClr val="000000"/>
              </a:solidFill>
            </a:endParaRPr>
          </a:p>
        </p:txBody>
      </p:sp>
    </p:spTree>
    <p:extLst>
      <p:ext uri="{BB962C8B-B14F-4D97-AF65-F5344CB8AC3E}">
        <p14:creationId xmlns:p14="http://schemas.microsoft.com/office/powerpoint/2010/main" val="1268114969"/>
      </p:ext>
    </p:extLst>
  </p:cSld>
  <p:clrMap bg1="lt1" tx1="dk1" bg2="lt2" tx2="dk2" accent1="accent1" accent2="accent2" accent3="accent3" accent4="accent4" accent5="accent5" accent6="accent6" hlink="hlink" folHlink="folHlink"/>
  <p:sldLayoutIdLst>
    <p:sldLayoutId id="2147484034" r:id="rId1"/>
    <p:sldLayoutId id="2147484035" r:id="rId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A8E73DC4-2C6C-4D4D-89CE-6DEB50D7A86F}"/>
              </a:ext>
            </a:extLst>
          </p:cNvPr>
          <p:cNvPicPr>
            <a:picLocks noChangeAspect="1"/>
          </p:cNvPicPr>
          <p:nvPr userDrawn="1"/>
        </p:nvPicPr>
        <p:blipFill>
          <a:blip r:embed="rId13">
            <a:extLst>
              <a:ext uri="{BEBA8EAE-BF5A-486C-A8C5-ECC9F3942E4B}">
                <a14:imgProps xmlns:a14="http://schemas.microsoft.com/office/drawing/2010/main">
                  <a14:imgLayer r:embed="rId14">
                    <a14:imgEffect>
                      <a14:brightnessContrast bright="10000"/>
                    </a14:imgEffect>
                  </a14:imgLayer>
                </a14:imgProps>
              </a:ext>
              <a:ext uri="{28A0092B-C50C-407E-A947-70E740481C1C}">
                <a14:useLocalDpi xmlns:a14="http://schemas.microsoft.com/office/drawing/2010/main" val="0"/>
              </a:ext>
            </a:extLst>
          </a:blip>
          <a:stretch>
            <a:fillRect/>
          </a:stretch>
        </p:blipFill>
        <p:spPr>
          <a:xfrm>
            <a:off x="7620" y="0"/>
            <a:ext cx="9128760" cy="6858000"/>
          </a:xfrm>
          <a:prstGeom prst="rect">
            <a:avLst/>
          </a:prstGeom>
        </p:spPr>
      </p:pic>
      <p:pic>
        <p:nvPicPr>
          <p:cNvPr id="30754" name="Picture 1"/>
          <p:cNvPicPr>
            <a:picLocks noChangeAspect="1"/>
          </p:cNvPicPr>
          <p:nvPr userDrawn="1"/>
        </p:nvPicPr>
        <p:blipFill>
          <a:blip r:embed="rId15">
            <a:extLst>
              <a:ext uri="{28A0092B-C50C-407E-A947-70E740481C1C}">
                <a14:useLocalDpi xmlns:a14="http://schemas.microsoft.com/office/drawing/2010/main"/>
              </a:ext>
            </a:extLst>
          </a:blip>
          <a:srcRect/>
          <a:stretch>
            <a:fillRect/>
          </a:stretch>
        </p:blipFill>
        <p:spPr bwMode="auto">
          <a:xfrm>
            <a:off x="6292850" y="9639300"/>
            <a:ext cx="4183063"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6" name="Picture 17"/>
          <p:cNvSpPr>
            <a:spLocks noChangeAspect="1"/>
          </p:cNvSpPr>
          <p:nvPr userDrawn="1"/>
        </p:nvSpPr>
        <p:spPr bwMode="auto">
          <a:xfrm>
            <a:off x="6545263" y="188913"/>
            <a:ext cx="1157287" cy="1157287"/>
          </a:xfrm>
          <a:prstGeom prst="rect">
            <a:avLst/>
          </a:prstGeom>
          <a:noFill/>
          <a:ln>
            <a:noFill/>
          </a:ln>
          <a:effectLst>
            <a:outerShdw blurRad="76200" dist="139700" dir="2700000" sx="92999" sy="92999" algn="tl" rotWithShape="0">
              <a:srgbClr val="333333">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defRPr/>
            </a:pPr>
            <a:endParaRPr lang="en-GB" altLang="en-US"/>
          </a:p>
        </p:txBody>
      </p:sp>
      <p:grpSp>
        <p:nvGrpSpPr>
          <p:cNvPr id="15" name="Group 14"/>
          <p:cNvGrpSpPr/>
          <p:nvPr userDrawn="1"/>
        </p:nvGrpSpPr>
        <p:grpSpPr>
          <a:xfrm>
            <a:off x="107806" y="125236"/>
            <a:ext cx="8925239" cy="1188200"/>
            <a:chOff x="107806" y="125236"/>
            <a:chExt cx="8925239" cy="1188200"/>
          </a:xfrm>
        </p:grpSpPr>
        <p:pic>
          <p:nvPicPr>
            <p:cNvPr id="16" name="Picture 15"/>
            <p:cNvPicPr>
              <a:picLocks noChangeAspect="1"/>
            </p:cNvPicPr>
            <p:nvPr userDrawn="1"/>
          </p:nvPicPr>
          <p:blipFill rotWithShape="1">
            <a:blip r:embed="rId16"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rotWithShape="1">
            <a:blip r:embed="rId17"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9" name="Picture 8"/>
            <p:cNvPicPr>
              <a:picLocks noChangeAspect="1"/>
            </p:cNvPicPr>
            <p:nvPr userDrawn="1"/>
          </p:nvPicPr>
          <p:blipFill rotWithShape="1">
            <a:blip r:embed="rId18"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11" name="Picture 10"/>
            <p:cNvPicPr>
              <a:picLocks noChangeAspect="1"/>
            </p:cNvPicPr>
            <p:nvPr userDrawn="1"/>
          </p:nvPicPr>
          <p:blipFill rotWithShape="1">
            <a:blip r:embed="rId19"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12" name="Picture 11"/>
            <p:cNvPicPr>
              <a:picLocks noChangeAspect="1"/>
            </p:cNvPicPr>
            <p:nvPr userDrawn="1"/>
          </p:nvPicPr>
          <p:blipFill rotWithShape="1">
            <a:blip r:embed="rId20"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13" name="Picture 12"/>
            <p:cNvPicPr>
              <a:picLocks noChangeAspect="1"/>
            </p:cNvPicPr>
            <p:nvPr userDrawn="1"/>
          </p:nvPicPr>
          <p:blipFill rotWithShape="1">
            <a:blip r:embed="rId21"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14" name="Picture 13"/>
            <p:cNvPicPr>
              <a:picLocks noChangeAspect="1"/>
            </p:cNvPicPr>
            <p:nvPr userDrawn="1"/>
          </p:nvPicPr>
          <p:blipFill rotWithShape="1">
            <a:blip r:embed="rId22"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pic>
        <p:nvPicPr>
          <p:cNvPr id="17" name="Picture 16"/>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sp>
        <p:nvSpPr>
          <p:cNvPr id="22" name="Text Box 24">
            <a:extLst>
              <a:ext uri="{FF2B5EF4-FFF2-40B4-BE49-F238E27FC236}">
                <a16:creationId xmlns:a16="http://schemas.microsoft.com/office/drawing/2014/main" id="{CABFD6E2-B6CD-4316-B97A-06075FFB0E5A}"/>
              </a:ext>
            </a:extLst>
          </p:cNvPr>
          <p:cNvSpPr txBox="1">
            <a:spLocks noChangeArrowheads="1"/>
          </p:cNvSpPr>
          <p:nvPr userDrawn="1"/>
        </p:nvSpPr>
        <p:spPr bwMode="auto">
          <a:xfrm>
            <a:off x="398463" y="1557338"/>
            <a:ext cx="8785225" cy="307975"/>
          </a:xfrm>
          <a:prstGeom prst="rect">
            <a:avLst/>
          </a:prstGeom>
          <a:gradFill flip="none" rotWithShape="1">
            <a:gsLst>
              <a:gs pos="0">
                <a:schemeClr val="bg1">
                  <a:alpha val="0"/>
                </a:schemeClr>
              </a:gs>
              <a:gs pos="41000">
                <a:schemeClr val="bg1"/>
              </a:gs>
            </a:gsLst>
            <a:lin ang="0" scaled="0"/>
            <a:tileRect/>
          </a:gradFill>
          <a:ln>
            <a:noFill/>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defRPr/>
            </a:pPr>
            <a:endParaRPr lang="en-US" altLang="en-US" sz="1400" i="1" dirty="0">
              <a:solidFill>
                <a:srgbClr val="5B2483"/>
              </a:solidFill>
              <a:latin typeface="Arial" charset="0"/>
              <a:ea typeface="Arial" charset="0"/>
              <a:cs typeface="Arial" charset="0"/>
            </a:endParaRPr>
          </a:p>
        </p:txBody>
      </p:sp>
      <p:sp>
        <p:nvSpPr>
          <p:cNvPr id="23" name="Text Box 24">
            <a:extLst>
              <a:ext uri="{FF2B5EF4-FFF2-40B4-BE49-F238E27FC236}">
                <a16:creationId xmlns:a16="http://schemas.microsoft.com/office/drawing/2014/main" id="{94CDC984-FAA1-47F8-A5FC-C417326BB9E0}"/>
              </a:ext>
            </a:extLst>
          </p:cNvPr>
          <p:cNvSpPr txBox="1">
            <a:spLocks noChangeArrowheads="1"/>
          </p:cNvSpPr>
          <p:nvPr userDrawn="1"/>
        </p:nvSpPr>
        <p:spPr bwMode="auto">
          <a:xfrm>
            <a:off x="107950" y="1558925"/>
            <a:ext cx="8963025" cy="276225"/>
          </a:xfrm>
          <a:prstGeom prst="rect">
            <a:avLst/>
          </a:prstGeom>
          <a:noFill/>
          <a:ln>
            <a:noFill/>
          </a:ln>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defRPr/>
            </a:pPr>
            <a:r>
              <a:rPr lang="en-GB" altLang="en-US" sz="1200" dirty="0">
                <a:solidFill>
                  <a:srgbClr val="222268"/>
                </a:solidFill>
                <a:latin typeface="Arial" charset="0"/>
                <a:ea typeface="Arial" charset="0"/>
                <a:cs typeface="Arial" charset="0"/>
              </a:rPr>
              <a:t>The UK and Middle East’s leading supplier of compliance, work-based learning and apprenticeship training materials.</a:t>
            </a:r>
          </a:p>
        </p:txBody>
      </p:sp>
      <p:sp>
        <p:nvSpPr>
          <p:cNvPr id="24" name="TextBox 3">
            <a:extLst>
              <a:ext uri="{FF2B5EF4-FFF2-40B4-BE49-F238E27FC236}">
                <a16:creationId xmlns:a16="http://schemas.microsoft.com/office/drawing/2014/main" id="{999A96FD-6EF8-4DB1-81A3-DD1D8A0C2C43}"/>
              </a:ext>
            </a:extLst>
          </p:cNvPr>
          <p:cNvSpPr txBox="1">
            <a:spLocks noChangeArrowheads="1"/>
          </p:cNvSpPr>
          <p:nvPr userDrawn="1"/>
        </p:nvSpPr>
        <p:spPr bwMode="auto">
          <a:xfrm>
            <a:off x="3405188" y="6118225"/>
            <a:ext cx="2887662" cy="307975"/>
          </a:xfrm>
          <a:prstGeom prst="rect">
            <a:avLst/>
          </a:prstGeom>
          <a:noFill/>
          <a:ln>
            <a:noFill/>
          </a:ln>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defRPr/>
            </a:pPr>
            <a:r>
              <a:rPr lang="en-GB" altLang="en-US" sz="1400" b="0" i="1" dirty="0">
                <a:solidFill>
                  <a:schemeClr val="bg1"/>
                </a:solidFill>
              </a:rPr>
              <a:t>quality, value, service and integrity</a:t>
            </a:r>
          </a:p>
        </p:txBody>
      </p:sp>
    </p:spTree>
    <p:extLst>
      <p:ext uri="{BB962C8B-B14F-4D97-AF65-F5344CB8AC3E}">
        <p14:creationId xmlns:p14="http://schemas.microsoft.com/office/powerpoint/2010/main" val="1517355506"/>
      </p:ext>
    </p:extLst>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7BEB6E3F-50C2-407A-9219-621A855097D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Chevron 11">
            <a:hlinkClick r:id="" action="ppaction://hlinkshowjump?jump=nextslide"/>
          </p:cNvPr>
          <p:cNvSpPr>
            <a:spLocks noChangeArrowheads="1"/>
          </p:cNvSpPr>
          <p:nvPr/>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6" name="Picture 15">
            <a:hlinkClick r:id="rId6" action="ppaction://hlinksldjump"/>
          </p:cNvPr>
          <p:cNvPicPr>
            <a:picLocks noChangeAspect="1"/>
          </p:cNvPicPr>
          <p:nvPr/>
        </p:nvPicPr>
        <p:blipFill rotWithShape="1">
          <a:blip r:embed="rId7"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427227049"/>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72F02D2B-F243-5D46-B421-6B81ECA5D31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Chevron 10">
            <a:hlinkClick r:id="" action="ppaction://hlinkshowjump?jump=nextslide"/>
            <a:extLst>
              <a:ext uri="{FF2B5EF4-FFF2-40B4-BE49-F238E27FC236}">
                <a16:creationId xmlns:a16="http://schemas.microsoft.com/office/drawing/2014/main" id="{1B16D632-C0E8-AE4E-8173-DB5BF3947C1A}"/>
              </a:ext>
            </a:extLst>
          </p:cNvPr>
          <p:cNvSpPr>
            <a:spLocks noChangeArrowheads="1"/>
          </p:cNvSpPr>
          <p:nvPr userDrawn="1"/>
        </p:nvSpPr>
        <p:spPr bwMode="auto">
          <a:xfrm>
            <a:off x="4859264" y="6388824"/>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7" name="Chevron 16">
            <a:hlinkClick r:id="" action="ppaction://hlinkshowjump?jump=previousslide"/>
            <a:extLst>
              <a:ext uri="{FF2B5EF4-FFF2-40B4-BE49-F238E27FC236}">
                <a16:creationId xmlns:a16="http://schemas.microsoft.com/office/drawing/2014/main" id="{A48EDB9D-2994-D448-96F0-7404BAE4164F}"/>
              </a:ext>
            </a:extLst>
          </p:cNvPr>
          <p:cNvSpPr>
            <a:spLocks noChangeArrowheads="1"/>
          </p:cNvSpPr>
          <p:nvPr userDrawn="1"/>
        </p:nvSpPr>
        <p:spPr bwMode="auto">
          <a:xfrm rot="10800000">
            <a:off x="4072229" y="6388823"/>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8" name="Rectangle 10">
            <a:hlinkClick r:id="" action="ppaction://noaction"/>
            <a:extLst>
              <a:ext uri="{FF2B5EF4-FFF2-40B4-BE49-F238E27FC236}">
                <a16:creationId xmlns:a16="http://schemas.microsoft.com/office/drawing/2014/main" id="{3DED56B3-891B-4243-AC1B-DA5CBCF11DE4}"/>
              </a:ext>
            </a:extLst>
          </p:cNvPr>
          <p:cNvSpPr>
            <a:spLocks noChangeArrowheads="1"/>
          </p:cNvSpPr>
          <p:nvPr userDrawn="1"/>
        </p:nvSpPr>
        <p:spPr bwMode="auto">
          <a:xfrm>
            <a:off x="5164440" y="6354044"/>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chemeClr val="bg1"/>
                </a:solidFill>
                <a:latin typeface="Calibri"/>
                <a:ea typeface="MS PGothic" pitchFamily="34" charset="-128"/>
              </a:rPr>
              <a:pPr algn="ctr" eaLnBrk="1" hangingPunct="1"/>
              <a:t>‹#›</a:t>
            </a:fld>
            <a:endParaRPr lang="en-US" altLang="en-US" sz="1600" dirty="0">
              <a:solidFill>
                <a:schemeClr val="bg1"/>
              </a:solidFill>
              <a:latin typeface="Calibri"/>
              <a:ea typeface="MS PGothic" pitchFamily="34" charset="-128"/>
            </a:endParaRPr>
          </a:p>
        </p:txBody>
      </p:sp>
      <p:pic>
        <p:nvPicPr>
          <p:cNvPr id="19" name="Picture 18">
            <a:hlinkClick r:id="rId6" action="ppaction://hlinksldjump"/>
            <a:extLst>
              <a:ext uri="{FF2B5EF4-FFF2-40B4-BE49-F238E27FC236}">
                <a16:creationId xmlns:a16="http://schemas.microsoft.com/office/drawing/2014/main" id="{6C46110C-6017-3B43-ABE5-C66F0FF6152B}"/>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29492" t="-29494" r="-29492" b="-29494"/>
          <a:stretch/>
        </p:blipFill>
        <p:spPr>
          <a:xfrm>
            <a:off x="4381283" y="6381328"/>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1925402214"/>
      </p:ext>
    </p:extLst>
  </p:cSld>
  <p:clrMap bg1="lt1" tx1="dk1" bg2="lt2" tx2="dk2" accent1="accent1" accent2="accent2" accent3="accent3" accent4="accent4" accent5="accent5" accent6="accent6" hlink="hlink" folHlink="folHlink"/>
  <p:sldLayoutIdLst>
    <p:sldLayoutId id="2147483971" r:id="rId1"/>
    <p:sldLayoutId id="2147483972" r:id="rId2"/>
    <p:sldLayoutId id="2147484040" r:id="rId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420A77-596A-144F-B4A2-5B4317921E0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5240" y="0"/>
            <a:ext cx="9128760" cy="6858000"/>
          </a:xfrm>
          <a:prstGeom prst="rect">
            <a:avLst/>
          </a:prstGeom>
        </p:spPr>
      </p:pic>
      <p:sp>
        <p:nvSpPr>
          <p:cNvPr id="11" name="Text Box 5"/>
          <p:cNvSpPr txBox="1">
            <a:spLocks noChangeArrowheads="1"/>
          </p:cNvSpPr>
          <p:nvPr/>
        </p:nvSpPr>
        <p:spPr bwMode="auto">
          <a:xfrm>
            <a:off x="2843214" y="6292850"/>
            <a:ext cx="21114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20000"/>
              </a:spcBef>
              <a:spcAft>
                <a:spcPct val="0"/>
              </a:spcAft>
              <a:buClr>
                <a:srgbClr val="DDC459"/>
              </a:buClr>
              <a:defRPr/>
            </a:pPr>
            <a:r>
              <a:rPr lang="en-GB" sz="1050" i="1" dirty="0">
                <a:solidFill>
                  <a:prstClr val="white"/>
                </a:solidFill>
              </a:rPr>
              <a:t>quality, value, service &amp; integrity</a:t>
            </a:r>
            <a:endParaRPr lang="en-US" sz="1050" i="1" dirty="0">
              <a:solidFill>
                <a:prstClr val="white"/>
              </a:solidFill>
            </a:endParaRPr>
          </a:p>
        </p:txBody>
      </p:sp>
      <p:grpSp>
        <p:nvGrpSpPr>
          <p:cNvPr id="24" name="Group 23">
            <a:extLst>
              <a:ext uri="{FF2B5EF4-FFF2-40B4-BE49-F238E27FC236}">
                <a16:creationId xmlns:a16="http://schemas.microsoft.com/office/drawing/2014/main" id="{9F6B339B-24EF-CD4F-8E6A-73277B011EFC}"/>
              </a:ext>
            </a:extLst>
          </p:cNvPr>
          <p:cNvGrpSpPr/>
          <p:nvPr userDrawn="1"/>
        </p:nvGrpSpPr>
        <p:grpSpPr>
          <a:xfrm>
            <a:off x="107807" y="125236"/>
            <a:ext cx="8925239" cy="1188200"/>
            <a:chOff x="107806" y="125236"/>
            <a:chExt cx="8925239" cy="1188200"/>
          </a:xfrm>
        </p:grpSpPr>
        <p:pic>
          <p:nvPicPr>
            <p:cNvPr id="25" name="Picture 24">
              <a:extLst>
                <a:ext uri="{FF2B5EF4-FFF2-40B4-BE49-F238E27FC236}">
                  <a16:creationId xmlns:a16="http://schemas.microsoft.com/office/drawing/2014/main" id="{323B6B7D-37D4-2D44-B8FD-20A6F4AD6B77}"/>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t="-374"/>
            <a:stretch/>
          </p:blipFill>
          <p:spPr bwMode="auto">
            <a:xfrm>
              <a:off x="2649546" y="125237"/>
              <a:ext cx="1157288" cy="1163211"/>
            </a:xfrm>
            <a:prstGeom prst="rect">
              <a:avLst/>
            </a:prstGeom>
            <a:noFill/>
            <a:ln>
              <a:noFill/>
            </a:ln>
            <a:effectLst>
              <a:outerShdw blurRad="76200" dist="139700" dir="2700000" sx="92999" sy="92999" algn="tl" rotWithShape="0">
                <a:srgbClr val="403152">
                  <a:alpha val="5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305D80C9-57ED-424C-ACAB-5E2D31E1D37A}"/>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a:stretch/>
          </p:blipFill>
          <p:spPr>
            <a:xfrm>
              <a:off x="1377994" y="125595"/>
              <a:ext cx="1157287" cy="1162853"/>
            </a:xfrm>
            <a:prstGeom prst="rect">
              <a:avLst/>
            </a:prstGeom>
          </p:spPr>
        </p:pic>
        <p:pic>
          <p:nvPicPr>
            <p:cNvPr id="27" name="Picture 26">
              <a:extLst>
                <a:ext uri="{FF2B5EF4-FFF2-40B4-BE49-F238E27FC236}">
                  <a16:creationId xmlns:a16="http://schemas.microsoft.com/office/drawing/2014/main" id="{50920F10-6B04-2148-8DCF-FF1D8D3A219E}"/>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23138" r="10443"/>
            <a:stretch/>
          </p:blipFill>
          <p:spPr>
            <a:xfrm>
              <a:off x="107806" y="128171"/>
              <a:ext cx="1155701" cy="1161567"/>
            </a:xfrm>
            <a:prstGeom prst="rect">
              <a:avLst/>
            </a:prstGeom>
          </p:spPr>
        </p:pic>
        <p:pic>
          <p:nvPicPr>
            <p:cNvPr id="28" name="Picture 27">
              <a:extLst>
                <a:ext uri="{FF2B5EF4-FFF2-40B4-BE49-F238E27FC236}">
                  <a16:creationId xmlns:a16="http://schemas.microsoft.com/office/drawing/2014/main" id="{1E48E63B-37AE-ED46-B03B-4346CC9CF2F8}"/>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26505" r="13746" b="16444"/>
            <a:stretch/>
          </p:blipFill>
          <p:spPr>
            <a:xfrm>
              <a:off x="7768949" y="133541"/>
              <a:ext cx="1264096" cy="1179895"/>
            </a:xfrm>
            <a:prstGeom prst="rect">
              <a:avLst/>
            </a:prstGeom>
          </p:spPr>
        </p:pic>
        <p:pic>
          <p:nvPicPr>
            <p:cNvPr id="29" name="Picture 28">
              <a:extLst>
                <a:ext uri="{FF2B5EF4-FFF2-40B4-BE49-F238E27FC236}">
                  <a16:creationId xmlns:a16="http://schemas.microsoft.com/office/drawing/2014/main" id="{306D9C0D-4CE3-8E40-89AB-6CACD32D6975}"/>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l="34945" t="13353" r="17762" b="16413"/>
            <a:stretch/>
          </p:blipFill>
          <p:spPr>
            <a:xfrm>
              <a:off x="3917789" y="126626"/>
              <a:ext cx="1174750" cy="1163211"/>
            </a:xfrm>
            <a:prstGeom prst="rect">
              <a:avLst/>
            </a:prstGeom>
          </p:spPr>
        </p:pic>
        <p:pic>
          <p:nvPicPr>
            <p:cNvPr id="30" name="Picture 29">
              <a:extLst>
                <a:ext uri="{FF2B5EF4-FFF2-40B4-BE49-F238E27FC236}">
                  <a16:creationId xmlns:a16="http://schemas.microsoft.com/office/drawing/2014/main" id="{57334105-02E5-3043-A816-C4B2E5BADB43}"/>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20824" t="6204" r="24309" b="11120"/>
            <a:stretch/>
          </p:blipFill>
          <p:spPr>
            <a:xfrm>
              <a:off x="6500046" y="125236"/>
              <a:ext cx="1157948" cy="1163211"/>
            </a:xfrm>
            <a:prstGeom prst="rect">
              <a:avLst/>
            </a:prstGeom>
          </p:spPr>
        </p:pic>
        <p:pic>
          <p:nvPicPr>
            <p:cNvPr id="31" name="Picture 30">
              <a:extLst>
                <a:ext uri="{FF2B5EF4-FFF2-40B4-BE49-F238E27FC236}">
                  <a16:creationId xmlns:a16="http://schemas.microsoft.com/office/drawing/2014/main" id="{6E7F2F27-B40B-4848-8EE9-0FA911A1CE49}"/>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l="17808" t="2186" r="35075" b="27069"/>
            <a:stretch/>
          </p:blipFill>
          <p:spPr>
            <a:xfrm>
              <a:off x="5203494" y="125236"/>
              <a:ext cx="1160820" cy="1154906"/>
            </a:xfrm>
            <a:prstGeom prst="rect">
              <a:avLst/>
            </a:prstGeom>
          </p:spPr>
        </p:pic>
      </p:grpSp>
      <p:sp>
        <p:nvSpPr>
          <p:cNvPr id="13" name="Text Box 24">
            <a:extLst>
              <a:ext uri="{FF2B5EF4-FFF2-40B4-BE49-F238E27FC236}">
                <a16:creationId xmlns:a16="http://schemas.microsoft.com/office/drawing/2014/main" id="{CBE634DB-6736-EE48-9132-23AC76048CFA}"/>
              </a:ext>
            </a:extLst>
          </p:cNvPr>
          <p:cNvSpPr txBox="1">
            <a:spLocks noChangeArrowheads="1"/>
          </p:cNvSpPr>
          <p:nvPr userDrawn="1"/>
        </p:nvSpPr>
        <p:spPr bwMode="auto">
          <a:xfrm>
            <a:off x="398463" y="1557337"/>
            <a:ext cx="8785225" cy="468000"/>
          </a:xfrm>
          <a:prstGeom prst="rect">
            <a:avLst/>
          </a:prstGeom>
          <a:gradFill flip="none" rotWithShape="1">
            <a:gsLst>
              <a:gs pos="0">
                <a:schemeClr val="bg1">
                  <a:alpha val="0"/>
                </a:schemeClr>
              </a:gs>
              <a:gs pos="41000">
                <a:schemeClr val="bg1"/>
              </a:gs>
            </a:gsLst>
            <a:lin ang="0" scaled="0"/>
            <a:tileRect/>
          </a:gradFill>
          <a:ln>
            <a:noFill/>
          </a:ln>
        </p:spPr>
        <p:style>
          <a:lnRef idx="2">
            <a:schemeClr val="accent2"/>
          </a:lnRef>
          <a:fillRef idx="1">
            <a:schemeClr val="lt1"/>
          </a:fillRef>
          <a:effectRef idx="0">
            <a:schemeClr val="accent2"/>
          </a:effectRef>
          <a:fontRef idx="minor">
            <a:schemeClr val="dk1"/>
          </a:fontRef>
        </p:style>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endParaRPr lang="en-US" altLang="en-US" sz="1400" i="1">
              <a:solidFill>
                <a:srgbClr val="5B2483"/>
              </a:solidFill>
              <a:latin typeface="Arial" charset="0"/>
              <a:ea typeface="Arial" charset="0"/>
              <a:cs typeface="Arial" charset="0"/>
            </a:endParaRPr>
          </a:p>
        </p:txBody>
      </p:sp>
      <p:sp>
        <p:nvSpPr>
          <p:cNvPr id="14" name="Text Box 24">
            <a:extLst>
              <a:ext uri="{FF2B5EF4-FFF2-40B4-BE49-F238E27FC236}">
                <a16:creationId xmlns:a16="http://schemas.microsoft.com/office/drawing/2014/main" id="{C9909149-A22C-EB4B-842F-DD66843DCD07}"/>
              </a:ext>
            </a:extLst>
          </p:cNvPr>
          <p:cNvSpPr txBox="1">
            <a:spLocks noChangeArrowheads="1"/>
          </p:cNvSpPr>
          <p:nvPr userDrawn="1"/>
        </p:nvSpPr>
        <p:spPr bwMode="auto">
          <a:xfrm>
            <a:off x="1547664" y="1558925"/>
            <a:ext cx="7523311" cy="461665"/>
          </a:xfrm>
          <a:prstGeom prst="rect">
            <a:avLst/>
          </a:prstGeom>
          <a:noFill/>
          <a:ln>
            <a:noFill/>
          </a:ln>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r" eaLnBrk="1" hangingPunct="1">
              <a:spcBef>
                <a:spcPct val="50000"/>
              </a:spcBef>
              <a:buClr>
                <a:srgbClr val="DDC459"/>
              </a:buClr>
            </a:pPr>
            <a:r>
              <a:rPr lang="en-GB" altLang="en-US" sz="1200" dirty="0">
                <a:solidFill>
                  <a:schemeClr val="tx1"/>
                </a:solidFill>
                <a:latin typeface="Arial" charset="0"/>
                <a:ea typeface="Arial" charset="0"/>
                <a:cs typeface="Arial" charset="0"/>
              </a:rPr>
              <a:t> The UK and Middle East’s leading supplier of compliance, work-based </a:t>
            </a:r>
            <a:br>
              <a:rPr lang="en-GB" altLang="en-US" sz="1200" dirty="0">
                <a:solidFill>
                  <a:schemeClr val="tx1"/>
                </a:solidFill>
                <a:latin typeface="Arial" charset="0"/>
                <a:ea typeface="Arial" charset="0"/>
                <a:cs typeface="Arial" charset="0"/>
              </a:rPr>
            </a:br>
            <a:r>
              <a:rPr lang="en-GB" altLang="en-US" sz="1200" dirty="0">
                <a:solidFill>
                  <a:schemeClr val="tx1"/>
                </a:solidFill>
                <a:latin typeface="Arial" charset="0"/>
                <a:ea typeface="Arial" charset="0"/>
                <a:cs typeface="Arial" charset="0"/>
              </a:rPr>
              <a:t>learning and apprenticeship training materials.</a:t>
            </a:r>
            <a:endParaRPr lang="en-US" altLang="en-US" sz="1200" i="1" dirty="0">
              <a:solidFill>
                <a:schemeClr val="tx1"/>
              </a:solidFill>
              <a:latin typeface="Arial" charset="0"/>
              <a:ea typeface="Arial" charset="0"/>
              <a:cs typeface="Arial" charset="0"/>
            </a:endParaRPr>
          </a:p>
        </p:txBody>
      </p:sp>
      <p:pic>
        <p:nvPicPr>
          <p:cNvPr id="17" name="Picture 16">
            <a:extLst>
              <a:ext uri="{FF2B5EF4-FFF2-40B4-BE49-F238E27FC236}">
                <a16:creationId xmlns:a16="http://schemas.microsoft.com/office/drawing/2014/main" id="{E20FC01B-EBAC-ED45-B1CF-54EDEB46974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473998" y="5914131"/>
            <a:ext cx="3930650" cy="714153"/>
          </a:xfrm>
          <a:prstGeom prst="rect">
            <a:avLst/>
          </a:prstGeom>
        </p:spPr>
      </p:pic>
    </p:spTree>
    <p:extLst>
      <p:ext uri="{BB962C8B-B14F-4D97-AF65-F5344CB8AC3E}">
        <p14:creationId xmlns:p14="http://schemas.microsoft.com/office/powerpoint/2010/main" val="4023309056"/>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4"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rId5" action="ppaction://hlinksldjump"/>
          </p:cNvPr>
          <p:cNvPicPr>
            <a:picLocks noChangeAspect="1"/>
          </p:cNvPicPr>
          <p:nvPr/>
        </p:nvPicPr>
        <p:blipFill rotWithShape="1">
          <a:blip r:embed="rId6"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2214361346"/>
      </p:ext>
    </p:extLst>
  </p:cSld>
  <p:clrMap bg1="lt1" tx1="dk1" bg2="lt2" tx2="dk2" accent1="accent1" accent2="accent2" accent3="accent3" accent4="accent4" accent5="accent5" accent6="accent6" hlink="hlink" folHlink="folHlink"/>
  <p:sldLayoutIdLst>
    <p:sldLayoutId id="2147483974" r:id="rId1"/>
    <p:sldLayoutId id="2147484044" r:id="rId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196362881"/>
      </p:ext>
    </p:extLst>
  </p:cSld>
  <p:clrMap bg1="lt1" tx1="dk1" bg2="lt2" tx2="dk2" accent1="accent1" accent2="accent2" accent3="accent3" accent4="accent4" accent5="accent5" accent6="accent6" hlink="hlink" folHlink="folHlink"/>
  <p:sldLayoutIdLst>
    <p:sldLayoutId id="2147483976"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2111657632"/>
      </p:ext>
    </p:extLst>
  </p:cSld>
  <p:clrMap bg1="lt1" tx1="dk1" bg2="lt2" tx2="dk2" accent1="accent1" accent2="accent2" accent3="accent3" accent4="accent4" accent5="accent5" accent6="accent6" hlink="hlink" folHlink="folHlink"/>
  <p:sldLayoutIdLst>
    <p:sldLayoutId id="2147483978"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 action="ppaction://noaction"/>
          </p:cNvPr>
          <p:cNvPicPr>
            <a:picLocks noChangeAspect="1"/>
          </p:cNvPicPr>
          <p:nvPr/>
        </p:nvPicPr>
        <p:blipFill rotWithShape="1">
          <a:blip r:embed="rId4"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3216849972"/>
      </p:ext>
    </p:extLst>
  </p:cSld>
  <p:clrMap bg1="lt1" tx1="dk1" bg2="lt2" tx2="dk2" accent1="accent1" accent2="accent2" accent3="accent3" accent4="accent4" accent5="accent5" accent6="accent6" hlink="hlink" folHlink="folHlink"/>
  <p:sldLayoutIdLst>
    <p:sldLayoutId id="2147483980"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rot="10800000">
            <a:off x="0" y="0"/>
            <a:ext cx="9144000" cy="6858000"/>
          </a:xfrm>
          <a:prstGeom prst="rect">
            <a:avLst/>
          </a:prstGeom>
          <a:gradFill flip="none" rotWithShape="1">
            <a:gsLst>
              <a:gs pos="99000">
                <a:schemeClr val="tx1"/>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2" name="Rectangle 11"/>
          <p:cNvSpPr/>
          <p:nvPr/>
        </p:nvSpPr>
        <p:spPr>
          <a:xfrm>
            <a:off x="-233882" y="4653304"/>
            <a:ext cx="9649072" cy="1296000"/>
          </a:xfrm>
          <a:prstGeom prst="rect">
            <a:avLst/>
          </a:prstGeom>
          <a:solidFill>
            <a:srgbClr val="00B0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3" name="Rectangle 12"/>
          <p:cNvSpPr/>
          <p:nvPr/>
        </p:nvSpPr>
        <p:spPr>
          <a:xfrm>
            <a:off x="-260522" y="4599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4" name="Rectangle 13"/>
          <p:cNvSpPr/>
          <p:nvPr/>
        </p:nvSpPr>
        <p:spPr>
          <a:xfrm>
            <a:off x="-256842" y="5913304"/>
            <a:ext cx="9649072" cy="54000"/>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5" name="Rectangle 14"/>
          <p:cNvSpPr/>
          <p:nvPr/>
        </p:nvSpPr>
        <p:spPr>
          <a:xfrm>
            <a:off x="251520" y="253388"/>
            <a:ext cx="1377109" cy="6362739"/>
          </a:xfrm>
          <a:prstGeom prst="rect">
            <a:avLst/>
          </a:prstGeom>
          <a:blipFill dpi="0" rotWithShape="1">
            <a:blip r:embed="rId3" cstate="print">
              <a:alphaModFix amt="50000"/>
            </a:blip>
            <a:srcRect/>
            <a:stretch>
              <a:fillRect l="-59200" t="-16396" r="-91383" b="-180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dirty="0">
              <a:solidFill>
                <a:prstClr val="white"/>
              </a:solidFill>
            </a:endParaRPr>
          </a:p>
        </p:txBody>
      </p:sp>
      <p:sp>
        <p:nvSpPr>
          <p:cNvPr id="11" name="Chevron 10">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0" name="Chevron 19">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Calibri"/>
              <a:cs typeface="+mn-cs"/>
            </a:endParaRPr>
          </a:p>
        </p:txBody>
      </p:sp>
      <p:sp>
        <p:nvSpPr>
          <p:cNvPr id="21"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prstClr val="white"/>
                </a:solidFill>
                <a:latin typeface="Calibri"/>
                <a:ea typeface="MS PGothic" pitchFamily="34" charset="-128"/>
              </a:rPr>
              <a:pPr algn="ctr" eaLnBrk="1" hangingPunct="1"/>
              <a:t>‹#›</a:t>
            </a:fld>
            <a:endParaRPr lang="en-US" altLang="en-US" sz="1600" dirty="0">
              <a:solidFill>
                <a:prstClr val="white"/>
              </a:solidFill>
              <a:latin typeface="Calibri"/>
              <a:ea typeface="MS PGothic" pitchFamily="34" charset="-128"/>
            </a:endParaRPr>
          </a:p>
        </p:txBody>
      </p:sp>
      <p:pic>
        <p:nvPicPr>
          <p:cNvPr id="22" name="Picture 21">
            <a:hlinkClick r:id="" action="ppaction://noaction"/>
          </p:cNvPr>
          <p:cNvPicPr>
            <a:picLocks noChangeAspect="1"/>
          </p:cNvPicPr>
          <p:nvPr/>
        </p:nvPicPr>
        <p:blipFill rotWithShape="1">
          <a:blip r:embed="rId4"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Tree>
    <p:extLst>
      <p:ext uri="{BB962C8B-B14F-4D97-AF65-F5344CB8AC3E}">
        <p14:creationId xmlns:p14="http://schemas.microsoft.com/office/powerpoint/2010/main" val="4180560984"/>
      </p:ext>
    </p:extLst>
  </p:cSld>
  <p:clrMap bg1="lt1" tx1="dk1" bg2="lt2" tx2="dk2" accent1="accent1" accent2="accent2" accent3="accent3" accent4="accent4" accent5="accent5" accent6="accent6" hlink="hlink" folHlink="folHlink"/>
  <p:sldLayoutIdLst>
    <p:sldLayoutId id="2147483982"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p:cNvSpPr/>
          <p:nvPr/>
        </p:nvSpPr>
        <p:spPr bwMode="auto">
          <a:xfrm rot="10800000" flipV="1">
            <a:off x="-1" y="5951538"/>
            <a:ext cx="9144000" cy="936623"/>
          </a:xfrm>
          <a:prstGeom prst="rect">
            <a:avLst/>
          </a:prstGeom>
          <a:gradFill flip="none" rotWithShape="1">
            <a:gsLst>
              <a:gs pos="100000">
                <a:schemeClr val="tx2">
                  <a:lumMod val="65000"/>
                  <a:lumOff val="35000"/>
                </a:schemeClr>
              </a:gs>
              <a:gs pos="0">
                <a:schemeClr val="bg1"/>
              </a:gs>
            </a:gsLst>
            <a:lin ang="5400000" scaled="1"/>
            <a:tileRect/>
          </a:gradFill>
          <a:ln w="9525" cap="flat" cmpd="sng" algn="ctr">
            <a:noFill/>
            <a:prstDash val="solid"/>
            <a:round/>
            <a:headEnd type="none" w="med" len="med"/>
            <a:tailEnd type="none" w="med" len="med"/>
          </a:ln>
          <a:effectLst/>
        </p:spPr>
        <p:txBody>
          <a:bodyPr/>
          <a:lstStyle/>
          <a:p>
            <a:pPr>
              <a:spcBef>
                <a:spcPct val="20000"/>
              </a:spcBef>
              <a:buClr>
                <a:srgbClr val="189049"/>
              </a:buClr>
              <a:buFont typeface="Arial" charset="0"/>
              <a:buChar char="●"/>
              <a:defRPr/>
            </a:pPr>
            <a:endParaRPr lang="en-GB" sz="2000" b="0" dirty="0">
              <a:solidFill>
                <a:srgbClr val="000000"/>
              </a:solidFill>
              <a:latin typeface="Arial"/>
              <a:cs typeface="Arial"/>
            </a:endParaRPr>
          </a:p>
        </p:txBody>
      </p:sp>
      <p:sp>
        <p:nvSpPr>
          <p:cNvPr id="6151" name="Rectangle 1"/>
          <p:cNvSpPr>
            <a:spLocks noChangeArrowheads="1"/>
          </p:cNvSpPr>
          <p:nvPr/>
        </p:nvSpPr>
        <p:spPr bwMode="auto">
          <a:xfrm>
            <a:off x="0" y="908050"/>
            <a:ext cx="9144000" cy="108000"/>
          </a:xfrm>
          <a:prstGeom prst="rect">
            <a:avLst/>
          </a:prstGeom>
          <a:solidFill>
            <a:srgbClr val="00B0F0"/>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Clr>
                <a:srgbClr val="189049"/>
              </a:buClr>
              <a:buFont typeface="Arial" pitchFamily="34" charset="0"/>
              <a:buChar char="●"/>
            </a:pPr>
            <a:endParaRPr lang="en-GB" altLang="en-US" sz="2000" b="0" dirty="0">
              <a:solidFill>
                <a:srgbClr val="000000"/>
              </a:solidFill>
            </a:endParaRPr>
          </a:p>
        </p:txBody>
      </p:sp>
      <p:sp>
        <p:nvSpPr>
          <p:cNvPr id="12" name="Chevron 11">
            <a:hlinkClick r:id="" action="ppaction://hlinkshowjump?jump=nextslide"/>
          </p:cNvPr>
          <p:cNvSpPr>
            <a:spLocks noChangeArrowheads="1"/>
          </p:cNvSpPr>
          <p:nvPr/>
        </p:nvSpPr>
        <p:spPr bwMode="auto">
          <a:xfrm>
            <a:off x="4859264" y="6453336"/>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4" name="Chevron 13">
            <a:hlinkClick r:id="" action="ppaction://hlinkshowjump?jump=previousslide"/>
          </p:cNvPr>
          <p:cNvSpPr>
            <a:spLocks noChangeArrowheads="1"/>
          </p:cNvSpPr>
          <p:nvPr/>
        </p:nvSpPr>
        <p:spPr bwMode="auto">
          <a:xfrm rot="10800000">
            <a:off x="4072229" y="6453335"/>
            <a:ext cx="210971" cy="325582"/>
          </a:xfrm>
          <a:prstGeom prst="chevron">
            <a:avLst>
              <a:gd name="adj" fmla="val 50000"/>
            </a:avLst>
          </a:prstGeom>
          <a:solidFill>
            <a:schemeClr val="tx1"/>
          </a:solidFill>
          <a:ln w="15875">
            <a:solidFill>
              <a:schemeClr val="bg1"/>
            </a:solidFill>
            <a:round/>
            <a:headEnd/>
            <a:tailEnd/>
          </a:ln>
          <a:effectLst>
            <a:outerShdw blurRad="50800" dist="38100" dir="5400000" algn="t" rotWithShape="0">
              <a:srgbClr val="808080">
                <a:alpha val="39998"/>
              </a:srgbClr>
            </a:outerShdw>
          </a:effectLst>
        </p:spPr>
        <p:txBody>
          <a:bodyPr/>
          <a:lstStyle/>
          <a:p>
            <a:pPr>
              <a:spcBef>
                <a:spcPct val="20000"/>
              </a:spcBef>
              <a:buClr>
                <a:srgbClr val="189049"/>
              </a:buClr>
              <a:buFont typeface="Arial" charset="0"/>
              <a:buChar char="●"/>
              <a:defRPr/>
            </a:pPr>
            <a:endParaRPr lang="en-GB" sz="1800" b="0" dirty="0">
              <a:solidFill>
                <a:srgbClr val="000000"/>
              </a:solidFill>
              <a:latin typeface="Arial"/>
              <a:cs typeface="Arial"/>
            </a:endParaRPr>
          </a:p>
        </p:txBody>
      </p:sp>
      <p:sp>
        <p:nvSpPr>
          <p:cNvPr id="15" name="Rectangle 10">
            <a:hlinkClick r:id="" action="ppaction://noaction"/>
          </p:cNvPr>
          <p:cNvSpPr>
            <a:spLocks noChangeArrowheads="1"/>
          </p:cNvSpPr>
          <p:nvPr/>
        </p:nvSpPr>
        <p:spPr bwMode="auto">
          <a:xfrm>
            <a:off x="5147295" y="6435945"/>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fld id="{405F0FB0-A882-4365-BFB7-8F01119883C8}" type="slidenum">
              <a:rPr lang="en-GB" altLang="en-US" sz="1600" smtClean="0">
                <a:solidFill>
                  <a:srgbClr val="000000"/>
                </a:solidFill>
                <a:latin typeface="Calibri"/>
                <a:ea typeface="MS PGothic" pitchFamily="34" charset="-128"/>
              </a:rPr>
              <a:pPr algn="ctr" eaLnBrk="1" hangingPunct="1"/>
              <a:t>‹#›</a:t>
            </a:fld>
            <a:endParaRPr lang="en-US" altLang="en-US" sz="1600" dirty="0">
              <a:solidFill>
                <a:srgbClr val="000000"/>
              </a:solidFill>
              <a:latin typeface="Calibri"/>
              <a:ea typeface="MS PGothic" pitchFamily="34" charset="-128"/>
            </a:endParaRPr>
          </a:p>
        </p:txBody>
      </p:sp>
      <p:pic>
        <p:nvPicPr>
          <p:cNvPr id="16" name="Picture 15">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l="-29492" t="-29494" r="-29492" b="-29494"/>
          <a:stretch/>
        </p:blipFill>
        <p:spPr>
          <a:xfrm>
            <a:off x="4381283" y="6445840"/>
            <a:ext cx="372823" cy="370472"/>
          </a:xfrm>
          <a:prstGeom prst="ellipse">
            <a:avLst/>
          </a:prstGeom>
          <a:solidFill>
            <a:schemeClr val="tx1"/>
          </a:solidFill>
          <a:ln w="15875">
            <a:solidFill>
              <a:schemeClr val="bg1"/>
            </a:solidFill>
          </a:ln>
        </p:spPr>
      </p:pic>
      <p:sp>
        <p:nvSpPr>
          <p:cNvPr id="9" name="Rectangle 19"/>
          <p:cNvSpPr>
            <a:spLocks noChangeArrowheads="1"/>
          </p:cNvSpPr>
          <p:nvPr/>
        </p:nvSpPr>
        <p:spPr bwMode="auto">
          <a:xfrm>
            <a:off x="0" y="0"/>
            <a:ext cx="9143998" cy="908050"/>
          </a:xfrm>
          <a:prstGeom prst="rect">
            <a:avLst/>
          </a:prstGeom>
          <a:gradFill>
            <a:gsLst>
              <a:gs pos="0">
                <a:schemeClr val="tx1">
                  <a:lumMod val="65000"/>
                  <a:lumOff val="35000"/>
                </a:schemeClr>
              </a:gs>
              <a:gs pos="40000">
                <a:schemeClr val="tx1">
                  <a:lumMod val="85000"/>
                  <a:lumOff val="15000"/>
                </a:schemeClr>
              </a:gs>
              <a:gs pos="100000">
                <a:schemeClr val="tx1">
                  <a:lumMod val="95000"/>
                  <a:lumOff val="5000"/>
                </a:schemeClr>
              </a:gs>
            </a:gsLst>
            <a:lin ang="0" scaled="1"/>
          </a:gradFill>
          <a:ln>
            <a:noFill/>
          </a:ln>
        </p:spPr>
        <p:txBody>
          <a:bodyPr/>
          <a:lstStyle/>
          <a:p>
            <a:pPr>
              <a:spcBef>
                <a:spcPct val="20000"/>
              </a:spcBef>
              <a:buClr>
                <a:srgbClr val="189049"/>
              </a:buClr>
              <a:buFont typeface="Arial" pitchFamily="34" charset="0"/>
              <a:buChar char="●"/>
              <a:defRPr/>
            </a:pPr>
            <a:endParaRPr lang="en-GB" sz="2000" b="0" dirty="0">
              <a:solidFill>
                <a:srgbClr val="000000"/>
              </a:solidFill>
              <a:latin typeface="Arial"/>
              <a:cs typeface="Arial"/>
            </a:endParaRPr>
          </a:p>
        </p:txBody>
      </p:sp>
    </p:spTree>
    <p:extLst>
      <p:ext uri="{BB962C8B-B14F-4D97-AF65-F5344CB8AC3E}">
        <p14:creationId xmlns:p14="http://schemas.microsoft.com/office/powerpoint/2010/main" val="2033771006"/>
      </p:ext>
    </p:extLst>
  </p:cSld>
  <p:clrMap bg1="lt1" tx1="dk1" bg2="lt2" tx2="dk2" accent1="accent1" accent2="accent2" accent3="accent3" accent4="accent4" accent5="accent5" accent6="accent6" hlink="hlink" folHlink="folHlink"/>
  <p:sldLayoutIdLst>
    <p:sldLayoutId id="2147483984" r:id="rId1"/>
    <p:sldLayoutId id="2147483985" r:id="rId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800" b="1">
          <a:solidFill>
            <a:srgbClr val="189049"/>
          </a:solidFill>
          <a:latin typeface="+mj-lt"/>
          <a:ea typeface="+mj-ea"/>
          <a:cs typeface="+mj-cs"/>
        </a:defRPr>
      </a:lvl1pPr>
      <a:lvl2pPr algn="l" rtl="0" eaLnBrk="0" fontAlgn="base" hangingPunct="0">
        <a:spcBef>
          <a:spcPct val="0"/>
        </a:spcBef>
        <a:spcAft>
          <a:spcPct val="0"/>
        </a:spcAft>
        <a:defRPr sz="2800" b="1">
          <a:solidFill>
            <a:srgbClr val="189049"/>
          </a:solidFill>
          <a:latin typeface="Arial" charset="0"/>
          <a:cs typeface="Arial" charset="0"/>
        </a:defRPr>
      </a:lvl2pPr>
      <a:lvl3pPr algn="l" rtl="0" eaLnBrk="0" fontAlgn="base" hangingPunct="0">
        <a:spcBef>
          <a:spcPct val="0"/>
        </a:spcBef>
        <a:spcAft>
          <a:spcPct val="0"/>
        </a:spcAft>
        <a:defRPr sz="2800" b="1">
          <a:solidFill>
            <a:srgbClr val="189049"/>
          </a:solidFill>
          <a:latin typeface="Arial" charset="0"/>
          <a:cs typeface="Arial" charset="0"/>
        </a:defRPr>
      </a:lvl3pPr>
      <a:lvl4pPr algn="l" rtl="0" eaLnBrk="0" fontAlgn="base" hangingPunct="0">
        <a:spcBef>
          <a:spcPct val="0"/>
        </a:spcBef>
        <a:spcAft>
          <a:spcPct val="0"/>
        </a:spcAft>
        <a:defRPr sz="2800" b="1">
          <a:solidFill>
            <a:srgbClr val="189049"/>
          </a:solidFill>
          <a:latin typeface="Arial" charset="0"/>
          <a:cs typeface="Arial" charset="0"/>
        </a:defRPr>
      </a:lvl4pPr>
      <a:lvl5pPr algn="l" rtl="0" eaLnBrk="0" fontAlgn="base" hangingPunct="0">
        <a:spcBef>
          <a:spcPct val="0"/>
        </a:spcBef>
        <a:spcAft>
          <a:spcPct val="0"/>
        </a:spcAft>
        <a:defRPr sz="2800" b="1">
          <a:solidFill>
            <a:srgbClr val="189049"/>
          </a:solidFill>
          <a:latin typeface="Arial" charset="0"/>
          <a:cs typeface="Arial" charset="0"/>
        </a:defRPr>
      </a:lvl5pPr>
      <a:lvl6pPr marL="457200" algn="l" rtl="0" fontAlgn="base">
        <a:spcBef>
          <a:spcPct val="0"/>
        </a:spcBef>
        <a:spcAft>
          <a:spcPct val="0"/>
        </a:spcAft>
        <a:defRPr sz="2800" b="1">
          <a:solidFill>
            <a:srgbClr val="189049"/>
          </a:solidFill>
          <a:latin typeface="Arial" charset="0"/>
          <a:cs typeface="Arial" charset="0"/>
        </a:defRPr>
      </a:lvl6pPr>
      <a:lvl7pPr marL="914400" algn="l" rtl="0" fontAlgn="base">
        <a:spcBef>
          <a:spcPct val="0"/>
        </a:spcBef>
        <a:spcAft>
          <a:spcPct val="0"/>
        </a:spcAft>
        <a:defRPr sz="2800" b="1">
          <a:solidFill>
            <a:srgbClr val="189049"/>
          </a:solidFill>
          <a:latin typeface="Arial" charset="0"/>
          <a:cs typeface="Arial" charset="0"/>
        </a:defRPr>
      </a:lvl7pPr>
      <a:lvl8pPr marL="1371600" algn="l" rtl="0" fontAlgn="base">
        <a:spcBef>
          <a:spcPct val="0"/>
        </a:spcBef>
        <a:spcAft>
          <a:spcPct val="0"/>
        </a:spcAft>
        <a:defRPr sz="2800" b="1">
          <a:solidFill>
            <a:srgbClr val="189049"/>
          </a:solidFill>
          <a:latin typeface="Arial" charset="0"/>
          <a:cs typeface="Arial" charset="0"/>
        </a:defRPr>
      </a:lvl8pPr>
      <a:lvl9pPr marL="1828800" algn="l" rtl="0" fontAlgn="base">
        <a:spcBef>
          <a:spcPct val="0"/>
        </a:spcBef>
        <a:spcAft>
          <a:spcPct val="0"/>
        </a:spcAft>
        <a:defRPr sz="2800" b="1">
          <a:solidFill>
            <a:srgbClr val="189049"/>
          </a:solidFill>
          <a:latin typeface="Arial" charset="0"/>
          <a:cs typeface="Arial" charset="0"/>
        </a:defRPr>
      </a:lvl9pPr>
    </p:titleStyle>
    <p:bodyStyle>
      <a:lvl1pPr marL="342900" indent="-3429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2pPr>
      <a:lvl3pPr marL="11430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3pPr>
      <a:lvl4pPr marL="16002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4pPr>
      <a:lvl5pPr marL="2057400" indent="-228600" algn="l" rtl="0" eaLnBrk="0" fontAlgn="base" hangingPunct="0">
        <a:spcBef>
          <a:spcPct val="20000"/>
        </a:spcBef>
        <a:spcAft>
          <a:spcPct val="0"/>
        </a:spcAft>
        <a:buClr>
          <a:srgbClr val="189049"/>
        </a:buClr>
        <a:buFont typeface="Arial" pitchFamily="34" charset="0"/>
        <a:buChar char="●"/>
        <a:defRPr sz="2000" b="1">
          <a:solidFill>
            <a:schemeClr val="tx1"/>
          </a:solidFill>
          <a:latin typeface="+mn-lt"/>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A picture containing computer&#10;&#10;Description automatically generated">
            <a:extLst>
              <a:ext uri="{FF2B5EF4-FFF2-40B4-BE49-F238E27FC236}">
                <a16:creationId xmlns:a16="http://schemas.microsoft.com/office/drawing/2014/main" id="{5CC16206-F583-B54A-B344-36D64A9642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Rectangle 7">
            <a:extLst>
              <a:ext uri="{FF2B5EF4-FFF2-40B4-BE49-F238E27FC236}">
                <a16:creationId xmlns:a16="http://schemas.microsoft.com/office/drawing/2014/main" id="{62DD2FF7-82E0-4747-A01F-738C89494DF0}"/>
              </a:ext>
            </a:extLst>
          </p:cNvPr>
          <p:cNvSpPr>
            <a:spLocks noChangeArrowheads="1"/>
          </p:cNvSpPr>
          <p:nvPr userDrawn="1"/>
        </p:nvSpPr>
        <p:spPr bwMode="auto">
          <a:xfrm>
            <a:off x="4802188" y="4200525"/>
            <a:ext cx="3967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50000"/>
              </a:spcBef>
              <a:buFontTx/>
              <a:buNone/>
            </a:pPr>
            <a:r>
              <a:rPr lang="en-GB" altLang="en-US" sz="1400" dirty="0">
                <a:solidFill>
                  <a:srgbClr val="FFFFFF"/>
                </a:solidFill>
                <a:latin typeface="Arial" panose="020B0604020202020204" pitchFamily="34" charset="0"/>
              </a:rPr>
              <a:t>© 2021 Highfield Products Limited</a:t>
            </a:r>
          </a:p>
        </p:txBody>
      </p:sp>
      <p:sp>
        <p:nvSpPr>
          <p:cNvPr id="17" name="Subtitle 37">
            <a:extLst>
              <a:ext uri="{FF2B5EF4-FFF2-40B4-BE49-F238E27FC236}">
                <a16:creationId xmlns:a16="http://schemas.microsoft.com/office/drawing/2014/main" id="{6F31FC03-0B6C-FE4F-A301-A85EC5C7A588}"/>
              </a:ext>
            </a:extLst>
          </p:cNvPr>
          <p:cNvSpPr txBox="1">
            <a:spLocks/>
          </p:cNvSpPr>
          <p:nvPr userDrawn="1"/>
        </p:nvSpPr>
        <p:spPr bwMode="auto">
          <a:xfrm>
            <a:off x="4953000" y="4508500"/>
            <a:ext cx="3816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pPr>
            <a:r>
              <a:rPr lang="en-GB" altLang="en-US" sz="800" i="1">
                <a:solidFill>
                  <a:srgbClr val="FFFFFF"/>
                </a:solidFill>
                <a:latin typeface="Arial" panose="020B0604020202020204" pitchFamily="34" charset="0"/>
              </a:rPr>
              <a:t>All rights reserved.  No part of this product may be reproduced, stored in a retrieval system, or transmitted in any form or by any means, including electronic, photocopying, recording or otherwise, without the prior permission of Highfield Products Ltd. The commission of any unauthorised act may result in civil or criminal actions.  The publisher of this product has made every effort to ensure the accuracy of the information contained in this product.  However, neither the author, nor Highfield Products Ltd nor anyone involved in the creation of this publication accepts any responsibility for any inaccuracies or failure to implement correctly, however caused.</a:t>
            </a:r>
          </a:p>
          <a:p>
            <a:pPr algn="r">
              <a:lnSpc>
                <a:spcPct val="100000"/>
              </a:lnSpc>
              <a:spcBef>
                <a:spcPct val="0"/>
              </a:spcBef>
              <a:buFontTx/>
              <a:buNone/>
            </a:pPr>
            <a:r>
              <a:rPr lang="en-GB" altLang="en-US" sz="1000" i="1">
                <a:solidFill>
                  <a:srgbClr val="FFFFFF"/>
                </a:solidFill>
                <a:latin typeface="Arial" panose="020B0604020202020204" pitchFamily="34" charset="0"/>
              </a:rPr>
              <a:t> </a:t>
            </a:r>
          </a:p>
        </p:txBody>
      </p:sp>
      <p:sp>
        <p:nvSpPr>
          <p:cNvPr id="18" name="Rectangle 8">
            <a:extLst>
              <a:ext uri="{FF2B5EF4-FFF2-40B4-BE49-F238E27FC236}">
                <a16:creationId xmlns:a16="http://schemas.microsoft.com/office/drawing/2014/main" id="{C373109C-E87B-1B46-B92B-3700FA125CE7}"/>
              </a:ext>
            </a:extLst>
          </p:cNvPr>
          <p:cNvSpPr>
            <a:spLocks noChangeArrowheads="1"/>
          </p:cNvSpPr>
          <p:nvPr userDrawn="1"/>
        </p:nvSpPr>
        <p:spPr bwMode="auto">
          <a:xfrm>
            <a:off x="5303838" y="3344863"/>
            <a:ext cx="3465512" cy="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900" dirty="0">
                <a:solidFill>
                  <a:srgbClr val="FFFFFF"/>
                </a:solidFill>
                <a:latin typeface="Arial" panose="020B0604020202020204" pitchFamily="34" charset="0"/>
              </a:rPr>
              <a:t>Highfield Place, Shaw Wood Business Park,</a:t>
            </a:r>
            <a:br>
              <a:rPr lang="en-GB" altLang="en-US" sz="900" dirty="0">
                <a:solidFill>
                  <a:srgbClr val="FFFFFF"/>
                </a:solidFill>
                <a:latin typeface="Arial" panose="020B0604020202020204" pitchFamily="34" charset="0"/>
              </a:rPr>
            </a:br>
            <a:r>
              <a:rPr lang="en-GB" altLang="en-US" sz="900" dirty="0">
                <a:solidFill>
                  <a:srgbClr val="FFFFFF"/>
                </a:solidFill>
                <a:latin typeface="Arial" panose="020B0604020202020204" pitchFamily="34" charset="0"/>
              </a:rPr>
              <a:t> Shaw Wood Way, Wheatley Hills, Doncaster, DN2 5TB, UK</a:t>
            </a:r>
          </a:p>
          <a:p>
            <a:pPr algn="r" eaLnBrk="1" hangingPunct="1">
              <a:lnSpc>
                <a:spcPct val="100000"/>
              </a:lnSpc>
              <a:spcBef>
                <a:spcPct val="0"/>
              </a:spcBef>
              <a:buFontTx/>
              <a:buNone/>
            </a:pPr>
            <a:r>
              <a:rPr lang="en-US" altLang="en-US" sz="900" dirty="0">
                <a:solidFill>
                  <a:srgbClr val="FFFFFF"/>
                </a:solidFill>
                <a:latin typeface="Arial" panose="020B0604020202020204" pitchFamily="34" charset="0"/>
              </a:rPr>
              <a:t>Tel </a:t>
            </a:r>
            <a:r>
              <a:rPr lang="en-GB" altLang="en-US" sz="900" dirty="0">
                <a:solidFill>
                  <a:srgbClr val="FFFFFF"/>
                </a:solidFill>
                <a:latin typeface="Arial" panose="020B0604020202020204" pitchFamily="34" charset="0"/>
              </a:rPr>
              <a:t>01302 363 277</a:t>
            </a:r>
          </a:p>
          <a:p>
            <a:pPr algn="r" eaLnBrk="1" hangingPunct="1">
              <a:lnSpc>
                <a:spcPct val="100000"/>
              </a:lnSpc>
              <a:spcBef>
                <a:spcPct val="0"/>
              </a:spcBef>
              <a:buFont typeface="Arial" panose="020B0604020202020204" pitchFamily="34" charset="0"/>
              <a:buNone/>
            </a:pPr>
            <a:r>
              <a:rPr lang="en-GB" altLang="en-US" sz="1000" dirty="0">
                <a:solidFill>
                  <a:schemeClr val="bg1"/>
                </a:solidFill>
              </a:rPr>
              <a:t>www.highfield.co.uk</a:t>
            </a:r>
          </a:p>
        </p:txBody>
      </p:sp>
      <p:sp>
        <p:nvSpPr>
          <p:cNvPr id="19" name="TextBox 1">
            <a:extLst>
              <a:ext uri="{FF2B5EF4-FFF2-40B4-BE49-F238E27FC236}">
                <a16:creationId xmlns:a16="http://schemas.microsoft.com/office/drawing/2014/main" id="{D0DA7102-B3A2-044A-AD50-F0DAD1C9CFE7}"/>
              </a:ext>
            </a:extLst>
          </p:cNvPr>
          <p:cNvSpPr txBox="1">
            <a:spLocks noChangeArrowheads="1"/>
          </p:cNvSpPr>
          <p:nvPr userDrawn="1"/>
        </p:nvSpPr>
        <p:spPr bwMode="auto">
          <a:xfrm>
            <a:off x="6870700" y="333375"/>
            <a:ext cx="18780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n-GB" altLang="en-US" sz="1200" dirty="0">
                <a:solidFill>
                  <a:schemeClr val="bg1"/>
                </a:solidFill>
                <a:latin typeface="Arial" panose="020B0604020202020204" pitchFamily="34" charset="0"/>
              </a:rPr>
              <a:t>Ed 3 April 2021</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107504" y="1020492"/>
            <a:ext cx="4126724" cy="6775726"/>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4">
            <a:extLst>
              <a:ext uri="{FF2B5EF4-FFF2-40B4-BE49-F238E27FC236}">
                <a16:creationId xmlns:a16="http://schemas.microsoft.com/office/drawing/2014/main" id="{45CDB309-6AD0-CB43-ACC8-BC3550F8010A}"/>
              </a:ext>
            </a:extLst>
          </p:cNvPr>
          <p:cNvSpPr>
            <a:spLocks noChangeArrowheads="1"/>
          </p:cNvSpPr>
          <p:nvPr userDrawn="1"/>
        </p:nvSpPr>
        <p:spPr bwMode="auto">
          <a:xfrm>
            <a:off x="-177768" y="6170862"/>
            <a:ext cx="9317038" cy="43204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anchor="ctr"/>
          <a:lstStyle/>
          <a:p>
            <a:pPr marL="358775" indent="0" fontAlgn="auto">
              <a:spcBef>
                <a:spcPts val="0"/>
              </a:spcBef>
              <a:spcAft>
                <a:spcPts val="0"/>
              </a:spcAft>
              <a:defRPr/>
            </a:pPr>
            <a:r>
              <a:rPr lang="en-GB" sz="1200" b="0" dirty="0">
                <a:solidFill>
                  <a:prstClr val="black"/>
                </a:solidFill>
                <a:latin typeface="Arial" panose="020B0604020202020204" pitchFamily="34" charset="0"/>
                <a:ea typeface="MS PGothic" pitchFamily="34" charset="-128"/>
                <a:cs typeface="Arial" panose="020B0604020202020204" pitchFamily="34" charset="0"/>
              </a:rPr>
              <a:t>The UK and Middle East’s leading supplier of compliance, work-based learning </a:t>
            </a:r>
            <a:br>
              <a:rPr lang="en-GB" sz="1200" b="0" dirty="0">
                <a:solidFill>
                  <a:prstClr val="black"/>
                </a:solidFill>
                <a:latin typeface="Arial" panose="020B0604020202020204" pitchFamily="34" charset="0"/>
                <a:ea typeface="MS PGothic" pitchFamily="34" charset="-128"/>
                <a:cs typeface="Arial" panose="020B0604020202020204" pitchFamily="34" charset="0"/>
              </a:rPr>
            </a:br>
            <a:r>
              <a:rPr lang="en-GB" sz="1200" b="0" dirty="0">
                <a:solidFill>
                  <a:prstClr val="black"/>
                </a:solidFill>
                <a:latin typeface="Arial" panose="020B0604020202020204" pitchFamily="34" charset="0"/>
                <a:ea typeface="MS PGothic" pitchFamily="34" charset="-128"/>
                <a:cs typeface="Arial" panose="020B0604020202020204" pitchFamily="34" charset="0"/>
              </a:rPr>
              <a:t>and apprenticeship training materials.</a:t>
            </a:r>
          </a:p>
        </p:txBody>
      </p:sp>
      <p:pic>
        <p:nvPicPr>
          <p:cNvPr id="23" name="Picture 22">
            <a:extLst>
              <a:ext uri="{FF2B5EF4-FFF2-40B4-BE49-F238E27FC236}">
                <a16:creationId xmlns:a16="http://schemas.microsoft.com/office/drawing/2014/main" id="{5EE05209-987D-6B47-AA61-6CA713BE8E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473998" y="6029809"/>
            <a:ext cx="3930650" cy="714153"/>
          </a:xfrm>
          <a:prstGeom prst="rect">
            <a:avLst/>
          </a:prstGeom>
        </p:spPr>
      </p:pic>
    </p:spTree>
    <p:extLst>
      <p:ext uri="{BB962C8B-B14F-4D97-AF65-F5344CB8AC3E}">
        <p14:creationId xmlns:p14="http://schemas.microsoft.com/office/powerpoint/2010/main" val="3628168034"/>
      </p:ext>
    </p:extLst>
  </p:cSld>
  <p:clrMap bg1="lt1" tx1="dk1" bg2="lt2" tx2="dk2" accent1="accent1" accent2="accent2" accent3="accent3" accent4="accent4" accent5="accent5" accent6="accent6" hlink="hlink" folHlink="folHlink"/>
  <p:sldLayoutIdLst>
    <p:sldLayoutId id="2147483987" r:id="rId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58.emf"/><Relationship Id="rId4" Type="http://schemas.openxmlformats.org/officeDocument/2006/relationships/image" Target="../media/image48.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7.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59.tiff"/><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emf"/><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50.xml"/><Relationship Id="rId5" Type="http://schemas.openxmlformats.org/officeDocument/2006/relationships/image" Target="../media/image45.png"/><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22.xml"/><Relationship Id="rId4" Type="http://schemas.openxmlformats.org/officeDocument/2006/relationships/image" Target="../media/image85.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52.xml"/><Relationship Id="rId4" Type="http://schemas.openxmlformats.org/officeDocument/2006/relationships/image" Target="../media/image47.png"/></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86.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50.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15.png"/><Relationship Id="rId4" Type="http://schemas.openxmlformats.org/officeDocument/2006/relationships/image" Target="../media/image49.png"/><Relationship Id="rId9" Type="http://schemas.openxmlformats.org/officeDocument/2006/relationships/slide" Target="slide8.xml"/></Relationships>
</file>

<file path=ppt/slides/_rels/slide6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9.xml"/><Relationship Id="rId1" Type="http://schemas.openxmlformats.org/officeDocument/2006/relationships/slideLayout" Target="../slideLayouts/slideLayout10.xml"/><Relationship Id="rId4" Type="http://schemas.openxmlformats.org/officeDocument/2006/relationships/image" Target="../media/image91.emf"/></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92.tiff"/><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97.emf"/><Relationship Id="rId5" Type="http://schemas.openxmlformats.org/officeDocument/2006/relationships/image" Target="../media/image96.emf"/><Relationship Id="rId4" Type="http://schemas.openxmlformats.org/officeDocument/2006/relationships/image" Target="../media/image95.emf"/></Relationships>
</file>

<file path=ppt/slides/_rels/slide78.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image" Target="../media/image101.emf"/><Relationship Id="rId5" Type="http://schemas.openxmlformats.org/officeDocument/2006/relationships/image" Target="../media/image100.emf"/><Relationship Id="rId4" Type="http://schemas.openxmlformats.org/officeDocument/2006/relationships/image" Target="../media/image99.emf"/></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slide" Target="slide69.xml"/><Relationship Id="rId4" Type="http://schemas.openxmlformats.org/officeDocument/2006/relationships/slide" Target="slide5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86.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8.xml"/><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8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slide" Target="slide97.xml"/></Relationships>
</file>

<file path=ppt/slides/_rels/slide9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3.xml"/><Relationship Id="rId1" Type="http://schemas.openxmlformats.org/officeDocument/2006/relationships/slideLayout" Target="../slideLayouts/slideLayout10.xml"/><Relationship Id="rId4" Type="http://schemas.openxmlformats.org/officeDocument/2006/relationships/image" Target="../media/image105.emf"/></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5.xml"/><Relationship Id="rId1" Type="http://schemas.openxmlformats.org/officeDocument/2006/relationships/slideLayout" Target="../slideLayouts/slideLayout6.xml"/><Relationship Id="rId5" Type="http://schemas.openxmlformats.org/officeDocument/2006/relationships/image" Target="../media/image104.png"/><Relationship Id="rId4" Type="http://schemas.openxmlformats.org/officeDocument/2006/relationships/image" Target="../media/image107.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7.xml"/><Relationship Id="rId1" Type="http://schemas.openxmlformats.org/officeDocument/2006/relationships/slideLayout" Target="../slideLayouts/slideLayout9.xml"/><Relationship Id="rId4" Type="http://schemas.openxmlformats.org/officeDocument/2006/relationships/image" Target="../media/image108.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7F466F7C-341E-654A-8672-3F44354D1407}"/>
              </a:ext>
            </a:extLst>
          </p:cNvPr>
          <p:cNvSpPr/>
          <p:nvPr/>
        </p:nvSpPr>
        <p:spPr>
          <a:xfrm>
            <a:off x="193675" y="2459980"/>
            <a:ext cx="5661025" cy="103822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8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Enter tutor name here</a:t>
            </a:r>
          </a:p>
        </p:txBody>
      </p:sp>
      <p:sp>
        <p:nvSpPr>
          <p:cNvPr id="13" name="Rounded Rectangle 23">
            <a:extLst>
              <a:ext uri="{FF2B5EF4-FFF2-40B4-BE49-F238E27FC236}">
                <a16:creationId xmlns:a16="http://schemas.microsoft.com/office/drawing/2014/main" id="{3BDDB31F-5BF6-6042-B5E7-E611C3748052}"/>
              </a:ext>
            </a:extLst>
          </p:cNvPr>
          <p:cNvSpPr/>
          <p:nvPr/>
        </p:nvSpPr>
        <p:spPr>
          <a:xfrm>
            <a:off x="190500" y="3572818"/>
            <a:ext cx="5661025" cy="576262"/>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Enter tutor number here</a:t>
            </a:r>
          </a:p>
        </p:txBody>
      </p:sp>
      <p:sp>
        <p:nvSpPr>
          <p:cNvPr id="14" name="Rounded Rectangle 23">
            <a:extLst>
              <a:ext uri="{FF2B5EF4-FFF2-40B4-BE49-F238E27FC236}">
                <a16:creationId xmlns:a16="http://schemas.microsoft.com/office/drawing/2014/main" id="{4B7D42F5-808E-CF44-A862-23D7346B382D}"/>
              </a:ext>
            </a:extLst>
          </p:cNvPr>
          <p:cNvSpPr/>
          <p:nvPr/>
        </p:nvSpPr>
        <p:spPr>
          <a:xfrm>
            <a:off x="190500" y="4611688"/>
            <a:ext cx="5661025" cy="576262"/>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Enter centre name here</a:t>
            </a:r>
          </a:p>
        </p:txBody>
      </p:sp>
      <p:sp>
        <p:nvSpPr>
          <p:cNvPr id="15" name="Rectangle 22">
            <a:extLst>
              <a:ext uri="{FF2B5EF4-FFF2-40B4-BE49-F238E27FC236}">
                <a16:creationId xmlns:a16="http://schemas.microsoft.com/office/drawing/2014/main" id="{E3DB50E7-63AA-B04A-81D2-BBA9832B2200}"/>
              </a:ext>
            </a:extLst>
          </p:cNvPr>
          <p:cNvSpPr>
            <a:spLocks noChangeArrowheads="1"/>
          </p:cNvSpPr>
          <p:nvPr/>
        </p:nvSpPr>
        <p:spPr bwMode="auto">
          <a:xfrm>
            <a:off x="190500" y="2056755"/>
            <a:ext cx="1052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Arial" charset="0"/>
                <a:ea typeface="Arial" charset="0"/>
                <a:cs typeface="Arial" charset="0"/>
              </a:rPr>
              <a:t>TUTOR:</a:t>
            </a:r>
            <a:endParaRPr kumimoji="0" lang="en-GB" altLang="en-US" sz="1800" b="0" i="1" u="none" strike="noStrike" kern="1200" cap="none" spc="0" normalizeH="0" baseline="0" noProof="0" dirty="0">
              <a:ln>
                <a:noFill/>
              </a:ln>
              <a:solidFill>
                <a:prstClr val="black"/>
              </a:solidFill>
              <a:effectLst/>
              <a:uLnTx/>
              <a:uFillTx/>
              <a:latin typeface="Arial" charset="0"/>
              <a:ea typeface="Arial" charset="0"/>
              <a:cs typeface="Arial" charset="0"/>
            </a:endParaRPr>
          </a:p>
        </p:txBody>
      </p:sp>
      <p:sp>
        <p:nvSpPr>
          <p:cNvPr id="16" name="Rectangle 22">
            <a:extLst>
              <a:ext uri="{FF2B5EF4-FFF2-40B4-BE49-F238E27FC236}">
                <a16:creationId xmlns:a16="http://schemas.microsoft.com/office/drawing/2014/main" id="{BF4002B7-04EF-184E-A4E8-69994ECCFF4F}"/>
              </a:ext>
            </a:extLst>
          </p:cNvPr>
          <p:cNvSpPr>
            <a:spLocks noChangeArrowheads="1"/>
          </p:cNvSpPr>
          <p:nvPr/>
        </p:nvSpPr>
        <p:spPr bwMode="auto">
          <a:xfrm>
            <a:off x="190500" y="4221163"/>
            <a:ext cx="1196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1" u="none" strike="noStrike" kern="1200" cap="none" spc="0" normalizeH="0" baseline="0" noProof="0" dirty="0">
                <a:ln>
                  <a:noFill/>
                </a:ln>
                <a:solidFill>
                  <a:prstClr val="black"/>
                </a:solidFill>
                <a:effectLst/>
                <a:uLnTx/>
                <a:uFillTx/>
                <a:latin typeface="Arial" charset="0"/>
                <a:ea typeface="Arial" charset="0"/>
                <a:cs typeface="Arial" charset="0"/>
              </a:rPr>
              <a:t>CENTRE:</a:t>
            </a:r>
            <a:endParaRPr kumimoji="0" lang="en-GB" altLang="en-US" sz="1800" b="0" i="1" u="none" strike="noStrike" kern="1200" cap="none" spc="0" normalizeH="0" baseline="0" noProof="0" dirty="0">
              <a:ln>
                <a:noFill/>
              </a:ln>
              <a:solidFill>
                <a:prstClr val="black"/>
              </a:solidFill>
              <a:effectLst/>
              <a:uLnTx/>
              <a:uFillTx/>
              <a:latin typeface="Arial" charset="0"/>
              <a:ea typeface="Arial" charset="0"/>
              <a:cs typeface="Arial" charset="0"/>
            </a:endParaRPr>
          </a:p>
        </p:txBody>
      </p:sp>
      <p:sp>
        <p:nvSpPr>
          <p:cNvPr id="17" name="Rounded Rectangle 23">
            <a:extLst>
              <a:ext uri="{FF2B5EF4-FFF2-40B4-BE49-F238E27FC236}">
                <a16:creationId xmlns:a16="http://schemas.microsoft.com/office/drawing/2014/main" id="{56F6A51F-DFAF-414C-BA13-043D644570F4}"/>
              </a:ext>
            </a:extLst>
          </p:cNvPr>
          <p:cNvSpPr/>
          <p:nvPr/>
        </p:nvSpPr>
        <p:spPr>
          <a:xfrm>
            <a:off x="190500" y="5260975"/>
            <a:ext cx="5661025" cy="57467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black">
                    <a:lumMod val="95000"/>
                    <a:lumOff val="5000"/>
                  </a:prstClr>
                </a:solidFill>
                <a:effectLst/>
                <a:uLnTx/>
                <a:uFillTx/>
                <a:latin typeface="Arial" panose="020B0604020202020204" pitchFamily="34" charset="0"/>
                <a:ea typeface="+mn-ea"/>
                <a:cs typeface="Arial" panose="020B0604020202020204" pitchFamily="34" charset="0"/>
              </a:rPr>
              <a:t>Enter centre number here</a:t>
            </a:r>
          </a:p>
        </p:txBody>
      </p:sp>
      <p:sp>
        <p:nvSpPr>
          <p:cNvPr id="18" name="Rectangle 22">
            <a:extLst>
              <a:ext uri="{FF2B5EF4-FFF2-40B4-BE49-F238E27FC236}">
                <a16:creationId xmlns:a16="http://schemas.microsoft.com/office/drawing/2014/main" id="{D9135800-C6B9-DF48-94C2-B9A809BA9377}"/>
              </a:ext>
            </a:extLst>
          </p:cNvPr>
          <p:cNvSpPr>
            <a:spLocks noChangeArrowheads="1"/>
          </p:cNvSpPr>
          <p:nvPr/>
        </p:nvSpPr>
        <p:spPr bwMode="auto">
          <a:xfrm>
            <a:off x="190500" y="6300788"/>
            <a:ext cx="20826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E9903DB-D438-7D45-91B9-003721BFFD2B}" type="datetime3">
              <a:rPr kumimoji="0" lang="en-US" altLang="en-US" sz="1800" b="1" i="0" u="none" strike="noStrike" kern="1200" cap="none" spc="0" normalizeH="0" baseline="0" noProof="0">
                <a:ln>
                  <a:noFill/>
                </a:ln>
                <a:solidFill>
                  <a:prstClr val="black"/>
                </a:solidFill>
                <a:effectLst/>
                <a:uLnTx/>
                <a:uFillTx/>
                <a:latin typeface="Arial" charset="0"/>
                <a:ea typeface="Arial" charset="0"/>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19 March 2021</a:t>
            </a:fld>
            <a:endParaRPr kumimoji="0" lang="en-GB" altLang="en-US" sz="1800" b="0" i="0" u="none" strike="noStrike" kern="1200" cap="none" spc="0" normalizeH="0" baseline="0" noProof="0" dirty="0">
              <a:ln>
                <a:noFill/>
              </a:ln>
              <a:solidFill>
                <a:prstClr val="black"/>
              </a:solidFill>
              <a:effectLst/>
              <a:uLnTx/>
              <a:uFillTx/>
              <a:latin typeface="Arial" charset="0"/>
              <a:ea typeface="Arial" charset="0"/>
              <a:cs typeface="Arial" charset="0"/>
            </a:endParaRPr>
          </a:p>
        </p:txBody>
      </p:sp>
    </p:spTree>
    <p:extLst>
      <p:ext uri="{BB962C8B-B14F-4D97-AF65-F5344CB8AC3E}">
        <p14:creationId xmlns:p14="http://schemas.microsoft.com/office/powerpoint/2010/main" val="1217714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607866-E582-4221-A010-281E02E5E5C2}"/>
              </a:ext>
            </a:extLst>
          </p:cNvPr>
          <p:cNvSpPr txBox="1"/>
          <p:nvPr/>
        </p:nvSpPr>
        <p:spPr>
          <a:xfrm>
            <a:off x="1583668" y="4867894"/>
            <a:ext cx="5976664" cy="830997"/>
          </a:xfrm>
          <a:prstGeom prst="rect">
            <a:avLst/>
          </a:prstGeom>
          <a:noFill/>
        </p:spPr>
        <p:txBody>
          <a:bodyPr wrap="square" rtlCol="0">
            <a:spAutoFit/>
          </a:bodyPr>
          <a:lstStyle/>
          <a:p>
            <a:pPr algn="ctr"/>
            <a:r>
              <a:rPr lang="en-GB" dirty="0"/>
              <a:t>Physical interventions and </a:t>
            </a:r>
          </a:p>
          <a:p>
            <a:pPr algn="ctr"/>
            <a:r>
              <a:rPr lang="en-GB" dirty="0"/>
              <a:t>the implications of their use</a:t>
            </a:r>
          </a:p>
        </p:txBody>
      </p:sp>
      <p:grpSp>
        <p:nvGrpSpPr>
          <p:cNvPr id="4" name="Group 3">
            <a:extLst>
              <a:ext uri="{FF2B5EF4-FFF2-40B4-BE49-F238E27FC236}">
                <a16:creationId xmlns:a16="http://schemas.microsoft.com/office/drawing/2014/main" id="{BF30BAA2-90F8-4D2E-9D4C-270E2A46EE11}"/>
              </a:ext>
            </a:extLst>
          </p:cNvPr>
          <p:cNvGrpSpPr/>
          <p:nvPr/>
        </p:nvGrpSpPr>
        <p:grpSpPr>
          <a:xfrm>
            <a:off x="7148569" y="4455358"/>
            <a:ext cx="1976777" cy="1638035"/>
            <a:chOff x="7221769" y="4437151"/>
            <a:chExt cx="1976777" cy="1638035"/>
          </a:xfrm>
        </p:grpSpPr>
        <p:sp>
          <p:nvSpPr>
            <p:cNvPr id="5" name="Oval 5">
              <a:hlinkClick r:id="" action="ppaction://noaction"/>
              <a:extLst>
                <a:ext uri="{FF2B5EF4-FFF2-40B4-BE49-F238E27FC236}">
                  <a16:creationId xmlns:a16="http://schemas.microsoft.com/office/drawing/2014/main" id="{348775FB-32F9-4AEB-A9E3-D0A29230E998}"/>
                </a:ext>
              </a:extLst>
            </p:cNvPr>
            <p:cNvSpPr>
              <a:spLocks noChangeArrowheads="1"/>
            </p:cNvSpPr>
            <p:nvPr/>
          </p:nvSpPr>
          <p:spPr bwMode="auto">
            <a:xfrm>
              <a:off x="7400159" y="4455186"/>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6600" b="1" dirty="0">
                  <a:solidFill>
                    <a:prstClr val="white"/>
                  </a:solidFill>
                  <a:ea typeface="MS PGothic" pitchFamily="34" charset="-128"/>
                </a:rPr>
                <a:t>1</a:t>
              </a:r>
            </a:p>
          </p:txBody>
        </p:sp>
        <p:pic>
          <p:nvPicPr>
            <p:cNvPr id="6" name="Picture 5">
              <a:extLst>
                <a:ext uri="{FF2B5EF4-FFF2-40B4-BE49-F238E27FC236}">
                  <a16:creationId xmlns:a16="http://schemas.microsoft.com/office/drawing/2014/main" id="{65978575-2543-4197-820E-26C4484F6F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1769" y="4437151"/>
              <a:ext cx="1976777" cy="739640"/>
            </a:xfrm>
            <a:prstGeom prst="rect">
              <a:avLst/>
            </a:prstGeom>
          </p:spPr>
        </p:pic>
      </p:grpSp>
      <p:pic>
        <p:nvPicPr>
          <p:cNvPr id="7" name="Picture 2" descr="\\DESIGNARCHIVE\Archive\Image Bank\Illustrations\Security\PNG\DS PNG\DS assessing fight situation.png">
            <a:extLst>
              <a:ext uri="{FF2B5EF4-FFF2-40B4-BE49-F238E27FC236}">
                <a16:creationId xmlns:a16="http://schemas.microsoft.com/office/drawing/2014/main" id="{27BF4E97-5BA1-F34D-A3FE-DE334C0D12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0" y="896298"/>
            <a:ext cx="3744883" cy="358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1766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r>
              <a:rPr lang="en-GB" altLang="en-US" dirty="0"/>
              <a:t>Practical training cont.</a:t>
            </a:r>
          </a:p>
        </p:txBody>
      </p:sp>
      <p:sp>
        <p:nvSpPr>
          <p:cNvPr id="2" name="Content Placeholder 1"/>
          <p:cNvSpPr>
            <a:spLocks noGrp="1"/>
          </p:cNvSpPr>
          <p:nvPr>
            <p:ph idx="1"/>
          </p:nvPr>
        </p:nvSpPr>
        <p:spPr>
          <a:xfrm>
            <a:off x="251520" y="1412776"/>
            <a:ext cx="8640960" cy="5112568"/>
          </a:xfrm>
        </p:spPr>
        <p:txBody>
          <a:bodyPr/>
          <a:lstStyle/>
          <a:p>
            <a:r>
              <a:rPr lang="en-GB" altLang="en-US" dirty="0"/>
              <a:t>Manage the risk immediately following disengagement, reduce risks of assault to staff and bystanders during and immediately after disengagement of the restraint through:</a:t>
            </a:r>
          </a:p>
          <a:p>
            <a:pPr lvl="1"/>
            <a:r>
              <a:rPr lang="en-GB" altLang="en-US" dirty="0"/>
              <a:t>creating space</a:t>
            </a:r>
          </a:p>
          <a:p>
            <a:pPr lvl="1"/>
            <a:r>
              <a:rPr lang="en-GB" altLang="en-US" dirty="0"/>
              <a:t>positive communication with colleagues and other people present</a:t>
            </a:r>
          </a:p>
          <a:p>
            <a:pPr lvl="1"/>
            <a:r>
              <a:rPr lang="en-GB" altLang="en-US" dirty="0"/>
              <a:t>safe handover to others, e.g. police or ambulance personnel detailing any risk behaviours presented by the person, method and duration of restraint used and any concerns you may have for their well-being.</a:t>
            </a:r>
          </a:p>
          <a:p>
            <a:endParaRPr lang="en-GB" b="0" dirty="0"/>
          </a:p>
        </p:txBody>
      </p:sp>
    </p:spTree>
    <p:extLst>
      <p:ext uri="{BB962C8B-B14F-4D97-AF65-F5344CB8AC3E}">
        <p14:creationId xmlns:p14="http://schemas.microsoft.com/office/powerpoint/2010/main" val="3932844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AutoShape 6"/>
          <p:cNvSpPr>
            <a:spLocks noChangeArrowheads="1"/>
          </p:cNvSpPr>
          <p:nvPr/>
        </p:nvSpPr>
        <p:spPr bwMode="auto">
          <a:xfrm>
            <a:off x="333375" y="2611438"/>
            <a:ext cx="8496300" cy="194310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ctr" eaLnBrk="1" hangingPunct="1">
              <a:spcBef>
                <a:spcPct val="0"/>
              </a:spcBef>
              <a:buFontTx/>
              <a:buNone/>
            </a:pPr>
            <a:r>
              <a:rPr lang="en-GB" altLang="en-US" dirty="0">
                <a:solidFill>
                  <a:schemeClr val="bg1"/>
                </a:solidFill>
              </a:rPr>
              <a:t>The next few slides are for you to add your own </a:t>
            </a:r>
            <a:br>
              <a:rPr lang="en-GB" altLang="en-US" dirty="0">
                <a:solidFill>
                  <a:schemeClr val="bg1"/>
                </a:solidFill>
              </a:rPr>
            </a:br>
            <a:r>
              <a:rPr lang="en-GB" altLang="en-US" dirty="0">
                <a:solidFill>
                  <a:schemeClr val="bg1"/>
                </a:solidFill>
              </a:rPr>
              <a:t>standing, holding and escorting techniques.</a:t>
            </a:r>
            <a:endParaRPr lang="en-GB" altLang="en-US" i="1"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98308" name="Title 1"/>
          <p:cNvSpPr txBox="1">
            <a:spLocks/>
          </p:cNvSpPr>
          <p:nvPr/>
        </p:nvSpPr>
        <p:spPr bwMode="auto">
          <a:xfrm>
            <a:off x="5436097" y="0"/>
            <a:ext cx="3464828" cy="90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7652" y="245864"/>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2</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2811" y="230894"/>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3</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7652"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4</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7652"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5</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41486"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6</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38809"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7</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7652"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8</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3200" dirty="0"/>
              <a:t>What is physical intervention?</a:t>
            </a:r>
            <a:endParaRPr lang="en-GB" dirty="0"/>
          </a:p>
        </p:txBody>
      </p:sp>
      <p:grpSp>
        <p:nvGrpSpPr>
          <p:cNvPr id="7" name="Group 6"/>
          <p:cNvGrpSpPr/>
          <p:nvPr/>
        </p:nvGrpSpPr>
        <p:grpSpPr>
          <a:xfrm>
            <a:off x="4139952" y="1974058"/>
            <a:ext cx="4023977" cy="2751086"/>
            <a:chOff x="4355976" y="1700808"/>
            <a:chExt cx="4443001" cy="3037562"/>
          </a:xfrm>
        </p:grpSpPr>
        <p:pic>
          <p:nvPicPr>
            <p:cNvPr id="1027" name="Picture 3" descr="\\DESIGNARCHIVE\Archive\Image Bank\Illustrations\Security\PNG\Security PNG\Entry code thought bubb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1700808"/>
              <a:ext cx="4443001" cy="30375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bwMode="auto">
            <a:xfrm>
              <a:off x="4912520" y="2643524"/>
              <a:ext cx="3096344" cy="1217523"/>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6" name="Rectangle 5"/>
            <p:cNvSpPr/>
            <p:nvPr/>
          </p:nvSpPr>
          <p:spPr bwMode="auto">
            <a:xfrm rot="3440053">
              <a:off x="7881490" y="3219589"/>
              <a:ext cx="576064" cy="492867"/>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dirty="0">
                <a:ln>
                  <a:noFill/>
                </a:ln>
                <a:effectLst/>
                <a:latin typeface="Arial" charset="0"/>
              </a:endParaRPr>
            </a:p>
          </p:txBody>
        </p:sp>
      </p:grpSp>
      <p:sp>
        <p:nvSpPr>
          <p:cNvPr id="8" name="TextBox 7"/>
          <p:cNvSpPr txBox="1"/>
          <p:nvPr/>
        </p:nvSpPr>
        <p:spPr>
          <a:xfrm>
            <a:off x="4855796" y="3076303"/>
            <a:ext cx="3460620" cy="928761"/>
          </a:xfrm>
          <a:prstGeom prst="rect">
            <a:avLst/>
          </a:prstGeom>
          <a:noFill/>
        </p:spPr>
        <p:txBody>
          <a:bodyPr wrap="square" rtlCol="0">
            <a:spAutoFit/>
          </a:bodyPr>
          <a:lstStyle/>
          <a:p>
            <a:r>
              <a:rPr lang="en-GB" altLang="en-US" dirty="0">
                <a:solidFill>
                  <a:schemeClr val="tx1"/>
                </a:solidFill>
              </a:rPr>
              <a:t>What is physical intervention?</a:t>
            </a:r>
            <a:endParaRPr lang="en-GB" dirty="0">
              <a:solidFill>
                <a:schemeClr val="tx1"/>
              </a:solidFill>
            </a:endParaRPr>
          </a:p>
        </p:txBody>
      </p:sp>
      <p:pic>
        <p:nvPicPr>
          <p:cNvPr id="10" name="Picture 9">
            <a:extLst>
              <a:ext uri="{FF2B5EF4-FFF2-40B4-BE49-F238E27FC236}">
                <a16:creationId xmlns:a16="http://schemas.microsoft.com/office/drawing/2014/main" id="{309B681F-C529-4D01-A215-B37E6A45D0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880" t="-37389" r="-7880" b="-40763"/>
          <a:stretch/>
        </p:blipFill>
        <p:spPr>
          <a:xfrm>
            <a:off x="380796" y="125382"/>
            <a:ext cx="792000" cy="657956"/>
          </a:xfrm>
          <a:prstGeom prst="ellipse">
            <a:avLst/>
          </a:prstGeom>
          <a:solidFill>
            <a:srgbClr val="00B0F0"/>
          </a:solidFill>
          <a:ln w="31750">
            <a:solidFill>
              <a:schemeClr val="bg1"/>
            </a:solidFill>
          </a:ln>
        </p:spPr>
      </p:pic>
      <p:pic>
        <p:nvPicPr>
          <p:cNvPr id="4" name="Picture 3">
            <a:extLst>
              <a:ext uri="{FF2B5EF4-FFF2-40B4-BE49-F238E27FC236}">
                <a16:creationId xmlns:a16="http://schemas.microsoft.com/office/drawing/2014/main" id="{2396CF36-6DB3-974F-B836-D2D22DD880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3272" y="1475966"/>
            <a:ext cx="2370682" cy="41936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27652"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9</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437916"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10</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Title 1"/>
          <p:cNvSpPr txBox="1">
            <a:spLocks/>
          </p:cNvSpPr>
          <p:nvPr/>
        </p:nvSpPr>
        <p:spPr bwMode="auto">
          <a:xfrm>
            <a:off x="5508104" y="213653"/>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11</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1"/>
          <p:cNvSpPr txBox="1">
            <a:spLocks/>
          </p:cNvSpPr>
          <p:nvPr/>
        </p:nvSpPr>
        <p:spPr bwMode="auto">
          <a:xfrm>
            <a:off x="5459539" y="188640"/>
            <a:ext cx="3464828" cy="5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12</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1"/>
          <p:cNvSpPr txBox="1">
            <a:spLocks/>
          </p:cNvSpPr>
          <p:nvPr/>
        </p:nvSpPr>
        <p:spPr bwMode="auto">
          <a:xfrm>
            <a:off x="5436097" y="0"/>
            <a:ext cx="3464828" cy="90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13</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1"/>
          <p:cNvSpPr txBox="1">
            <a:spLocks/>
          </p:cNvSpPr>
          <p:nvPr/>
        </p:nvSpPr>
        <p:spPr bwMode="auto">
          <a:xfrm>
            <a:off x="5436097" y="0"/>
            <a:ext cx="3464828" cy="90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14</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6" name="Title 1"/>
          <p:cNvSpPr txBox="1">
            <a:spLocks/>
          </p:cNvSpPr>
          <p:nvPr/>
        </p:nvSpPr>
        <p:spPr bwMode="auto">
          <a:xfrm>
            <a:off x="5436097" y="0"/>
            <a:ext cx="3464828" cy="90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2200" b="1">
                <a:solidFill>
                  <a:schemeClr val="tx1"/>
                </a:solidFill>
                <a:latin typeface="Arial" charset="0"/>
                <a:cs typeface="Arial" charset="0"/>
              </a:defRPr>
            </a:lvl1pPr>
            <a:lvl2pPr marL="742950" indent="-285750" eaLnBrk="0" hangingPunct="0">
              <a:spcBef>
                <a:spcPct val="20000"/>
              </a:spcBef>
              <a:buFont typeface="Arial" charset="0"/>
              <a:buChar char="●"/>
              <a:defRPr sz="2200" b="1">
                <a:solidFill>
                  <a:schemeClr val="tx1"/>
                </a:solidFill>
                <a:latin typeface="Arial" charset="0"/>
                <a:cs typeface="Arial" charset="0"/>
              </a:defRPr>
            </a:lvl2pPr>
            <a:lvl3pPr marL="1143000" indent="-228600" eaLnBrk="0" hangingPunct="0">
              <a:spcBef>
                <a:spcPct val="20000"/>
              </a:spcBef>
              <a:buFont typeface="Arial" charset="0"/>
              <a:buChar char="●"/>
              <a:defRPr sz="2200" b="1">
                <a:solidFill>
                  <a:schemeClr val="tx1"/>
                </a:solidFill>
                <a:latin typeface="Arial" charset="0"/>
                <a:cs typeface="Arial" charset="0"/>
              </a:defRPr>
            </a:lvl3pPr>
            <a:lvl4pPr marL="1600200" indent="-228600" eaLnBrk="0" hangingPunct="0">
              <a:spcBef>
                <a:spcPct val="20000"/>
              </a:spcBef>
              <a:buFont typeface="Arial" charset="0"/>
              <a:buChar char="●"/>
              <a:defRPr sz="2200" b="1">
                <a:solidFill>
                  <a:schemeClr val="tx1"/>
                </a:solidFill>
                <a:latin typeface="Arial" charset="0"/>
                <a:cs typeface="Arial" charset="0"/>
              </a:defRPr>
            </a:lvl4pPr>
            <a:lvl5pPr marL="2057400" indent="-228600" eaLnBrk="0" hangingPunct="0">
              <a:spcBef>
                <a:spcPct val="20000"/>
              </a:spcBef>
              <a:buFont typeface="Arial" charset="0"/>
              <a:buChar char="●"/>
              <a:defRPr sz="2200" b="1">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cs typeface="Arial" charset="0"/>
              </a:defRPr>
            </a:lvl9pPr>
          </a:lstStyle>
          <a:p>
            <a:pPr algn="r" eaLnBrk="1" hangingPunct="1">
              <a:spcBef>
                <a:spcPct val="0"/>
              </a:spcBef>
              <a:buFontTx/>
              <a:buNone/>
            </a:pPr>
            <a:r>
              <a:rPr lang="en-GB" altLang="en-US" sz="3000" dirty="0">
                <a:solidFill>
                  <a:schemeClr val="bg1"/>
                </a:solidFill>
              </a:rPr>
              <a:t>Technique 15</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D26D2-2149-0449-8F02-5EA32EB8216D}"/>
              </a:ext>
            </a:extLst>
          </p:cNvPr>
          <p:cNvSpPr/>
          <p:nvPr/>
        </p:nvSpPr>
        <p:spPr>
          <a:xfrm>
            <a:off x="-108520" y="1527072"/>
            <a:ext cx="9433048" cy="648072"/>
          </a:xfrm>
          <a:prstGeom prst="rect">
            <a:avLst/>
          </a:prstGeom>
          <a:solidFill>
            <a:schemeClr val="tx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1">
            <a:extLst>
              <a:ext uri="{FF2B5EF4-FFF2-40B4-BE49-F238E27FC236}">
                <a16:creationId xmlns:a16="http://schemas.microsoft.com/office/drawing/2014/main" id="{E2E73AD2-6547-394F-B463-553673F6C9AF}"/>
              </a:ext>
            </a:extLst>
          </p:cNvPr>
          <p:cNvSpPr>
            <a:spLocks noChangeArrowheads="1"/>
          </p:cNvSpPr>
          <p:nvPr/>
        </p:nvSpPr>
        <p:spPr bwMode="auto">
          <a:xfrm>
            <a:off x="570534" y="2469187"/>
            <a:ext cx="7273827" cy="670637"/>
          </a:xfrm>
          <a:prstGeom prst="roundRect">
            <a:avLst/>
          </a:prstGeom>
          <a:solidFill>
            <a:schemeClr val="bg1"/>
          </a:solidFill>
          <a:ln>
            <a:noFill/>
          </a:ln>
        </p:spPr>
        <p:txBody>
          <a:bodyPr anchor="ctr"/>
          <a:lstStyle/>
          <a:p>
            <a:pPr marL="360000" marR="0" lvl="2" indent="0" algn="l" defTabSz="914400" rtl="0" eaLnBrk="1" fontAlgn="auto" latinLnBrk="0" hangingPunct="1">
              <a:lnSpc>
                <a:spcPct val="100000"/>
              </a:lnSpc>
              <a:spcBef>
                <a:spcPct val="20000"/>
              </a:spcBef>
              <a:spcAft>
                <a:spcPts val="0"/>
              </a:spcAft>
              <a:buClr>
                <a:srgbClr val="189049"/>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put into practice what you have learnt</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5" name="Oval 4">
            <a:extLst>
              <a:ext uri="{FF2B5EF4-FFF2-40B4-BE49-F238E27FC236}">
                <a16:creationId xmlns:a16="http://schemas.microsoft.com/office/drawing/2014/main" id="{A3610F2D-0472-8140-A0EE-9E6CD5D00DCC}"/>
              </a:ext>
            </a:extLst>
          </p:cNvPr>
          <p:cNvSpPr/>
          <p:nvPr/>
        </p:nvSpPr>
        <p:spPr bwMode="auto">
          <a:xfrm>
            <a:off x="334830" y="2493618"/>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1</a:t>
            </a:r>
          </a:p>
        </p:txBody>
      </p:sp>
      <p:sp>
        <p:nvSpPr>
          <p:cNvPr id="6" name="Rectangle 9">
            <a:extLst>
              <a:ext uri="{FF2B5EF4-FFF2-40B4-BE49-F238E27FC236}">
                <a16:creationId xmlns:a16="http://schemas.microsoft.com/office/drawing/2014/main" id="{75DA1004-173C-CF4A-974D-D3E5EB2D5312}"/>
              </a:ext>
            </a:extLst>
          </p:cNvPr>
          <p:cNvSpPr>
            <a:spLocks noChangeArrowheads="1"/>
          </p:cNvSpPr>
          <p:nvPr/>
        </p:nvSpPr>
        <p:spPr bwMode="auto">
          <a:xfrm>
            <a:off x="605460" y="3291930"/>
            <a:ext cx="7238901" cy="622462"/>
          </a:xfrm>
          <a:prstGeom prst="roundRect">
            <a:avLst/>
          </a:prstGeom>
          <a:solidFill>
            <a:schemeClr val="bg1"/>
          </a:solidFill>
          <a:ln>
            <a:noFill/>
          </a:ln>
        </p:spPr>
        <p:txBody>
          <a:bodyPr anchor="ctr"/>
          <a:lstStyle/>
          <a:p>
            <a:pPr marL="360000" marR="0" lvl="1" indent="0" algn="l" defTabSz="914400" rtl="0" eaLnBrk="1" fontAlgn="auto" latinLnBrk="0" hangingPunct="1">
              <a:lnSpc>
                <a:spcPct val="100000"/>
              </a:lnSpc>
              <a:spcBef>
                <a:spcPts val="30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develop competency in your work activities</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Oval 6">
            <a:extLst>
              <a:ext uri="{FF2B5EF4-FFF2-40B4-BE49-F238E27FC236}">
                <a16:creationId xmlns:a16="http://schemas.microsoft.com/office/drawing/2014/main" id="{0932717F-9151-6E4C-BEA9-7DB5B5055000}"/>
              </a:ext>
            </a:extLst>
          </p:cNvPr>
          <p:cNvSpPr/>
          <p:nvPr/>
        </p:nvSpPr>
        <p:spPr bwMode="auto">
          <a:xfrm>
            <a:off x="334830" y="3291930"/>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2</a:t>
            </a:r>
          </a:p>
        </p:txBody>
      </p:sp>
      <p:sp>
        <p:nvSpPr>
          <p:cNvPr id="8" name="Rectangle 10">
            <a:extLst>
              <a:ext uri="{FF2B5EF4-FFF2-40B4-BE49-F238E27FC236}">
                <a16:creationId xmlns:a16="http://schemas.microsoft.com/office/drawing/2014/main" id="{9FF49AE9-5F82-3642-A169-376A0754B3EA}"/>
              </a:ext>
            </a:extLst>
          </p:cNvPr>
          <p:cNvSpPr>
            <a:spLocks noChangeArrowheads="1"/>
          </p:cNvSpPr>
          <p:nvPr/>
        </p:nvSpPr>
        <p:spPr bwMode="auto">
          <a:xfrm>
            <a:off x="611810" y="4084018"/>
            <a:ext cx="7232551" cy="596763"/>
          </a:xfrm>
          <a:prstGeom prst="roundRect">
            <a:avLst/>
          </a:prstGeom>
          <a:solidFill>
            <a:schemeClr val="bg1"/>
          </a:solidFill>
          <a:ln>
            <a:noFill/>
          </a:ln>
        </p:spPr>
        <p:txBody>
          <a:bodyPr anchor="ctr"/>
          <a:lstStyle/>
          <a:p>
            <a:pPr marL="360000" marR="0" lvl="1" indent="0" algn="l" defTabSz="914400" rtl="0" eaLnBrk="1" fontAlgn="auto" latinLnBrk="0" hangingPunct="1">
              <a:lnSpc>
                <a:spcPct val="100000"/>
              </a:lnSpc>
              <a:spcBef>
                <a:spcPts val="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keep your knowledge up to date</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9" name="Oval 8">
            <a:extLst>
              <a:ext uri="{FF2B5EF4-FFF2-40B4-BE49-F238E27FC236}">
                <a16:creationId xmlns:a16="http://schemas.microsoft.com/office/drawing/2014/main" id="{1C19DA15-38E0-524F-A0F9-354C86B3335B}"/>
              </a:ext>
            </a:extLst>
          </p:cNvPr>
          <p:cNvSpPr/>
          <p:nvPr/>
        </p:nvSpPr>
        <p:spPr bwMode="auto">
          <a:xfrm>
            <a:off x="334830" y="4084018"/>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3</a:t>
            </a:r>
          </a:p>
        </p:txBody>
      </p:sp>
      <p:sp>
        <p:nvSpPr>
          <p:cNvPr id="10" name="Rounded Rectangle 9">
            <a:extLst>
              <a:ext uri="{FF2B5EF4-FFF2-40B4-BE49-F238E27FC236}">
                <a16:creationId xmlns:a16="http://schemas.microsoft.com/office/drawing/2014/main" id="{81B2C048-A8EA-814D-A343-B4C780659353}"/>
              </a:ext>
            </a:extLst>
          </p:cNvPr>
          <p:cNvSpPr>
            <a:spLocks noChangeArrowheads="1"/>
          </p:cNvSpPr>
          <p:nvPr/>
        </p:nvSpPr>
        <p:spPr bwMode="auto">
          <a:xfrm>
            <a:off x="611809" y="4847316"/>
            <a:ext cx="7232551" cy="596764"/>
          </a:xfrm>
          <a:prstGeom prst="roundRect">
            <a:avLst/>
          </a:prstGeom>
          <a:solidFill>
            <a:schemeClr val="bg1"/>
          </a:solidFill>
          <a:ln>
            <a:noFill/>
          </a:ln>
        </p:spPr>
        <p:txBody>
          <a:bodyPr anchor="ctr"/>
          <a:lstStyle/>
          <a:p>
            <a:pPr marL="360000" marR="0" lvl="1" indent="-57150" algn="l" defTabSz="914400" rtl="0" eaLnBrk="1" fontAlgn="auto" latinLnBrk="0" hangingPunct="1">
              <a:lnSpc>
                <a:spcPct val="100000"/>
              </a:lnSpc>
              <a:spcBef>
                <a:spcPts val="0"/>
              </a:spcBef>
              <a:spcAft>
                <a:spcPts val="0"/>
              </a:spcAft>
              <a:buClr>
                <a:srgbClr val="DFA617"/>
              </a:buClr>
              <a:buSzTx/>
              <a:buFontTx/>
              <a:buNone/>
              <a:tabLst/>
              <a:defRPr/>
            </a:pPr>
            <a:r>
              <a:rPr kumimoji="0" lang="en-GB" sz="2200" b="1" i="0" u="none" strike="noStrike" kern="1200" cap="none" spc="0" normalizeH="0" baseline="0" noProof="0" dirty="0">
                <a:ln>
                  <a:noFill/>
                </a:ln>
                <a:solidFill>
                  <a:prstClr val="black"/>
                </a:solidFill>
                <a:effectLst/>
                <a:uLnTx/>
                <a:uFillTx/>
                <a:latin typeface="Arial"/>
                <a:ea typeface="+mn-ea"/>
                <a:cs typeface="Arial"/>
              </a:rPr>
              <a:t>to pass the examination.</a:t>
            </a:r>
            <a:endParaRPr kumimoji="0" lang="en-GB"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11" name="Oval 10">
            <a:extLst>
              <a:ext uri="{FF2B5EF4-FFF2-40B4-BE49-F238E27FC236}">
                <a16:creationId xmlns:a16="http://schemas.microsoft.com/office/drawing/2014/main" id="{223B9501-A443-604D-8B3D-1EB9D9229933}"/>
              </a:ext>
            </a:extLst>
          </p:cNvPr>
          <p:cNvSpPr/>
          <p:nvPr/>
        </p:nvSpPr>
        <p:spPr bwMode="auto">
          <a:xfrm>
            <a:off x="334829" y="4847316"/>
            <a:ext cx="596763" cy="596763"/>
          </a:xfrm>
          <a:prstGeom prst="ellipse">
            <a:avLst/>
          </a:prstGeom>
          <a:solidFill>
            <a:schemeClr val="tx1"/>
          </a:solidFill>
          <a:ln w="285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4</a:t>
            </a:r>
          </a:p>
        </p:txBody>
      </p:sp>
      <p:pic>
        <p:nvPicPr>
          <p:cNvPr id="12" name="Picture 11">
            <a:extLst>
              <a:ext uri="{FF2B5EF4-FFF2-40B4-BE49-F238E27FC236}">
                <a16:creationId xmlns:a16="http://schemas.microsoft.com/office/drawing/2014/main" id="{2B0CCC84-4457-D542-ADB9-20C5A8D78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184" y="2211810"/>
            <a:ext cx="2664296" cy="3592310"/>
          </a:xfrm>
          <a:prstGeom prst="rect">
            <a:avLst/>
          </a:prstGeom>
        </p:spPr>
      </p:pic>
      <p:sp>
        <p:nvSpPr>
          <p:cNvPr id="13" name="Content Placeholder 2">
            <a:extLst>
              <a:ext uri="{FF2B5EF4-FFF2-40B4-BE49-F238E27FC236}">
                <a16:creationId xmlns:a16="http://schemas.microsoft.com/office/drawing/2014/main" id="{5F76C234-F5CB-FC4E-AB3F-2C301B69D075}"/>
              </a:ext>
            </a:extLst>
          </p:cNvPr>
          <p:cNvSpPr txBox="1">
            <a:spLocks/>
          </p:cNvSpPr>
          <p:nvPr/>
        </p:nvSpPr>
        <p:spPr>
          <a:xfrm>
            <a:off x="427536" y="5639404"/>
            <a:ext cx="7416824" cy="576064"/>
          </a:xfrm>
          <a:prstGeom prst="rect">
            <a:avLst/>
          </a:prstGeom>
        </p:spPr>
        <p:txBody>
          <a:bodyPr/>
          <a:lstStyle>
            <a:lvl1pPr marL="342900" indent="-3429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0" marR="0" lvl="0" indent="0" algn="l" defTabSz="914400" rtl="0" eaLnBrk="0" fontAlgn="base" latinLnBrk="0" hangingPunct="0">
              <a:lnSpc>
                <a:spcPct val="100000"/>
              </a:lnSpc>
              <a:spcBef>
                <a:spcPct val="20000"/>
              </a:spcBef>
              <a:spcAft>
                <a:spcPct val="0"/>
              </a:spcAft>
              <a:buClr>
                <a:srgbClr val="7030A0"/>
              </a:buClr>
              <a:buSzTx/>
              <a:buFont typeface="Arial" pitchFamily="34" charset="0"/>
              <a:buNone/>
              <a:tabLst/>
              <a:defRPr/>
            </a:pPr>
            <a:r>
              <a:rPr kumimoji="0" lang="en-GB" altLang="en-US" sz="3600" b="1" i="0" u="none" strike="noStrike" kern="0" cap="none" spc="0" normalizeH="0" baseline="0" noProof="0" dirty="0">
                <a:ln>
                  <a:noFill/>
                </a:ln>
                <a:solidFill>
                  <a:prstClr val="black"/>
                </a:solidFill>
                <a:effectLst/>
                <a:uLnTx/>
                <a:uFillTx/>
                <a:latin typeface="Arial" pitchFamily="34" charset="0"/>
                <a:ea typeface="+mn-ea"/>
                <a:cs typeface="Arial" panose="020B0604020202020204" pitchFamily="34" charset="0"/>
              </a:rPr>
              <a:t>Thank you for listening</a:t>
            </a:r>
          </a:p>
        </p:txBody>
      </p:sp>
      <p:sp>
        <p:nvSpPr>
          <p:cNvPr id="14" name="Content Placeholder 2">
            <a:extLst>
              <a:ext uri="{FF2B5EF4-FFF2-40B4-BE49-F238E27FC236}">
                <a16:creationId xmlns:a16="http://schemas.microsoft.com/office/drawing/2014/main" id="{ECF4B776-D968-E140-AB75-3368B543C834}"/>
              </a:ext>
            </a:extLst>
          </p:cNvPr>
          <p:cNvSpPr txBox="1">
            <a:spLocks/>
          </p:cNvSpPr>
          <p:nvPr/>
        </p:nvSpPr>
        <p:spPr>
          <a:xfrm>
            <a:off x="323528" y="1599652"/>
            <a:ext cx="7416824" cy="576064"/>
          </a:xfrm>
          <a:prstGeom prst="rect">
            <a:avLst/>
          </a:prstGeom>
        </p:spPr>
        <p:txBody>
          <a:bodyPr/>
          <a:lstStyle>
            <a:lvl1pPr marL="342900" indent="-3429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ea typeface="+mn-ea"/>
                <a:cs typeface="+mn-cs"/>
              </a:defRPr>
            </a:lvl1pPr>
            <a:lvl2pPr marL="742950" indent="-28575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2pPr>
            <a:lvl3pPr marL="11430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3pPr>
            <a:lvl4pPr marL="16002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4pPr>
            <a:lvl5pPr marL="2057400" indent="-228600" algn="l" rtl="0" eaLnBrk="0" fontAlgn="base" hangingPunct="0">
              <a:spcBef>
                <a:spcPct val="20000"/>
              </a:spcBef>
              <a:spcAft>
                <a:spcPct val="0"/>
              </a:spcAft>
              <a:buClr>
                <a:srgbClr val="7030A0"/>
              </a:buClr>
              <a:buFont typeface="Arial" pitchFamily="34" charset="0"/>
              <a:buChar char="●"/>
              <a:defRPr sz="2200" b="1">
                <a:solidFill>
                  <a:schemeClr val="tx1"/>
                </a:solidFill>
                <a:latin typeface="Arial" pitchFamily="34" charset="0"/>
                <a:cs typeface="+mn-cs"/>
              </a:defRPr>
            </a:lvl5pPr>
            <a:lvl6pPr marL="25146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6pPr>
            <a:lvl7pPr marL="29718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7pPr>
            <a:lvl8pPr marL="34290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8pPr>
            <a:lvl9pPr marL="3886200" indent="-228600" algn="l" rtl="0" fontAlgn="base">
              <a:spcBef>
                <a:spcPct val="20000"/>
              </a:spcBef>
              <a:spcAft>
                <a:spcPct val="0"/>
              </a:spcAft>
              <a:buClr>
                <a:srgbClr val="189049"/>
              </a:buClr>
              <a:buFont typeface="Arial" charset="0"/>
              <a:buChar char="●"/>
              <a:defRPr sz="2000" b="1">
                <a:solidFill>
                  <a:schemeClr val="tx1"/>
                </a:solidFill>
                <a:latin typeface="+mn-lt"/>
                <a:cs typeface="+mn-cs"/>
              </a:defRPr>
            </a:lvl9pPr>
          </a:lstStyle>
          <a:p>
            <a:pPr marL="0" marR="0" lvl="0" indent="0" algn="l" defTabSz="914400" rtl="0" eaLnBrk="0" fontAlgn="base" latinLnBrk="0" hangingPunct="0">
              <a:lnSpc>
                <a:spcPct val="100000"/>
              </a:lnSpc>
              <a:spcBef>
                <a:spcPct val="20000"/>
              </a:spcBef>
              <a:spcAft>
                <a:spcPct val="0"/>
              </a:spcAft>
              <a:buClr>
                <a:srgbClr val="7030A0"/>
              </a:buClr>
              <a:buSzTx/>
              <a:buFont typeface="Arial" pitchFamily="34" charset="0"/>
              <a:buNone/>
              <a:tabLst/>
              <a:defRPr/>
            </a:pPr>
            <a:r>
              <a:rPr kumimoji="0" lang="en-GB" altLang="en-US" sz="2600" b="1" i="0" u="none" strike="noStrike" kern="0" cap="none" spc="0" normalizeH="0" baseline="0" noProof="0" dirty="0">
                <a:ln>
                  <a:noFill/>
                </a:ln>
                <a:solidFill>
                  <a:prstClr val="white"/>
                </a:solidFill>
                <a:effectLst/>
                <a:uLnTx/>
                <a:uFillTx/>
                <a:latin typeface="Arial" charset="0"/>
                <a:ea typeface="+mn-ea"/>
                <a:cs typeface="+mn-cs"/>
              </a:rPr>
              <a:t>The important things to do now are…</a:t>
            </a:r>
          </a:p>
        </p:txBody>
      </p:sp>
    </p:spTree>
    <p:extLst>
      <p:ext uri="{BB962C8B-B14F-4D97-AF65-F5344CB8AC3E}">
        <p14:creationId xmlns:p14="http://schemas.microsoft.com/office/powerpoint/2010/main" val="15675343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2"/>
          <p:cNvSpPr>
            <a:spLocks noGrp="1" noChangeArrowheads="1"/>
          </p:cNvSpPr>
          <p:nvPr>
            <p:ph type="title"/>
          </p:nvPr>
        </p:nvSpPr>
        <p:spPr/>
        <p:txBody>
          <a:bodyPr/>
          <a:lstStyle/>
          <a:p>
            <a:pPr eaLnBrk="1" hangingPunct="1"/>
            <a:r>
              <a:rPr lang="en-GB" altLang="en-US" dirty="0">
                <a:cs typeface="Arial" charset="0"/>
              </a:rPr>
              <a:t>Definition</a:t>
            </a:r>
          </a:p>
        </p:txBody>
      </p:sp>
      <p:pic>
        <p:nvPicPr>
          <p:cNvPr id="9" name="Picture 8">
            <a:extLst>
              <a:ext uri="{FF2B5EF4-FFF2-40B4-BE49-F238E27FC236}">
                <a16:creationId xmlns:a16="http://schemas.microsoft.com/office/drawing/2014/main" id="{CE59E9D2-326C-4A8C-AC36-768094147A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380796" y="125382"/>
            <a:ext cx="792000" cy="657956"/>
          </a:xfrm>
          <a:prstGeom prst="ellipse">
            <a:avLst/>
          </a:prstGeom>
          <a:solidFill>
            <a:srgbClr val="00B0F0"/>
          </a:solidFill>
          <a:ln w="31750">
            <a:solidFill>
              <a:schemeClr val="bg1"/>
            </a:solidFill>
          </a:ln>
        </p:spPr>
      </p:pic>
      <p:grpSp>
        <p:nvGrpSpPr>
          <p:cNvPr id="4" name="Group 3">
            <a:extLst>
              <a:ext uri="{FF2B5EF4-FFF2-40B4-BE49-F238E27FC236}">
                <a16:creationId xmlns:a16="http://schemas.microsoft.com/office/drawing/2014/main" id="{07A77B3C-510D-EB4C-9F9A-123442D50C04}"/>
              </a:ext>
            </a:extLst>
          </p:cNvPr>
          <p:cNvGrpSpPr/>
          <p:nvPr/>
        </p:nvGrpSpPr>
        <p:grpSpPr>
          <a:xfrm>
            <a:off x="576436" y="2295843"/>
            <a:ext cx="4643636" cy="2600895"/>
            <a:chOff x="4680768" y="2276872"/>
            <a:chExt cx="4643636" cy="2600895"/>
          </a:xfrm>
        </p:grpSpPr>
        <p:sp>
          <p:nvSpPr>
            <p:cNvPr id="18436" name="AutoShape 6"/>
            <p:cNvSpPr>
              <a:spLocks noChangeArrowheads="1"/>
            </p:cNvSpPr>
            <p:nvPr/>
          </p:nvSpPr>
          <p:spPr bwMode="auto">
            <a:xfrm>
              <a:off x="4859338" y="2420938"/>
              <a:ext cx="4465066" cy="2456829"/>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b"/>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buFontTx/>
                <a:buNone/>
              </a:pPr>
              <a:endParaRPr lang="en-GB" altLang="en-US" sz="2000" dirty="0">
                <a:solidFill>
                  <a:schemeClr val="bg1"/>
                </a:solidFill>
              </a:endParaRPr>
            </a:p>
            <a:p>
              <a:pPr eaLnBrk="1" hangingPunct="1">
                <a:buFontTx/>
                <a:buNone/>
              </a:pPr>
              <a:endParaRPr lang="en-GB" altLang="en-US" sz="2000" dirty="0">
                <a:solidFill>
                  <a:schemeClr val="bg1"/>
                </a:solidFill>
              </a:endParaRPr>
            </a:p>
            <a:p>
              <a:pPr eaLnBrk="1" hangingPunct="1">
                <a:buFontTx/>
                <a:buNone/>
              </a:pPr>
              <a:r>
                <a:rPr lang="en-GB" altLang="en-US" sz="2000" dirty="0">
                  <a:solidFill>
                    <a:schemeClr val="bg1"/>
                  </a:solidFill>
                </a:rPr>
                <a:t>Physical intervention</a:t>
              </a:r>
              <a:r>
                <a:rPr lang="en-GB" altLang="en-US" sz="2000" dirty="0"/>
                <a:t> </a:t>
              </a:r>
              <a:r>
                <a:rPr lang="en-GB" altLang="en-US" sz="2000" dirty="0">
                  <a:solidFill>
                    <a:schemeClr val="bg1"/>
                  </a:solidFill>
                </a:rPr>
                <a:t>is:</a:t>
              </a:r>
            </a:p>
            <a:p>
              <a:pPr eaLnBrk="1" hangingPunct="1">
                <a:buFontTx/>
                <a:buNone/>
              </a:pPr>
              <a:r>
                <a:rPr lang="en-GB" altLang="en-US" sz="2000" dirty="0"/>
                <a:t>‘the use of direct or indirect force (bodily, physical or mechanical) to limit another person’s movement.’</a:t>
              </a:r>
              <a:endParaRPr lang="en-GB" altLang="en-US" dirty="0"/>
            </a:p>
          </p:txBody>
        </p:sp>
        <p:grpSp>
          <p:nvGrpSpPr>
            <p:cNvPr id="3" name="Group 2">
              <a:extLst>
                <a:ext uri="{FF2B5EF4-FFF2-40B4-BE49-F238E27FC236}">
                  <a16:creationId xmlns:a16="http://schemas.microsoft.com/office/drawing/2014/main" id="{901063B8-9247-1148-B04D-50BFBCCC7C3C}"/>
                </a:ext>
              </a:extLst>
            </p:cNvPr>
            <p:cNvGrpSpPr/>
            <p:nvPr/>
          </p:nvGrpSpPr>
          <p:grpSpPr>
            <a:xfrm>
              <a:off x="4680768" y="2276872"/>
              <a:ext cx="790575" cy="657225"/>
              <a:chOff x="252945" y="1881193"/>
              <a:chExt cx="790575" cy="657225"/>
            </a:xfrm>
          </p:grpSpPr>
          <p:sp>
            <p:nvSpPr>
              <p:cNvPr id="10" name="Oval 9">
                <a:extLst>
                  <a:ext uri="{FF2B5EF4-FFF2-40B4-BE49-F238E27FC236}">
                    <a16:creationId xmlns:a16="http://schemas.microsoft.com/office/drawing/2014/main" id="{B5A09314-E775-6546-94E4-1B7E118D66DB}"/>
                  </a:ext>
                </a:extLst>
              </p:cNvPr>
              <p:cNvSpPr/>
              <p:nvPr/>
            </p:nvSpPr>
            <p:spPr bwMode="auto">
              <a:xfrm>
                <a:off x="252945" y="1881193"/>
                <a:ext cx="790575" cy="657225"/>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pic>
            <p:nvPicPr>
              <p:cNvPr id="11" name="Picture 65" descr="A close up of a logo&#10;&#10;Description automatically generated">
                <a:extLst>
                  <a:ext uri="{FF2B5EF4-FFF2-40B4-BE49-F238E27FC236}">
                    <a16:creationId xmlns:a16="http://schemas.microsoft.com/office/drawing/2014/main" id="{1BF7111B-8ED3-8643-883D-D6E0118A3408}"/>
                  </a:ext>
                </a:extLst>
              </p:cNvPr>
              <p:cNvPicPr>
                <a:picLocks noChangeAspect="1" noChangeArrowheads="1"/>
              </p:cNvPicPr>
              <p:nvPr/>
            </p:nvPicPr>
            <p:blipFill>
              <a:blip r:embed="rId4"/>
              <a:srcRect/>
              <a:stretch>
                <a:fillRect/>
              </a:stretch>
            </p:blipFill>
            <p:spPr bwMode="auto">
              <a:xfrm>
                <a:off x="386760" y="2017899"/>
                <a:ext cx="537224" cy="383811"/>
              </a:xfrm>
              <a:prstGeom prst="rect">
                <a:avLst/>
              </a:prstGeom>
              <a:noFill/>
              <a:ln>
                <a:noFill/>
              </a:ln>
            </p:spPr>
          </p:pic>
        </p:grpSp>
      </p:grpSp>
      <p:pic>
        <p:nvPicPr>
          <p:cNvPr id="5" name="Picture 4" descr="A group of men in black shirts&#10;&#10;Description automatically generated with low confidence">
            <a:extLst>
              <a:ext uri="{FF2B5EF4-FFF2-40B4-BE49-F238E27FC236}">
                <a16:creationId xmlns:a16="http://schemas.microsoft.com/office/drawing/2014/main" id="{3FFC8BF4-4BEB-8C45-9DF8-D84F6D2367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1368458"/>
            <a:ext cx="2736304" cy="44556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7504" y="0"/>
            <a:ext cx="8784976" cy="908720"/>
          </a:xfrm>
        </p:spPr>
        <p:txBody>
          <a:bodyPr/>
          <a:lstStyle/>
          <a:p>
            <a:pPr eaLnBrk="1" hangingPunct="1"/>
            <a:r>
              <a:rPr lang="en-GB" altLang="en-US" dirty="0">
                <a:cs typeface="Arial" charset="0"/>
              </a:rPr>
              <a:t>Techniques</a:t>
            </a:r>
          </a:p>
        </p:txBody>
      </p:sp>
      <p:sp>
        <p:nvSpPr>
          <p:cNvPr id="11" name="AutoShape 6"/>
          <p:cNvSpPr>
            <a:spLocks noChangeArrowheads="1"/>
          </p:cNvSpPr>
          <p:nvPr/>
        </p:nvSpPr>
        <p:spPr bwMode="auto">
          <a:xfrm>
            <a:off x="251520" y="3368174"/>
            <a:ext cx="3456000" cy="566738"/>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non-aggressive</a:t>
            </a:r>
          </a:p>
        </p:txBody>
      </p:sp>
      <p:sp>
        <p:nvSpPr>
          <p:cNvPr id="12" name="AutoShape 6"/>
          <p:cNvSpPr>
            <a:spLocks noChangeArrowheads="1"/>
          </p:cNvSpPr>
          <p:nvPr/>
        </p:nvSpPr>
        <p:spPr bwMode="auto">
          <a:xfrm>
            <a:off x="251520" y="2516959"/>
            <a:ext cx="3456000" cy="566738"/>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non-restrictive </a:t>
            </a:r>
          </a:p>
        </p:txBody>
      </p:sp>
      <p:sp>
        <p:nvSpPr>
          <p:cNvPr id="14" name="AutoShape 6"/>
          <p:cNvSpPr>
            <a:spLocks noChangeArrowheads="1"/>
          </p:cNvSpPr>
          <p:nvPr/>
        </p:nvSpPr>
        <p:spPr bwMode="auto">
          <a:xfrm>
            <a:off x="251520" y="4262683"/>
            <a:ext cx="3456000" cy="566738"/>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low-level </a:t>
            </a:r>
          </a:p>
        </p:txBody>
      </p:sp>
      <p:sp>
        <p:nvSpPr>
          <p:cNvPr id="15" name="AutoShape 6"/>
          <p:cNvSpPr>
            <a:spLocks noChangeArrowheads="1"/>
          </p:cNvSpPr>
          <p:nvPr/>
        </p:nvSpPr>
        <p:spPr bwMode="auto">
          <a:xfrm>
            <a:off x="251520" y="5157192"/>
            <a:ext cx="3456384" cy="56520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non-pain compliant.</a:t>
            </a:r>
          </a:p>
        </p:txBody>
      </p:sp>
      <p:pic>
        <p:nvPicPr>
          <p:cNvPr id="3074" name="Picture 2" descr="\\DESIGNARCHIVE\Archive\Image Bank\Photography\Security\Physical Intervention\DS Blue and Pink Fight 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276872"/>
            <a:ext cx="3824084" cy="3632964"/>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9">
            <a:extLst>
              <a:ext uri="{FF2B5EF4-FFF2-40B4-BE49-F238E27FC236}">
                <a16:creationId xmlns:a16="http://schemas.microsoft.com/office/drawing/2014/main" id="{7C904280-D255-7446-AEC9-0B1CED022AE0}"/>
              </a:ext>
            </a:extLst>
          </p:cNvPr>
          <p:cNvSpPr>
            <a:spLocks noChangeArrowheads="1"/>
          </p:cNvSpPr>
          <p:nvPr/>
        </p:nvSpPr>
        <p:spPr bwMode="auto">
          <a:xfrm>
            <a:off x="251520" y="1268760"/>
            <a:ext cx="8640960" cy="86224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On this course, you will only be taught techniques </a:t>
            </a:r>
            <a:br>
              <a:rPr lang="en-GB" dirty="0">
                <a:solidFill>
                  <a:srgbClr val="000000"/>
                </a:solidFill>
                <a:latin typeface="Arial"/>
                <a:cs typeface="Arial"/>
              </a:rPr>
            </a:br>
            <a:r>
              <a:rPr lang="en-GB" dirty="0">
                <a:solidFill>
                  <a:srgbClr val="000000"/>
                </a:solidFill>
                <a:latin typeface="Arial"/>
                <a:cs typeface="Arial"/>
              </a:rPr>
              <a:t>that are:</a:t>
            </a:r>
          </a:p>
        </p:txBody>
      </p:sp>
    </p:spTree>
    <p:extLst>
      <p:ext uri="{BB962C8B-B14F-4D97-AF65-F5344CB8AC3E}">
        <p14:creationId xmlns:p14="http://schemas.microsoft.com/office/powerpoint/2010/main" val="3950429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a:lstStyle/>
          <a:p>
            <a:r>
              <a:rPr lang="en-GB" altLang="en-US" dirty="0"/>
              <a:t>Non-restrictive techniques</a:t>
            </a:r>
          </a:p>
        </p:txBody>
      </p:sp>
      <p:sp>
        <p:nvSpPr>
          <p:cNvPr id="29699" name="Content Placeholder 4"/>
          <p:cNvSpPr>
            <a:spLocks noGrp="1"/>
          </p:cNvSpPr>
          <p:nvPr>
            <p:ph idx="1"/>
          </p:nvPr>
        </p:nvSpPr>
        <p:spPr>
          <a:xfrm>
            <a:off x="251520" y="2117951"/>
            <a:ext cx="8640960" cy="3816424"/>
          </a:xfrm>
        </p:spPr>
        <p:txBody>
          <a:bodyPr/>
          <a:lstStyle/>
          <a:p>
            <a:pPr>
              <a:buFont typeface="Arial" charset="0"/>
              <a:buChar char="●"/>
            </a:pPr>
            <a:r>
              <a:rPr lang="en-GB" altLang="en-US" dirty="0"/>
              <a:t>presence</a:t>
            </a:r>
          </a:p>
          <a:p>
            <a:pPr>
              <a:buFont typeface="Arial" charset="0"/>
              <a:buChar char="●"/>
            </a:pPr>
            <a:r>
              <a:rPr lang="en-GB" altLang="en-US" dirty="0"/>
              <a:t>directions</a:t>
            </a:r>
          </a:p>
          <a:p>
            <a:pPr>
              <a:buFont typeface="Arial" charset="0"/>
              <a:buChar char="●"/>
            </a:pPr>
            <a:r>
              <a:rPr lang="en-GB" altLang="en-US" dirty="0"/>
              <a:t>verbal and non-verbal</a:t>
            </a:r>
          </a:p>
          <a:p>
            <a:pPr>
              <a:buFont typeface="Arial" charset="0"/>
              <a:buChar char="●"/>
            </a:pPr>
            <a:r>
              <a:rPr lang="en-GB" altLang="en-US" dirty="0"/>
              <a:t>touching</a:t>
            </a:r>
          </a:p>
          <a:p>
            <a:pPr>
              <a:buFont typeface="Arial" charset="0"/>
              <a:buChar char="●"/>
            </a:pPr>
            <a:r>
              <a:rPr lang="en-GB" altLang="en-US" dirty="0"/>
              <a:t>prompting</a:t>
            </a:r>
          </a:p>
          <a:p>
            <a:pPr>
              <a:buFont typeface="Arial" charset="0"/>
              <a:buChar char="●"/>
            </a:pPr>
            <a:r>
              <a:rPr lang="en-GB" altLang="en-US" dirty="0"/>
              <a:t>guiding</a:t>
            </a:r>
          </a:p>
          <a:p>
            <a:pPr>
              <a:buFont typeface="Arial" charset="0"/>
              <a:buChar char="●"/>
            </a:pPr>
            <a:r>
              <a:rPr lang="en-GB" altLang="en-US" dirty="0"/>
              <a:t>disengagement.</a:t>
            </a:r>
          </a:p>
        </p:txBody>
      </p:sp>
      <p:pic>
        <p:nvPicPr>
          <p:cNvPr id="11267" name="Picture 3" descr="\\DESIGNARCHIVE\Archive\Image Bank\Photography\Security\Door Supervisor\DS Talking the client (small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3040" y="2117951"/>
            <a:ext cx="3219400" cy="375932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9">
            <a:extLst>
              <a:ext uri="{FF2B5EF4-FFF2-40B4-BE49-F238E27FC236}">
                <a16:creationId xmlns:a16="http://schemas.microsoft.com/office/drawing/2014/main" id="{56E4084A-1F36-B94C-B61D-A90E2A37D4E4}"/>
              </a:ext>
            </a:extLst>
          </p:cNvPr>
          <p:cNvSpPr>
            <a:spLocks noChangeArrowheads="1"/>
          </p:cNvSpPr>
          <p:nvPr/>
        </p:nvSpPr>
        <p:spPr bwMode="auto">
          <a:xfrm>
            <a:off x="251520" y="1255711"/>
            <a:ext cx="8640960" cy="64621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Non-restrictive techniques include:</a:t>
            </a:r>
          </a:p>
        </p:txBody>
      </p:sp>
    </p:spTree>
    <p:extLst>
      <p:ext uri="{BB962C8B-B14F-4D97-AF65-F5344CB8AC3E}">
        <p14:creationId xmlns:p14="http://schemas.microsoft.com/office/powerpoint/2010/main" val="10631913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altLang="en-US" dirty="0"/>
              <a:t>Restrictive techniques</a:t>
            </a:r>
          </a:p>
        </p:txBody>
      </p:sp>
      <p:sp>
        <p:nvSpPr>
          <p:cNvPr id="30723" name="Content Placeholder 2"/>
          <p:cNvSpPr>
            <a:spLocks noGrp="1"/>
          </p:cNvSpPr>
          <p:nvPr>
            <p:ph idx="1"/>
          </p:nvPr>
        </p:nvSpPr>
        <p:spPr>
          <a:xfrm>
            <a:off x="251520" y="2924944"/>
            <a:ext cx="8640960" cy="3052290"/>
          </a:xfrm>
        </p:spPr>
        <p:txBody>
          <a:bodyPr/>
          <a:lstStyle/>
          <a:p>
            <a:pPr>
              <a:buFont typeface="Arial" charset="0"/>
              <a:buChar char="●"/>
            </a:pPr>
            <a:r>
              <a:rPr lang="en-GB" altLang="en-US" dirty="0"/>
              <a:t>escorting</a:t>
            </a:r>
          </a:p>
          <a:p>
            <a:pPr>
              <a:buFont typeface="Arial" charset="0"/>
              <a:buChar char="●"/>
            </a:pPr>
            <a:r>
              <a:rPr lang="en-GB" altLang="en-US" dirty="0"/>
              <a:t>seclusion</a:t>
            </a:r>
          </a:p>
          <a:p>
            <a:pPr>
              <a:buFont typeface="Arial" charset="0"/>
              <a:buChar char="●"/>
            </a:pPr>
            <a:r>
              <a:rPr lang="en-GB" altLang="en-US" dirty="0"/>
              <a:t>physical containment</a:t>
            </a:r>
          </a:p>
          <a:p>
            <a:pPr>
              <a:buFont typeface="Arial" charset="0"/>
              <a:buChar char="●"/>
            </a:pPr>
            <a:r>
              <a:rPr lang="en-GB" altLang="en-US" dirty="0"/>
              <a:t>full restraint</a:t>
            </a:r>
          </a:p>
          <a:p>
            <a:pPr>
              <a:buFont typeface="Arial" charset="0"/>
              <a:buChar char="●"/>
            </a:pPr>
            <a:r>
              <a:rPr lang="en-GB" altLang="en-US" dirty="0"/>
              <a:t>mechanical restraint.</a:t>
            </a:r>
          </a:p>
        </p:txBody>
      </p:sp>
      <p:pic>
        <p:nvPicPr>
          <p:cNvPr id="12291" name="Picture 3" descr="\\DESIGNARCHIVE\Archive\Image Bank\Photography\Security\Physical Intervention\RDS PI Escorting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366437"/>
            <a:ext cx="2757009" cy="4389675"/>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9">
            <a:extLst>
              <a:ext uri="{FF2B5EF4-FFF2-40B4-BE49-F238E27FC236}">
                <a16:creationId xmlns:a16="http://schemas.microsoft.com/office/drawing/2014/main" id="{7970E72E-4F07-FF47-B13F-FCDB36635C53}"/>
              </a:ext>
            </a:extLst>
          </p:cNvPr>
          <p:cNvSpPr>
            <a:spLocks noChangeArrowheads="1"/>
          </p:cNvSpPr>
          <p:nvPr/>
        </p:nvSpPr>
        <p:spPr bwMode="auto">
          <a:xfrm>
            <a:off x="251520" y="1958076"/>
            <a:ext cx="5112568" cy="64621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Restrictive techniques include:</a:t>
            </a:r>
          </a:p>
        </p:txBody>
      </p:sp>
    </p:spTree>
    <p:extLst>
      <p:ext uri="{BB962C8B-B14F-4D97-AF65-F5344CB8AC3E}">
        <p14:creationId xmlns:p14="http://schemas.microsoft.com/office/powerpoint/2010/main" val="3477541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1"/>
          <p:cNvSpPr>
            <a:spLocks noGrp="1"/>
          </p:cNvSpPr>
          <p:nvPr>
            <p:ph type="title"/>
          </p:nvPr>
        </p:nvSpPr>
        <p:spPr/>
        <p:txBody>
          <a:bodyPr/>
          <a:lstStyle/>
          <a:p>
            <a:r>
              <a:rPr lang="en-GB" altLang="en-US" dirty="0"/>
              <a:t>What can happen if force is used improperly?</a:t>
            </a:r>
          </a:p>
        </p:txBody>
      </p:sp>
      <p:sp>
        <p:nvSpPr>
          <p:cNvPr id="4"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en-GB" altLang="en-US" dirty="0">
                <a:latin typeface="Arial" charset="0"/>
                <a:cs typeface="Arial" charset="0"/>
              </a:rPr>
              <a:t>The improper use of force could:</a:t>
            </a:r>
          </a:p>
          <a:p>
            <a:pPr>
              <a:buFont typeface="Arial" charset="0"/>
              <a:buNone/>
            </a:pPr>
            <a:endParaRPr lang="en-GB" altLang="en-US" sz="1100" dirty="0">
              <a:latin typeface="Arial" charset="0"/>
              <a:cs typeface="Arial" charset="0"/>
            </a:endParaRPr>
          </a:p>
          <a:p>
            <a:pPr>
              <a:buFont typeface="Arial" charset="0"/>
              <a:buChar char="●"/>
            </a:pPr>
            <a:r>
              <a:rPr lang="en-GB" altLang="en-US" dirty="0">
                <a:latin typeface="Arial" charset="0"/>
                <a:cs typeface="Arial" charset="0"/>
              </a:rPr>
              <a:t>make the situation worse</a:t>
            </a:r>
          </a:p>
          <a:p>
            <a:pPr>
              <a:buFont typeface="Arial" charset="0"/>
              <a:buChar char="●"/>
            </a:pPr>
            <a:r>
              <a:rPr lang="en-GB" altLang="en-US" dirty="0">
                <a:latin typeface="Arial" charset="0"/>
                <a:cs typeface="Arial" charset="0"/>
              </a:rPr>
              <a:t>spoil the team’s reputation</a:t>
            </a:r>
          </a:p>
          <a:p>
            <a:pPr>
              <a:buFont typeface="Arial" charset="0"/>
              <a:buChar char="●"/>
            </a:pPr>
            <a:r>
              <a:rPr lang="en-GB" altLang="en-US" dirty="0">
                <a:latin typeface="Arial" charset="0"/>
                <a:cs typeface="Arial" charset="0"/>
              </a:rPr>
              <a:t>cause complaints</a:t>
            </a:r>
          </a:p>
          <a:p>
            <a:pPr>
              <a:buFont typeface="Arial" charset="0"/>
              <a:buChar char="●"/>
            </a:pPr>
            <a:r>
              <a:rPr lang="en-GB" altLang="en-US" dirty="0">
                <a:latin typeface="Arial" charset="0"/>
                <a:cs typeface="Arial" charset="0"/>
              </a:rPr>
              <a:t>cause disciplinary proceedings</a:t>
            </a:r>
          </a:p>
          <a:p>
            <a:pPr>
              <a:buFont typeface="Arial" charset="0"/>
              <a:buChar char="●"/>
            </a:pPr>
            <a:r>
              <a:rPr lang="en-GB" altLang="en-US" dirty="0">
                <a:latin typeface="Arial" charset="0"/>
                <a:cs typeface="Arial" charset="0"/>
              </a:rPr>
              <a:t>cause civil actions</a:t>
            </a:r>
          </a:p>
          <a:p>
            <a:pPr>
              <a:buFont typeface="Arial" charset="0"/>
              <a:buChar char="●"/>
            </a:pPr>
            <a:r>
              <a:rPr lang="en-GB" altLang="en-US" dirty="0">
                <a:latin typeface="Arial" charset="0"/>
                <a:cs typeface="Arial" charset="0"/>
              </a:rPr>
              <a:t>cause criminal proceedings</a:t>
            </a:r>
          </a:p>
          <a:p>
            <a:pPr>
              <a:buFont typeface="Arial" charset="0"/>
              <a:buChar char="●"/>
            </a:pPr>
            <a:r>
              <a:rPr lang="en-GB" altLang="en-US" dirty="0">
                <a:latin typeface="Arial" charset="0"/>
                <a:cs typeface="Arial" charset="0"/>
              </a:rPr>
              <a:t>result in loss of SIA license</a:t>
            </a:r>
          </a:p>
          <a:p>
            <a:pPr>
              <a:buFont typeface="Arial" charset="0"/>
              <a:buChar char="●"/>
            </a:pPr>
            <a:r>
              <a:rPr lang="en-GB" altLang="en-US" dirty="0">
                <a:latin typeface="Arial" charset="0"/>
                <a:cs typeface="Arial" charset="0"/>
              </a:rPr>
              <a:t>result in injury or death.</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323616" y="116632"/>
            <a:ext cx="792000" cy="657956"/>
          </a:xfrm>
          <a:prstGeom prst="ellipse">
            <a:avLst/>
          </a:prstGeom>
          <a:solidFill>
            <a:srgbClr val="00B0F0"/>
          </a:solidFill>
          <a:ln w="31750">
            <a:solidFill>
              <a:schemeClr val="bg1"/>
            </a:solidFill>
          </a:ln>
        </p:spPr>
      </p:pic>
      <p:pic>
        <p:nvPicPr>
          <p:cNvPr id="17410" name="Picture 2" descr="\\DESIGNARCHIVE\Archive\Image Bank\Illustrations\Security\PNG\DS PNG\DS in witness box copy.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8763" y="1556792"/>
            <a:ext cx="3535725" cy="440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174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fade">
                                      <p:cBhvr>
                                        <p:cTn id="28" dur="500"/>
                                        <p:tgtEl>
                                          <p:spTgt spid="4">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fade">
                                      <p:cBhvr>
                                        <p:cTn id="31"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Last resort</a:t>
            </a:r>
          </a:p>
        </p:txBody>
      </p:sp>
      <p:sp>
        <p:nvSpPr>
          <p:cNvPr id="36866" name="Content Placeholder 2"/>
          <p:cNvSpPr>
            <a:spLocks noGrp="1"/>
          </p:cNvSpPr>
          <p:nvPr>
            <p:ph idx="1"/>
          </p:nvPr>
        </p:nvSpPr>
        <p:spPr>
          <a:xfrm>
            <a:off x="251520" y="1484784"/>
            <a:ext cx="8640960" cy="4608512"/>
          </a:xfrm>
        </p:spPr>
        <p:txBody>
          <a:bodyPr/>
          <a:lstStyle/>
          <a:p>
            <a:pPr marL="0" indent="0" algn="ctr">
              <a:buFont typeface="Arial" charset="0"/>
              <a:buNone/>
            </a:pPr>
            <a:r>
              <a:rPr lang="en-GB" altLang="en-US" sz="2600" dirty="0"/>
              <a:t>Door supervisors should only use physical interventions as a </a:t>
            </a:r>
            <a:r>
              <a:rPr lang="en-GB" altLang="en-US" sz="2600" dirty="0">
                <a:solidFill>
                  <a:srgbClr val="00B0F0"/>
                </a:solidFill>
              </a:rPr>
              <a:t>last resort.</a:t>
            </a:r>
          </a:p>
          <a:p>
            <a:pPr marL="0" indent="0">
              <a:buFont typeface="Arial" charset="0"/>
              <a:buChar char="●"/>
            </a:pPr>
            <a:endParaRPr lang="en-GB" altLang="en-US" sz="2600" dirty="0"/>
          </a:p>
          <a:p>
            <a:pPr marL="0" indent="0">
              <a:buFont typeface="Arial" charset="0"/>
              <a:buChar char="●"/>
            </a:pPr>
            <a:endParaRPr lang="en-GB" altLang="en-US" sz="2600" dirty="0"/>
          </a:p>
        </p:txBody>
      </p:sp>
      <p:pic>
        <p:nvPicPr>
          <p:cNvPr id="18434" name="Picture 2" descr="\\DESIGNARCHIVE\Archive\Image Bank\Illustrations\Security\PNG\DS PNG\Pg51 DS Use of for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2599407"/>
            <a:ext cx="2592288" cy="3009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293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07504" y="0"/>
            <a:ext cx="8784976" cy="908720"/>
          </a:xfrm>
        </p:spPr>
        <p:txBody>
          <a:bodyPr/>
          <a:lstStyle/>
          <a:p>
            <a:pPr eaLnBrk="1" hangingPunct="1"/>
            <a:r>
              <a:rPr lang="en-GB" altLang="en-US" dirty="0">
                <a:cs typeface="Arial" charset="0"/>
              </a:rPr>
              <a:t>Physical intervention is used </a:t>
            </a:r>
            <a:br>
              <a:rPr lang="en-GB" altLang="en-US" dirty="0">
                <a:cs typeface="Arial" charset="0"/>
              </a:rPr>
            </a:br>
            <a:r>
              <a:rPr lang="en-GB" altLang="en-US" dirty="0">
                <a:cs typeface="Arial" charset="0"/>
              </a:rPr>
              <a:t>as a last resort</a:t>
            </a:r>
          </a:p>
        </p:txBody>
      </p:sp>
      <p:sp>
        <p:nvSpPr>
          <p:cNvPr id="19459" name="Rectangle 3"/>
          <p:cNvSpPr>
            <a:spLocks noGrp="1" noChangeArrowheads="1"/>
          </p:cNvSpPr>
          <p:nvPr>
            <p:ph idx="1"/>
          </p:nvPr>
        </p:nvSpPr>
        <p:spPr>
          <a:xfrm>
            <a:off x="251520" y="2492896"/>
            <a:ext cx="5688632" cy="3672408"/>
          </a:xfrm>
        </p:spPr>
        <p:txBody>
          <a:bodyPr/>
          <a:lstStyle/>
          <a:p>
            <a:pPr marL="355600" indent="-355600" eaLnBrk="1" hangingPunct="1">
              <a:spcBef>
                <a:spcPct val="0"/>
              </a:spcBef>
              <a:buFont typeface="Arial" charset="0"/>
              <a:buChar char="●"/>
            </a:pPr>
            <a:r>
              <a:rPr lang="en-GB" altLang="en-US" dirty="0">
                <a:solidFill>
                  <a:srgbClr val="000000"/>
                </a:solidFill>
              </a:rPr>
              <a:t>protect someone from a dangerous situation </a:t>
            </a:r>
          </a:p>
          <a:p>
            <a:pPr marL="355600" indent="-355600" eaLnBrk="1" hangingPunct="1">
              <a:spcBef>
                <a:spcPct val="0"/>
              </a:spcBef>
              <a:buFont typeface="Arial" charset="0"/>
              <a:buChar char="●"/>
            </a:pPr>
            <a:r>
              <a:rPr lang="en-GB" altLang="en-US" dirty="0">
                <a:solidFill>
                  <a:srgbClr val="000000"/>
                </a:solidFill>
              </a:rPr>
              <a:t>break away or disengage from harmful contact </a:t>
            </a:r>
          </a:p>
          <a:p>
            <a:pPr marL="355600" indent="-355600" eaLnBrk="1" hangingPunct="1">
              <a:spcBef>
                <a:spcPct val="0"/>
              </a:spcBef>
              <a:buFont typeface="Arial" charset="0"/>
              <a:buChar char="●"/>
            </a:pPr>
            <a:r>
              <a:rPr lang="en-GB" altLang="en-US" dirty="0">
                <a:solidFill>
                  <a:srgbClr val="000000"/>
                </a:solidFill>
              </a:rPr>
              <a:t>separate someone from a ‘trigger’</a:t>
            </a:r>
          </a:p>
          <a:p>
            <a:pPr marL="0" indent="0" eaLnBrk="1" hangingPunct="1">
              <a:spcBef>
                <a:spcPct val="0"/>
              </a:spcBef>
              <a:buNone/>
            </a:pPr>
            <a:r>
              <a:rPr lang="en-GB" altLang="en-US" dirty="0">
                <a:solidFill>
                  <a:srgbClr val="000000"/>
                </a:solidFill>
              </a:rPr>
              <a:t>     which is likely to set off a course </a:t>
            </a:r>
          </a:p>
          <a:p>
            <a:pPr marL="0" indent="0" eaLnBrk="1" hangingPunct="1">
              <a:spcBef>
                <a:spcPct val="0"/>
              </a:spcBef>
              <a:buNone/>
            </a:pPr>
            <a:r>
              <a:rPr lang="en-GB" altLang="en-US" dirty="0">
                <a:solidFill>
                  <a:srgbClr val="000000"/>
                </a:solidFill>
              </a:rPr>
              <a:t>     of events.</a:t>
            </a:r>
          </a:p>
          <a:p>
            <a:pPr marL="355600" indent="-355600" eaLnBrk="1" hangingPunct="1">
              <a:spcBef>
                <a:spcPct val="0"/>
              </a:spcBef>
              <a:buFont typeface="Arial" charset="0"/>
              <a:buNone/>
            </a:pPr>
            <a:endParaRPr lang="en-GB" altLang="en-US" dirty="0">
              <a:solidFill>
                <a:srgbClr val="000000"/>
              </a:solidFill>
            </a:endParaRPr>
          </a:p>
        </p:txBody>
      </p:sp>
      <p:sp>
        <p:nvSpPr>
          <p:cNvPr id="5" name="AutoShape 9">
            <a:extLst>
              <a:ext uri="{FF2B5EF4-FFF2-40B4-BE49-F238E27FC236}">
                <a16:creationId xmlns:a16="http://schemas.microsoft.com/office/drawing/2014/main" id="{6917D393-4F59-BD4E-B132-352682D9DDFC}"/>
              </a:ext>
            </a:extLst>
          </p:cNvPr>
          <p:cNvSpPr>
            <a:spLocks noChangeArrowheads="1"/>
          </p:cNvSpPr>
          <p:nvPr/>
        </p:nvSpPr>
        <p:spPr bwMode="auto">
          <a:xfrm>
            <a:off x="251520" y="1580375"/>
            <a:ext cx="7632848" cy="64621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Normally only used to:</a:t>
            </a:r>
          </a:p>
        </p:txBody>
      </p:sp>
      <p:pic>
        <p:nvPicPr>
          <p:cNvPr id="6" name="Picture 5" descr="A person wearing a suit and tie&#10;&#10;Description automatically generated with low confidence">
            <a:extLst>
              <a:ext uri="{FF2B5EF4-FFF2-40B4-BE49-F238E27FC236}">
                <a16:creationId xmlns:a16="http://schemas.microsoft.com/office/drawing/2014/main" id="{7248AFF0-4F9A-A748-904C-7230AE6B95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7249" y="1497273"/>
            <a:ext cx="2405231" cy="38634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itle 3"/>
          <p:cNvSpPr>
            <a:spLocks noGrp="1"/>
          </p:cNvSpPr>
          <p:nvPr>
            <p:ph type="title"/>
          </p:nvPr>
        </p:nvSpPr>
        <p:spPr/>
        <p:txBody>
          <a:bodyPr/>
          <a:lstStyle/>
          <a:p>
            <a:r>
              <a:rPr lang="en-GB" altLang="en-US" dirty="0"/>
              <a:t>Legal implications</a:t>
            </a:r>
          </a:p>
        </p:txBody>
      </p:sp>
      <p:sp>
        <p:nvSpPr>
          <p:cNvPr id="38916" name="Content Placeholder 4"/>
          <p:cNvSpPr>
            <a:spLocks noGrp="1"/>
          </p:cNvSpPr>
          <p:nvPr>
            <p:ph idx="1"/>
          </p:nvPr>
        </p:nvSpPr>
        <p:spPr>
          <a:xfrm>
            <a:off x="251520" y="2760876"/>
            <a:ext cx="8640960" cy="1728192"/>
          </a:xfrm>
        </p:spPr>
        <p:txBody>
          <a:bodyPr/>
          <a:lstStyle/>
          <a:p>
            <a:pPr marL="360363" lvl="1" indent="-354013">
              <a:buFont typeface="Arial" charset="0"/>
              <a:buChar char="●"/>
            </a:pPr>
            <a:r>
              <a:rPr lang="en-GB" altLang="en-US" dirty="0"/>
              <a:t>the Licensing Act 2003</a:t>
            </a:r>
          </a:p>
          <a:p>
            <a:pPr marL="360363" lvl="1" indent="-354013">
              <a:buFont typeface="Arial" charset="0"/>
              <a:buChar char="●"/>
            </a:pPr>
            <a:r>
              <a:rPr lang="en-GB" altLang="en-US" dirty="0"/>
              <a:t>self-defence (common law)</a:t>
            </a:r>
          </a:p>
          <a:p>
            <a:pPr marL="360363" lvl="1" indent="-354013">
              <a:buFont typeface="Arial" charset="0"/>
              <a:buChar char="●"/>
            </a:pPr>
            <a:r>
              <a:rPr lang="en-GB" altLang="en-US" dirty="0"/>
              <a:t>the Criminal Law Act 1967</a:t>
            </a:r>
          </a:p>
          <a:p>
            <a:pPr marL="360363" lvl="1" indent="-354013">
              <a:buFont typeface="Arial" charset="0"/>
              <a:buChar char="●"/>
            </a:pPr>
            <a:r>
              <a:rPr lang="en-GB" altLang="en-US" dirty="0"/>
              <a:t>breach of the peace</a:t>
            </a:r>
          </a:p>
        </p:txBody>
      </p:sp>
      <p:sp>
        <p:nvSpPr>
          <p:cNvPr id="6" name="AutoShape 9">
            <a:extLst>
              <a:ext uri="{FF2B5EF4-FFF2-40B4-BE49-F238E27FC236}">
                <a16:creationId xmlns:a16="http://schemas.microsoft.com/office/drawing/2014/main" id="{E6230100-7709-8C4E-B07F-776A2773CFE4}"/>
              </a:ext>
            </a:extLst>
          </p:cNvPr>
          <p:cNvSpPr>
            <a:spLocks noChangeArrowheads="1"/>
          </p:cNvSpPr>
          <p:nvPr/>
        </p:nvSpPr>
        <p:spPr bwMode="auto">
          <a:xfrm>
            <a:off x="251520" y="1636132"/>
            <a:ext cx="7632848" cy="90872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The authority for security operatives</a:t>
            </a:r>
            <a:br>
              <a:rPr lang="en-GB" dirty="0">
                <a:solidFill>
                  <a:srgbClr val="000000"/>
                </a:solidFill>
                <a:latin typeface="Arial"/>
                <a:cs typeface="Arial"/>
              </a:rPr>
            </a:br>
            <a:r>
              <a:rPr lang="en-GB" dirty="0">
                <a:solidFill>
                  <a:srgbClr val="000000"/>
                </a:solidFill>
                <a:latin typeface="Arial"/>
                <a:cs typeface="Arial"/>
              </a:rPr>
              <a:t> to use force comes from:</a:t>
            </a:r>
          </a:p>
        </p:txBody>
      </p:sp>
      <p:pic>
        <p:nvPicPr>
          <p:cNvPr id="20482" name="Picture 2" descr="\\DESIGNARCHIVE\Archive\Image Bank\Photography\Security\Door Supervisor\DS Client VIOLENCE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8762" y="1484784"/>
            <a:ext cx="3847563" cy="331184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a:extLst>
              <a:ext uri="{FF2B5EF4-FFF2-40B4-BE49-F238E27FC236}">
                <a16:creationId xmlns:a16="http://schemas.microsoft.com/office/drawing/2014/main" id="{CAA73DDF-CBA8-418E-B4C1-11BD332686A2}"/>
              </a:ext>
            </a:extLst>
          </p:cNvPr>
          <p:cNvSpPr>
            <a:spLocks noChangeArrowheads="1"/>
          </p:cNvSpPr>
          <p:nvPr/>
        </p:nvSpPr>
        <p:spPr bwMode="auto">
          <a:xfrm>
            <a:off x="323528" y="4777100"/>
            <a:ext cx="8424936" cy="988060"/>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buFontTx/>
              <a:buNone/>
            </a:pPr>
            <a:r>
              <a:rPr lang="en-GB" altLang="en-US" dirty="0">
                <a:solidFill>
                  <a:schemeClr val="bg1"/>
                </a:solidFill>
              </a:rPr>
              <a:t>You have an ethical duty to work within the law, without hurting the customers you are hired to protect.</a:t>
            </a:r>
          </a:p>
        </p:txBody>
      </p:sp>
    </p:spTree>
    <p:extLst>
      <p:ext uri="{BB962C8B-B14F-4D97-AF65-F5344CB8AC3E}">
        <p14:creationId xmlns:p14="http://schemas.microsoft.com/office/powerpoint/2010/main" val="4040964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D0284B-1750-AF42-9FBA-87CCA446AA7F}"/>
              </a:ext>
            </a:extLst>
          </p:cNvPr>
          <p:cNvSpPr/>
          <p:nvPr/>
        </p:nvSpPr>
        <p:spPr>
          <a:xfrm>
            <a:off x="3851920" y="908720"/>
            <a:ext cx="5033165" cy="2062103"/>
          </a:xfrm>
          <a:prstGeom prst="rect">
            <a:avLst/>
          </a:prstGeom>
        </p:spPr>
        <p:txBody>
          <a:bodyPr wrap="square">
            <a:spAutoFit/>
          </a:bodyPr>
          <a:lstStyle/>
          <a:p>
            <a:pPr algn="r"/>
            <a:r>
              <a:rPr lang="en-GB" sz="4000" b="0" dirty="0">
                <a:latin typeface="Arial" panose="020B0604020202020204" pitchFamily="34" charset="0"/>
                <a:cs typeface="Arial" panose="020B0604020202020204" pitchFamily="34" charset="0"/>
              </a:rPr>
              <a:t>Door Supervisors</a:t>
            </a:r>
            <a:br>
              <a:rPr lang="en-GB" sz="3200" dirty="0">
                <a:latin typeface="Arial" panose="020B0604020202020204" pitchFamily="34" charset="0"/>
                <a:cs typeface="Arial" panose="020B0604020202020204" pitchFamily="34" charset="0"/>
              </a:rPr>
            </a:br>
            <a:r>
              <a:rPr lang="en-GB" sz="4400" dirty="0">
                <a:latin typeface="Arial" panose="020B0604020202020204" pitchFamily="34" charset="0"/>
                <a:cs typeface="Arial" panose="020B0604020202020204" pitchFamily="34" charset="0"/>
              </a:rPr>
              <a:t>Physical</a:t>
            </a:r>
            <a:br>
              <a:rPr lang="en-GB" sz="4400" dirty="0">
                <a:latin typeface="Arial" panose="020B0604020202020204" pitchFamily="34" charset="0"/>
                <a:cs typeface="Arial" panose="020B0604020202020204" pitchFamily="34" charset="0"/>
              </a:rPr>
            </a:br>
            <a:r>
              <a:rPr lang="en-GB" sz="4400" dirty="0">
                <a:latin typeface="Arial" panose="020B0604020202020204" pitchFamily="34" charset="0"/>
                <a:cs typeface="Arial" panose="020B0604020202020204" pitchFamily="34" charset="0"/>
              </a:rPr>
              <a:t>Intervention Skills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339C99-103F-ED4D-AF95-06F4186628C7}"/>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2483768" y="1845365"/>
            <a:ext cx="3740400" cy="3740400"/>
          </a:xfrm>
          <a:prstGeom prst="rect">
            <a:avLst/>
          </a:prstGeom>
        </p:spPr>
      </p:pic>
      <p:sp>
        <p:nvSpPr>
          <p:cNvPr id="39938" name="Title 1"/>
          <p:cNvSpPr>
            <a:spLocks noGrp="1"/>
          </p:cNvSpPr>
          <p:nvPr>
            <p:ph type="title"/>
          </p:nvPr>
        </p:nvSpPr>
        <p:spPr/>
        <p:txBody>
          <a:bodyPr/>
          <a:lstStyle/>
          <a:p>
            <a:r>
              <a:rPr lang="en-GB" altLang="en-US" dirty="0"/>
              <a:t>Trespass</a:t>
            </a:r>
          </a:p>
        </p:txBody>
      </p:sp>
      <p:sp>
        <p:nvSpPr>
          <p:cNvPr id="39939" name="Content Placeholder 2"/>
          <p:cNvSpPr>
            <a:spLocks noGrp="1"/>
          </p:cNvSpPr>
          <p:nvPr>
            <p:ph idx="1"/>
          </p:nvPr>
        </p:nvSpPr>
        <p:spPr>
          <a:xfrm>
            <a:off x="251520" y="1972194"/>
            <a:ext cx="7560840" cy="1224136"/>
          </a:xfrm>
        </p:spPr>
        <p:txBody>
          <a:bodyPr/>
          <a:lstStyle/>
          <a:p>
            <a:pPr marL="0" indent="0" algn="ctr">
              <a:buFont typeface="Arial" charset="0"/>
              <a:buNone/>
            </a:pPr>
            <a:r>
              <a:rPr lang="en-GB" altLang="en-US" dirty="0"/>
              <a:t>A trespass is committed by a person who </a:t>
            </a:r>
            <a:br>
              <a:rPr lang="en-GB" altLang="en-US" dirty="0"/>
            </a:br>
            <a:r>
              <a:rPr lang="en-GB" altLang="en-US" dirty="0"/>
              <a:t>is improperly on someone else’s property </a:t>
            </a:r>
            <a:br>
              <a:rPr lang="en-GB" altLang="en-US" dirty="0"/>
            </a:br>
            <a:r>
              <a:rPr lang="en-GB" altLang="en-US" dirty="0"/>
              <a:t>without consent</a:t>
            </a:r>
          </a:p>
        </p:txBody>
      </p:sp>
      <p:grpSp>
        <p:nvGrpSpPr>
          <p:cNvPr id="2" name="Group 1">
            <a:extLst>
              <a:ext uri="{FF2B5EF4-FFF2-40B4-BE49-F238E27FC236}">
                <a16:creationId xmlns:a16="http://schemas.microsoft.com/office/drawing/2014/main" id="{4EE39EEE-3093-F44E-BEEC-26D3D4787BF1}"/>
              </a:ext>
            </a:extLst>
          </p:cNvPr>
          <p:cNvGrpSpPr/>
          <p:nvPr/>
        </p:nvGrpSpPr>
        <p:grpSpPr>
          <a:xfrm>
            <a:off x="251520" y="3429000"/>
            <a:ext cx="8400330" cy="1822996"/>
            <a:chOff x="251520" y="3429000"/>
            <a:chExt cx="8400330" cy="1822996"/>
          </a:xfrm>
        </p:grpSpPr>
        <p:sp>
          <p:nvSpPr>
            <p:cNvPr id="39940" name="AutoShape 6"/>
            <p:cNvSpPr>
              <a:spLocks noChangeArrowheads="1"/>
            </p:cNvSpPr>
            <p:nvPr/>
          </p:nvSpPr>
          <p:spPr bwMode="auto">
            <a:xfrm>
              <a:off x="251520" y="3534842"/>
              <a:ext cx="7488832" cy="1611312"/>
            </a:xfrm>
            <a:prstGeom prst="roundRect">
              <a:avLst>
                <a:gd name="adj" fmla="val 16667"/>
              </a:avLst>
            </a:prstGeom>
            <a:noFill/>
            <a:ln w="38100" cap="sq">
              <a:solidFill>
                <a:srgbClr val="00B0F0"/>
              </a:solidFill>
              <a:prstDash val="solid"/>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buFontTx/>
                <a:buNone/>
              </a:pPr>
              <a:r>
                <a:rPr lang="en-GB" altLang="en-US" sz="2400" dirty="0"/>
                <a:t>The law says ‘no more force is used </a:t>
              </a:r>
              <a:br>
                <a:rPr lang="en-GB" altLang="en-US" sz="2400" dirty="0"/>
              </a:br>
              <a:r>
                <a:rPr lang="en-GB" altLang="en-US" sz="2400" dirty="0"/>
                <a:t>than is necessary to remove the </a:t>
              </a:r>
              <a:br>
                <a:rPr lang="en-GB" altLang="en-US" sz="2400" dirty="0"/>
              </a:br>
              <a:r>
                <a:rPr lang="en-GB" altLang="en-US" sz="2400" dirty="0"/>
                <a:t>trespasser from the premises’.</a:t>
              </a:r>
            </a:p>
          </p:txBody>
        </p:sp>
        <p:pic>
          <p:nvPicPr>
            <p:cNvPr id="7" name="Picture 6">
              <a:extLst>
                <a:ext uri="{FF2B5EF4-FFF2-40B4-BE49-F238E27FC236}">
                  <a16:creationId xmlns:a16="http://schemas.microsoft.com/office/drawing/2014/main" id="{07B4BC25-93F1-43E3-B90C-066C03746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854" y="3429000"/>
              <a:ext cx="1822996" cy="1822996"/>
            </a:xfrm>
            <a:prstGeom prst="rect">
              <a:avLst/>
            </a:prstGeom>
          </p:spPr>
        </p:pic>
      </p:grpSp>
    </p:spTree>
    <p:extLst>
      <p:ext uri="{BB962C8B-B14F-4D97-AF65-F5344CB8AC3E}">
        <p14:creationId xmlns:p14="http://schemas.microsoft.com/office/powerpoint/2010/main" val="218877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GB" altLang="en-US" dirty="0"/>
              <a:t>Self-defence (common law)</a:t>
            </a:r>
          </a:p>
        </p:txBody>
      </p:sp>
      <p:sp>
        <p:nvSpPr>
          <p:cNvPr id="40963" name="Content Placeholder 2"/>
          <p:cNvSpPr>
            <a:spLocks noGrp="1"/>
          </p:cNvSpPr>
          <p:nvPr>
            <p:ph idx="1"/>
          </p:nvPr>
        </p:nvSpPr>
        <p:spPr>
          <a:xfrm>
            <a:off x="251520" y="1599257"/>
            <a:ext cx="8640960" cy="504056"/>
          </a:xfrm>
        </p:spPr>
        <p:txBody>
          <a:bodyPr/>
          <a:lstStyle/>
          <a:p>
            <a:pPr marL="0" indent="0">
              <a:buFont typeface="Arial" charset="0"/>
              <a:buNone/>
            </a:pPr>
            <a:r>
              <a:rPr lang="en-GB" altLang="en-US" dirty="0"/>
              <a:t>The rules of self-defence:</a:t>
            </a:r>
          </a:p>
        </p:txBody>
      </p:sp>
      <p:sp>
        <p:nvSpPr>
          <p:cNvPr id="40965" name="AutoShape 6"/>
          <p:cNvSpPr>
            <a:spLocks noChangeArrowheads="1"/>
          </p:cNvSpPr>
          <p:nvPr/>
        </p:nvSpPr>
        <p:spPr bwMode="auto">
          <a:xfrm>
            <a:off x="251520" y="2319337"/>
            <a:ext cx="6552728" cy="2663825"/>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sz="2400" dirty="0">
                <a:solidFill>
                  <a:schemeClr val="bg1"/>
                </a:solidFill>
              </a:rPr>
              <a:t>‘if any person has an honestly held </a:t>
            </a:r>
            <a:br>
              <a:rPr lang="en-GB" altLang="en-US" sz="2400" dirty="0">
                <a:solidFill>
                  <a:schemeClr val="bg1"/>
                </a:solidFill>
              </a:rPr>
            </a:br>
            <a:r>
              <a:rPr lang="en-GB" altLang="en-US" sz="2400" dirty="0">
                <a:solidFill>
                  <a:schemeClr val="bg1"/>
                </a:solidFill>
              </a:rPr>
              <a:t>belief that he/she or another is in </a:t>
            </a:r>
            <a:br>
              <a:rPr lang="en-GB" altLang="en-US" sz="2400" dirty="0">
                <a:solidFill>
                  <a:schemeClr val="bg1"/>
                </a:solidFill>
              </a:rPr>
            </a:br>
            <a:r>
              <a:rPr lang="en-GB" altLang="en-US" sz="2400" dirty="0">
                <a:solidFill>
                  <a:schemeClr val="bg1"/>
                </a:solidFill>
              </a:rPr>
              <a:t>imminent danger, then he/she may </a:t>
            </a:r>
            <a:br>
              <a:rPr lang="en-GB" altLang="en-US" sz="2400" dirty="0">
                <a:solidFill>
                  <a:schemeClr val="bg1"/>
                </a:solidFill>
              </a:rPr>
            </a:br>
            <a:r>
              <a:rPr lang="en-GB" altLang="en-US" sz="2400" dirty="0">
                <a:solidFill>
                  <a:schemeClr val="bg1"/>
                </a:solidFill>
              </a:rPr>
              <a:t>use such force as is reasonable and necessary to avert that danger’.</a:t>
            </a:r>
          </a:p>
        </p:txBody>
      </p:sp>
      <p:pic>
        <p:nvPicPr>
          <p:cNvPr id="22530" name="Picture 2" descr="\\DESIGNARCHIVE\Archive\Image Bank\Photography\Security\Physical Intervention\RDS PI Fighting Males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0464" y="1844824"/>
            <a:ext cx="3048000" cy="436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014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altLang="en-US" dirty="0"/>
              <a:t>The Criminal Law Act</a:t>
            </a:r>
          </a:p>
        </p:txBody>
      </p:sp>
      <p:sp>
        <p:nvSpPr>
          <p:cNvPr id="41987" name="Content Placeholder 2"/>
          <p:cNvSpPr>
            <a:spLocks noGrp="1"/>
          </p:cNvSpPr>
          <p:nvPr>
            <p:ph idx="1"/>
          </p:nvPr>
        </p:nvSpPr>
        <p:spPr>
          <a:xfrm>
            <a:off x="251520" y="1520788"/>
            <a:ext cx="8640960" cy="432048"/>
          </a:xfrm>
        </p:spPr>
        <p:txBody>
          <a:bodyPr/>
          <a:lstStyle/>
          <a:p>
            <a:pPr>
              <a:buFont typeface="Arial" charset="0"/>
              <a:buNone/>
            </a:pPr>
            <a:r>
              <a:rPr lang="en-GB" altLang="en-US" dirty="0">
                <a:solidFill>
                  <a:srgbClr val="00B0F0"/>
                </a:solidFill>
              </a:rPr>
              <a:t>Sec. 3 Criminal Law Act, 1967</a:t>
            </a:r>
          </a:p>
        </p:txBody>
      </p:sp>
      <p:sp>
        <p:nvSpPr>
          <p:cNvPr id="41989" name="AutoShape 6"/>
          <p:cNvSpPr>
            <a:spLocks noChangeArrowheads="1"/>
          </p:cNvSpPr>
          <p:nvPr/>
        </p:nvSpPr>
        <p:spPr bwMode="auto">
          <a:xfrm>
            <a:off x="251520" y="2204864"/>
            <a:ext cx="7200800" cy="3348372"/>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sz="2400" dirty="0">
                <a:solidFill>
                  <a:schemeClr val="bg1"/>
                </a:solidFill>
              </a:rPr>
              <a:t>This act gives everyone, including </a:t>
            </a:r>
            <a:br>
              <a:rPr lang="en-GB" altLang="en-US" sz="2400" dirty="0">
                <a:solidFill>
                  <a:schemeClr val="bg1"/>
                </a:solidFill>
              </a:rPr>
            </a:br>
            <a:r>
              <a:rPr lang="en-GB" altLang="en-US" sz="2400" dirty="0">
                <a:solidFill>
                  <a:schemeClr val="bg1"/>
                </a:solidFill>
              </a:rPr>
              <a:t>door supervisors, the authority to use </a:t>
            </a:r>
            <a:br>
              <a:rPr lang="en-GB" altLang="en-US" sz="2400" dirty="0">
                <a:solidFill>
                  <a:schemeClr val="bg1"/>
                </a:solidFill>
              </a:rPr>
            </a:br>
            <a:r>
              <a:rPr lang="en-GB" altLang="en-US" sz="2400" dirty="0">
                <a:solidFill>
                  <a:schemeClr val="bg1"/>
                </a:solidFill>
              </a:rPr>
              <a:t>‘such force as is reasonable in the circumstances in the prevention of </a:t>
            </a:r>
            <a:br>
              <a:rPr lang="en-GB" altLang="en-US" sz="2400" dirty="0">
                <a:solidFill>
                  <a:schemeClr val="bg1"/>
                </a:solidFill>
              </a:rPr>
            </a:br>
            <a:r>
              <a:rPr lang="en-GB" altLang="en-US" sz="2400" dirty="0">
                <a:solidFill>
                  <a:schemeClr val="bg1"/>
                </a:solidFill>
              </a:rPr>
              <a:t>crime, or in effecting (or assisting in) </a:t>
            </a:r>
            <a:br>
              <a:rPr lang="en-GB" altLang="en-US" sz="2400" dirty="0">
                <a:solidFill>
                  <a:schemeClr val="bg1"/>
                </a:solidFill>
              </a:rPr>
            </a:br>
            <a:r>
              <a:rPr lang="en-GB" altLang="en-US" sz="2400" dirty="0">
                <a:solidFill>
                  <a:schemeClr val="bg1"/>
                </a:solidFill>
              </a:rPr>
              <a:t>the lawful arrest of offenders, suspected offenders or persons unlawfully at large’.</a:t>
            </a:r>
          </a:p>
        </p:txBody>
      </p:sp>
      <p:pic>
        <p:nvPicPr>
          <p:cNvPr id="23554" name="Picture 2" descr="\\DESIGNARCHIVE\Archive\Image Bank\Illustrations\Security\PNG\DS PNG\Pg56 DS Making Arrest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6948" y="1736812"/>
            <a:ext cx="2507540" cy="3906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64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altLang="en-US" dirty="0"/>
              <a:t>Breach of the peace</a:t>
            </a:r>
          </a:p>
        </p:txBody>
      </p:sp>
      <p:sp>
        <p:nvSpPr>
          <p:cNvPr id="43011" name="Content Placeholder 2"/>
          <p:cNvSpPr>
            <a:spLocks noGrp="1"/>
          </p:cNvSpPr>
          <p:nvPr>
            <p:ph idx="1"/>
          </p:nvPr>
        </p:nvSpPr>
        <p:spPr>
          <a:xfrm>
            <a:off x="251520" y="1844824"/>
            <a:ext cx="8640960" cy="432048"/>
          </a:xfrm>
        </p:spPr>
        <p:txBody>
          <a:bodyPr/>
          <a:lstStyle/>
          <a:p>
            <a:pPr>
              <a:buFont typeface="Arial" charset="0"/>
              <a:buNone/>
            </a:pPr>
            <a:r>
              <a:rPr lang="en-GB" altLang="en-US" dirty="0"/>
              <a:t>Preventing a breach of the peace and saving life:</a:t>
            </a:r>
          </a:p>
        </p:txBody>
      </p:sp>
      <p:sp>
        <p:nvSpPr>
          <p:cNvPr id="43012" name="AutoShape 6"/>
          <p:cNvSpPr>
            <a:spLocks noChangeArrowheads="1"/>
          </p:cNvSpPr>
          <p:nvPr/>
        </p:nvSpPr>
        <p:spPr bwMode="auto">
          <a:xfrm>
            <a:off x="251520" y="2564904"/>
            <a:ext cx="8206491" cy="1872208"/>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 typeface="Arial" charset="0"/>
              <a:buNone/>
            </a:pPr>
            <a:r>
              <a:rPr lang="en-GB" altLang="en-US" dirty="0">
                <a:solidFill>
                  <a:schemeClr val="bg1"/>
                </a:solidFill>
              </a:rPr>
              <a:t>‘any person may use such force as is reasonable in the circumstances to prevent a breach of the peace or to save a life’.</a:t>
            </a:r>
          </a:p>
        </p:txBody>
      </p:sp>
    </p:spTree>
    <p:extLst>
      <p:ext uri="{BB962C8B-B14F-4D97-AF65-F5344CB8AC3E}">
        <p14:creationId xmlns:p14="http://schemas.microsoft.com/office/powerpoint/2010/main" val="3180000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altLang="en-US" dirty="0"/>
              <a:t>The use of force</a:t>
            </a:r>
          </a:p>
        </p:txBody>
      </p:sp>
      <p:pic>
        <p:nvPicPr>
          <p:cNvPr id="24579" name="Picture 3" descr="\\DESIGNARCHIVE\Archive\Image Bank\Photography\Security\Physical Intervention\RDS PI Fighting Males 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268761"/>
            <a:ext cx="2268920" cy="439248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a:extLst>
              <a:ext uri="{FF2B5EF4-FFF2-40B4-BE49-F238E27FC236}">
                <a16:creationId xmlns:a16="http://schemas.microsoft.com/office/drawing/2014/main" id="{BB7091A7-84F3-0342-A3FA-B4A607E4B0B2}"/>
              </a:ext>
            </a:extLst>
          </p:cNvPr>
          <p:cNvSpPr>
            <a:spLocks noChangeArrowheads="1"/>
          </p:cNvSpPr>
          <p:nvPr/>
        </p:nvSpPr>
        <p:spPr bwMode="auto">
          <a:xfrm>
            <a:off x="251520" y="2647694"/>
            <a:ext cx="5616624" cy="566738"/>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Necessary</a:t>
            </a:r>
          </a:p>
        </p:txBody>
      </p:sp>
      <p:sp>
        <p:nvSpPr>
          <p:cNvPr id="6" name="AutoShape 6">
            <a:extLst>
              <a:ext uri="{FF2B5EF4-FFF2-40B4-BE49-F238E27FC236}">
                <a16:creationId xmlns:a16="http://schemas.microsoft.com/office/drawing/2014/main" id="{94AF5CCF-BDF4-B54F-89C2-1E4E29A8E124}"/>
              </a:ext>
            </a:extLst>
          </p:cNvPr>
          <p:cNvSpPr>
            <a:spLocks noChangeArrowheads="1"/>
          </p:cNvSpPr>
          <p:nvPr/>
        </p:nvSpPr>
        <p:spPr bwMode="auto">
          <a:xfrm>
            <a:off x="251520" y="1796479"/>
            <a:ext cx="5616624" cy="566738"/>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None/>
            </a:pPr>
            <a:r>
              <a:rPr lang="en-GB" altLang="en-US" dirty="0">
                <a:solidFill>
                  <a:schemeClr val="bg1"/>
                </a:solidFill>
              </a:rPr>
              <a:t>Reasonable </a:t>
            </a:r>
          </a:p>
        </p:txBody>
      </p:sp>
      <p:sp>
        <p:nvSpPr>
          <p:cNvPr id="7" name="AutoShape 6">
            <a:extLst>
              <a:ext uri="{FF2B5EF4-FFF2-40B4-BE49-F238E27FC236}">
                <a16:creationId xmlns:a16="http://schemas.microsoft.com/office/drawing/2014/main" id="{28970400-0325-4C48-9631-1F2453EA38C7}"/>
              </a:ext>
            </a:extLst>
          </p:cNvPr>
          <p:cNvSpPr>
            <a:spLocks noChangeArrowheads="1"/>
          </p:cNvSpPr>
          <p:nvPr/>
        </p:nvSpPr>
        <p:spPr bwMode="auto">
          <a:xfrm>
            <a:off x="251520" y="3578407"/>
            <a:ext cx="5616624" cy="566738"/>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None/>
            </a:pPr>
            <a:r>
              <a:rPr lang="en-GB" altLang="en-US" dirty="0">
                <a:solidFill>
                  <a:schemeClr val="bg1"/>
                </a:solidFill>
              </a:rPr>
              <a:t>Pre-emptive strike </a:t>
            </a:r>
          </a:p>
        </p:txBody>
      </p:sp>
      <p:sp>
        <p:nvSpPr>
          <p:cNvPr id="8" name="AutoShape 6">
            <a:extLst>
              <a:ext uri="{FF2B5EF4-FFF2-40B4-BE49-F238E27FC236}">
                <a16:creationId xmlns:a16="http://schemas.microsoft.com/office/drawing/2014/main" id="{42B32D9D-9566-0943-BF83-91775DE0B3D2}"/>
              </a:ext>
            </a:extLst>
          </p:cNvPr>
          <p:cNvSpPr>
            <a:spLocks noChangeArrowheads="1"/>
          </p:cNvSpPr>
          <p:nvPr/>
        </p:nvSpPr>
        <p:spPr bwMode="auto">
          <a:xfrm>
            <a:off x="251520" y="4509120"/>
            <a:ext cx="5616624" cy="566738"/>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None/>
            </a:pPr>
            <a:r>
              <a:rPr lang="en-GB" altLang="en-US" dirty="0">
                <a:solidFill>
                  <a:schemeClr val="bg1"/>
                </a:solidFill>
              </a:rPr>
              <a:t>Justification. </a:t>
            </a:r>
          </a:p>
        </p:txBody>
      </p:sp>
    </p:spTree>
    <p:extLst>
      <p:ext uri="{BB962C8B-B14F-4D97-AF65-F5344CB8AC3E}">
        <p14:creationId xmlns:p14="http://schemas.microsoft.com/office/powerpoint/2010/main" val="1875577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ltLang="en-US" dirty="0">
                <a:cs typeface="Arial" charset="0"/>
              </a:rPr>
              <a:t>Physical interventions</a:t>
            </a:r>
          </a:p>
        </p:txBody>
      </p:sp>
      <p:sp>
        <p:nvSpPr>
          <p:cNvPr id="7" name="AutoShape 6"/>
          <p:cNvSpPr>
            <a:spLocks noChangeArrowheads="1"/>
          </p:cNvSpPr>
          <p:nvPr/>
        </p:nvSpPr>
        <p:spPr bwMode="auto">
          <a:xfrm>
            <a:off x="467544" y="2394633"/>
            <a:ext cx="8136903" cy="2186496"/>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All physical interventions need to be justified, but obviously the higher level restrictive techniques will require higher levels of justification.</a:t>
            </a:r>
          </a:p>
        </p:txBody>
      </p:sp>
    </p:spTree>
    <p:extLst>
      <p:ext uri="{BB962C8B-B14F-4D97-AF65-F5344CB8AC3E}">
        <p14:creationId xmlns:p14="http://schemas.microsoft.com/office/powerpoint/2010/main" val="17301716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GB" altLang="en-US" dirty="0"/>
              <a:t>Justification</a:t>
            </a:r>
          </a:p>
        </p:txBody>
      </p:sp>
      <p:sp>
        <p:nvSpPr>
          <p:cNvPr id="45060" name="AutoShape 6"/>
          <p:cNvSpPr>
            <a:spLocks noChangeArrowheads="1"/>
          </p:cNvSpPr>
          <p:nvPr/>
        </p:nvSpPr>
        <p:spPr bwMode="auto">
          <a:xfrm>
            <a:off x="323850" y="1953828"/>
            <a:ext cx="4064000" cy="172720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Was there a need to </a:t>
            </a:r>
            <a:br>
              <a:rPr lang="en-GB" altLang="en-US" dirty="0">
                <a:solidFill>
                  <a:schemeClr val="bg1"/>
                </a:solidFill>
              </a:rPr>
            </a:br>
            <a:r>
              <a:rPr lang="en-GB" altLang="en-US" dirty="0">
                <a:solidFill>
                  <a:schemeClr val="bg1"/>
                </a:solidFill>
              </a:rPr>
              <a:t>use the force?</a:t>
            </a:r>
          </a:p>
        </p:txBody>
      </p:sp>
      <p:sp>
        <p:nvSpPr>
          <p:cNvPr id="45061" name="AutoShape 6"/>
          <p:cNvSpPr>
            <a:spLocks noChangeArrowheads="1"/>
          </p:cNvSpPr>
          <p:nvPr/>
        </p:nvSpPr>
        <p:spPr bwMode="auto">
          <a:xfrm>
            <a:off x="322439" y="3862040"/>
            <a:ext cx="4032250" cy="1727200"/>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At what stage did the door supervisor stop using the force?</a:t>
            </a:r>
          </a:p>
        </p:txBody>
      </p:sp>
      <p:sp>
        <p:nvSpPr>
          <p:cNvPr id="45062" name="AutoShape 6"/>
          <p:cNvSpPr>
            <a:spLocks noChangeArrowheads="1"/>
          </p:cNvSpPr>
          <p:nvPr/>
        </p:nvSpPr>
        <p:spPr bwMode="auto">
          <a:xfrm>
            <a:off x="4779963" y="1953828"/>
            <a:ext cx="3994150" cy="1727200"/>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What was the size and build of the injured party compared to the door supervisor?</a:t>
            </a:r>
          </a:p>
        </p:txBody>
      </p:sp>
      <p:sp>
        <p:nvSpPr>
          <p:cNvPr id="45063" name="AutoShape 6"/>
          <p:cNvSpPr>
            <a:spLocks noChangeArrowheads="1"/>
          </p:cNvSpPr>
          <p:nvPr/>
        </p:nvSpPr>
        <p:spPr bwMode="auto">
          <a:xfrm>
            <a:off x="4760913" y="3862040"/>
            <a:ext cx="4032250" cy="172720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Was the force applied </a:t>
            </a:r>
            <a:br>
              <a:rPr lang="en-GB" altLang="en-US" dirty="0">
                <a:solidFill>
                  <a:schemeClr val="bg1"/>
                </a:solidFill>
              </a:rPr>
            </a:br>
            <a:r>
              <a:rPr lang="en-GB" altLang="en-US" dirty="0">
                <a:solidFill>
                  <a:schemeClr val="bg1"/>
                </a:solidFill>
              </a:rPr>
              <a:t>in good faith or in a malicious way?</a:t>
            </a:r>
          </a:p>
        </p:txBody>
      </p:sp>
    </p:spTree>
    <p:extLst>
      <p:ext uri="{BB962C8B-B14F-4D97-AF65-F5344CB8AC3E}">
        <p14:creationId xmlns:p14="http://schemas.microsoft.com/office/powerpoint/2010/main" val="1709341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p:txBody>
          <a:bodyPr/>
          <a:lstStyle/>
          <a:p>
            <a:r>
              <a:rPr lang="en-GB" altLang="en-US" dirty="0"/>
              <a:t>Justification</a:t>
            </a:r>
          </a:p>
        </p:txBody>
      </p:sp>
      <p:sp>
        <p:nvSpPr>
          <p:cNvPr id="46085" name="AutoShape 6"/>
          <p:cNvSpPr>
            <a:spLocks noChangeArrowheads="1"/>
          </p:cNvSpPr>
          <p:nvPr/>
        </p:nvSpPr>
        <p:spPr bwMode="auto">
          <a:xfrm>
            <a:off x="349250" y="1973263"/>
            <a:ext cx="4824413" cy="879475"/>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Was the amount of force reasonable or not?</a:t>
            </a:r>
          </a:p>
        </p:txBody>
      </p:sp>
      <p:sp>
        <p:nvSpPr>
          <p:cNvPr id="46086" name="AutoShape 6"/>
          <p:cNvSpPr>
            <a:spLocks noChangeArrowheads="1"/>
          </p:cNvSpPr>
          <p:nvPr/>
        </p:nvSpPr>
        <p:spPr bwMode="auto">
          <a:xfrm>
            <a:off x="349250" y="3068253"/>
            <a:ext cx="4824413" cy="1225550"/>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What was the extent of the injuries compared to the amount of resistance given?</a:t>
            </a:r>
          </a:p>
        </p:txBody>
      </p:sp>
      <p:sp>
        <p:nvSpPr>
          <p:cNvPr id="46087" name="AutoShape 6"/>
          <p:cNvSpPr>
            <a:spLocks noChangeArrowheads="1"/>
          </p:cNvSpPr>
          <p:nvPr/>
        </p:nvSpPr>
        <p:spPr bwMode="auto">
          <a:xfrm>
            <a:off x="349250" y="4490653"/>
            <a:ext cx="4824413" cy="879475"/>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Were there any weapons used or threatened by the other party?</a:t>
            </a:r>
          </a:p>
        </p:txBody>
      </p:sp>
      <p:pic>
        <p:nvPicPr>
          <p:cNvPr id="25602" name="Picture 2" descr="\\DESIGNARCHIVE\Archive\Image Bank\Photography\Security\Door Supervisor\DS Lee escorting from premis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442491"/>
            <a:ext cx="3263470" cy="4477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1193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GB" altLang="en-US" dirty="0"/>
              <a:t>Other legislation</a:t>
            </a:r>
          </a:p>
        </p:txBody>
      </p:sp>
      <p:sp>
        <p:nvSpPr>
          <p:cNvPr id="48132" name="AutoShape 6"/>
          <p:cNvSpPr>
            <a:spLocks noChangeArrowheads="1"/>
          </p:cNvSpPr>
          <p:nvPr/>
        </p:nvSpPr>
        <p:spPr bwMode="auto">
          <a:xfrm>
            <a:off x="322263" y="2106613"/>
            <a:ext cx="4177729" cy="295275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When considering the use </a:t>
            </a:r>
            <a:br>
              <a:rPr lang="en-GB" altLang="en-US" dirty="0">
                <a:solidFill>
                  <a:schemeClr val="bg1"/>
                </a:solidFill>
              </a:rPr>
            </a:br>
            <a:r>
              <a:rPr lang="en-GB" altLang="en-US" dirty="0">
                <a:solidFill>
                  <a:schemeClr val="bg1"/>
                </a:solidFill>
              </a:rPr>
              <a:t>of physical intervention in the workplace, you also need to ensure that you do not accidentally or recklessly breach any other laws.</a:t>
            </a:r>
          </a:p>
        </p:txBody>
      </p:sp>
      <p:pic>
        <p:nvPicPr>
          <p:cNvPr id="26626" name="Picture 2" descr="\\DESIGNARCHIVE\Archive\Image Bank\Illustrations\Security\PNG\DS PNG\DS assessing fight situ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789299"/>
            <a:ext cx="3744883" cy="358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161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altLang="en-US" dirty="0"/>
              <a:t>The Health and Safety at </a:t>
            </a:r>
            <a:br>
              <a:rPr lang="en-GB" altLang="en-US" dirty="0"/>
            </a:br>
            <a:r>
              <a:rPr lang="en-GB" altLang="en-US" dirty="0"/>
              <a:t>Work etc. Act 1974</a:t>
            </a:r>
          </a:p>
        </p:txBody>
      </p:sp>
      <p:sp>
        <p:nvSpPr>
          <p:cNvPr id="49155" name="Content Placeholder 2"/>
          <p:cNvSpPr>
            <a:spLocks noGrp="1"/>
          </p:cNvSpPr>
          <p:nvPr>
            <p:ph idx="1"/>
          </p:nvPr>
        </p:nvSpPr>
        <p:spPr>
          <a:xfrm>
            <a:off x="251520" y="2780928"/>
            <a:ext cx="4680520" cy="2808312"/>
          </a:xfrm>
        </p:spPr>
        <p:txBody>
          <a:bodyPr/>
          <a:lstStyle/>
          <a:p>
            <a:pPr marL="360363" lvl="1" indent="-354013">
              <a:buFont typeface="Arial" charset="0"/>
              <a:buChar char="●"/>
            </a:pPr>
            <a:r>
              <a:rPr lang="en-GB" altLang="en-US" dirty="0"/>
              <a:t>take reasonable care of your own health and safety</a:t>
            </a:r>
          </a:p>
          <a:p>
            <a:pPr marL="360363" lvl="1" indent="-354013">
              <a:buFont typeface="Arial" charset="0"/>
              <a:buChar char="●"/>
            </a:pPr>
            <a:r>
              <a:rPr lang="en-GB" altLang="en-US" dirty="0"/>
              <a:t>ensure that your own </a:t>
            </a:r>
            <a:br>
              <a:rPr lang="en-GB" altLang="en-US" dirty="0"/>
            </a:br>
            <a:r>
              <a:rPr lang="en-GB" altLang="en-US" dirty="0"/>
              <a:t>acts or omissions do not adversely affect the health and safety of others.</a:t>
            </a:r>
          </a:p>
        </p:txBody>
      </p:sp>
      <p:sp>
        <p:nvSpPr>
          <p:cNvPr id="4" name="AutoShape 9">
            <a:extLst>
              <a:ext uri="{FF2B5EF4-FFF2-40B4-BE49-F238E27FC236}">
                <a16:creationId xmlns:a16="http://schemas.microsoft.com/office/drawing/2014/main" id="{5088FB1A-D3E2-904B-8E75-8781BA489567}"/>
              </a:ext>
            </a:extLst>
          </p:cNvPr>
          <p:cNvSpPr>
            <a:spLocks noChangeArrowheads="1"/>
          </p:cNvSpPr>
          <p:nvPr/>
        </p:nvSpPr>
        <p:spPr bwMode="auto">
          <a:xfrm>
            <a:off x="251519" y="1580375"/>
            <a:ext cx="8550039" cy="696498"/>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As a door supervisor, your responsibilities are to:</a:t>
            </a:r>
          </a:p>
        </p:txBody>
      </p:sp>
      <p:pic>
        <p:nvPicPr>
          <p:cNvPr id="10" name="Picture 2" descr="\\DESIGNARCHIVE\Archive\Image Bank\CW ILLUSTRATION HISTORY\Illustrations 2014\Security Illustrations October 2014\PNG\Pg81 DS Preserving evidence.png">
            <a:extLst>
              <a:ext uri="{FF2B5EF4-FFF2-40B4-BE49-F238E27FC236}">
                <a16:creationId xmlns:a16="http://schemas.microsoft.com/office/drawing/2014/main" id="{5DAFEF80-8CF7-4542-8019-9781583FF3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2023" y="2549808"/>
            <a:ext cx="4045199" cy="2761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3458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a:extLst>
              <a:ext uri="{FF2B5EF4-FFF2-40B4-BE49-F238E27FC236}">
                <a16:creationId xmlns:a16="http://schemas.microsoft.com/office/drawing/2014/main" id="{721040F2-1CDE-47AA-B0C0-ACC41AC764DA}"/>
              </a:ext>
            </a:extLst>
          </p:cNvPr>
          <p:cNvSpPr txBox="1">
            <a:spLocks noChangeArrowheads="1"/>
          </p:cNvSpPr>
          <p:nvPr/>
        </p:nvSpPr>
        <p:spPr bwMode="auto">
          <a:xfrm>
            <a:off x="306388" y="2525713"/>
            <a:ext cx="8531225"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family-run business, employing over 250 staff worldwide, including internationally recognised subject matter experts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Over 2 million people are trained every year using Highfield products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Over 20,000 trainers and approved centres deliver Highfield qualifications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client list comprising the world’s most recognisable organisations in their field</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Internationally recognised accredited qualifications.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38915" name="Picture 4">
            <a:extLst>
              <a:ext uri="{FF2B5EF4-FFF2-40B4-BE49-F238E27FC236}">
                <a16:creationId xmlns:a16="http://schemas.microsoft.com/office/drawing/2014/main" id="{CAD531B6-D221-4426-9FD5-1543210955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675" y="646113"/>
            <a:ext cx="77406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3">
            <a:extLst>
              <a:ext uri="{FF2B5EF4-FFF2-40B4-BE49-F238E27FC236}">
                <a16:creationId xmlns:a16="http://schemas.microsoft.com/office/drawing/2014/main" id="{04DC722C-E9E0-4026-BC2C-6866FFD09D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646113"/>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a:extLst>
              <a:ext uri="{FF2B5EF4-FFF2-40B4-BE49-F238E27FC236}">
                <a16:creationId xmlns:a16="http://schemas.microsoft.com/office/drawing/2014/main" id="{68AF5EB6-0D9C-42DC-9758-E10A5406AE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647700"/>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5">
            <a:extLst>
              <a:ext uri="{FF2B5EF4-FFF2-40B4-BE49-F238E27FC236}">
                <a16:creationId xmlns:a16="http://schemas.microsoft.com/office/drawing/2014/main" id="{7DFDD5BA-CBB5-4D95-AD48-3CE91A9D2D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7938" y="646113"/>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6">
            <a:extLst>
              <a:ext uri="{FF2B5EF4-FFF2-40B4-BE49-F238E27FC236}">
                <a16:creationId xmlns:a16="http://schemas.microsoft.com/office/drawing/2014/main" id="{630A49DF-8FD2-4148-BEE8-D823355C92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6075" y="646113"/>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7">
            <a:extLst>
              <a:ext uri="{FF2B5EF4-FFF2-40B4-BE49-F238E27FC236}">
                <a16:creationId xmlns:a16="http://schemas.microsoft.com/office/drawing/2014/main" id="{8E1CE808-B29D-48A1-9D78-4238C48FFA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3413" y="646113"/>
            <a:ext cx="150812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GB" altLang="en-US" dirty="0"/>
              <a:t>The Health and Safety at Work </a:t>
            </a:r>
            <a:br>
              <a:rPr lang="en-GB" altLang="en-US" dirty="0"/>
            </a:br>
            <a:r>
              <a:rPr lang="en-GB" altLang="en-US" dirty="0"/>
              <a:t>etc. Act 1974</a:t>
            </a:r>
          </a:p>
        </p:txBody>
      </p:sp>
      <p:sp>
        <p:nvSpPr>
          <p:cNvPr id="50179" name="Content Placeholder 2"/>
          <p:cNvSpPr>
            <a:spLocks noGrp="1"/>
          </p:cNvSpPr>
          <p:nvPr>
            <p:ph idx="1"/>
          </p:nvPr>
        </p:nvSpPr>
        <p:spPr>
          <a:xfrm>
            <a:off x="251520" y="2420888"/>
            <a:ext cx="5976664" cy="3312368"/>
          </a:xfrm>
        </p:spPr>
        <p:txBody>
          <a:bodyPr/>
          <a:lstStyle/>
          <a:p>
            <a:pPr>
              <a:buFont typeface="Arial" charset="0"/>
              <a:buChar char="●"/>
            </a:pPr>
            <a:r>
              <a:rPr lang="en-GB" altLang="en-US" dirty="0"/>
              <a:t>follow health and safety policies provided and keep up to date</a:t>
            </a:r>
          </a:p>
          <a:p>
            <a:pPr>
              <a:buFont typeface="Arial" charset="0"/>
              <a:buChar char="●"/>
            </a:pPr>
            <a:r>
              <a:rPr lang="en-GB" altLang="en-US" dirty="0"/>
              <a:t>practise safe working habits </a:t>
            </a:r>
            <a:br>
              <a:rPr lang="en-GB" altLang="en-US" dirty="0"/>
            </a:br>
            <a:r>
              <a:rPr lang="en-GB" altLang="en-US" dirty="0"/>
              <a:t>and obey all safety rules</a:t>
            </a:r>
          </a:p>
          <a:p>
            <a:pPr>
              <a:buFont typeface="Arial" charset="0"/>
              <a:buChar char="●"/>
            </a:pPr>
            <a:r>
              <a:rPr lang="en-GB" altLang="en-US" dirty="0"/>
              <a:t>use protective equipment properly</a:t>
            </a:r>
          </a:p>
          <a:p>
            <a:pPr>
              <a:buFont typeface="Arial" charset="0"/>
              <a:buChar char="●"/>
            </a:pPr>
            <a:r>
              <a:rPr lang="en-GB" altLang="en-US" dirty="0"/>
              <a:t>be aware of emergency procedures and ensure that they are followed when necessary.</a:t>
            </a:r>
          </a:p>
        </p:txBody>
      </p:sp>
      <p:sp>
        <p:nvSpPr>
          <p:cNvPr id="5" name="AutoShape 9">
            <a:extLst>
              <a:ext uri="{FF2B5EF4-FFF2-40B4-BE49-F238E27FC236}">
                <a16:creationId xmlns:a16="http://schemas.microsoft.com/office/drawing/2014/main" id="{63E36310-7E76-7344-A26B-2D77D457CD11}"/>
              </a:ext>
            </a:extLst>
          </p:cNvPr>
          <p:cNvSpPr>
            <a:spLocks noChangeArrowheads="1"/>
          </p:cNvSpPr>
          <p:nvPr/>
        </p:nvSpPr>
        <p:spPr bwMode="auto">
          <a:xfrm>
            <a:off x="251520" y="1630656"/>
            <a:ext cx="8136904" cy="64621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As a door supervisor, you must:</a:t>
            </a:r>
          </a:p>
        </p:txBody>
      </p:sp>
      <p:pic>
        <p:nvPicPr>
          <p:cNvPr id="4" name="Picture 2" descr="\\DESIGNARCHIVE\Archive\Image Bank\Illustrations\Security\PNG\DS PNG\Pg15 HASAW Ect Act 1974.png">
            <a:extLst>
              <a:ext uri="{FF2B5EF4-FFF2-40B4-BE49-F238E27FC236}">
                <a16:creationId xmlns:a16="http://schemas.microsoft.com/office/drawing/2014/main" id="{2E978DE9-C4C2-3444-9727-3714BE7A73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9242" y="1576304"/>
            <a:ext cx="2425369"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077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GB" altLang="en-US" dirty="0"/>
              <a:t>The Employment Rights Act 1996</a:t>
            </a:r>
          </a:p>
        </p:txBody>
      </p:sp>
      <p:sp>
        <p:nvSpPr>
          <p:cNvPr id="4" name="AutoShape 6">
            <a:extLst>
              <a:ext uri="{FF2B5EF4-FFF2-40B4-BE49-F238E27FC236}">
                <a16:creationId xmlns:a16="http://schemas.microsoft.com/office/drawing/2014/main" id="{82D589E3-EB43-8B4D-B1F1-A5379EA08E07}"/>
              </a:ext>
            </a:extLst>
          </p:cNvPr>
          <p:cNvSpPr>
            <a:spLocks noChangeArrowheads="1"/>
          </p:cNvSpPr>
          <p:nvPr/>
        </p:nvSpPr>
        <p:spPr bwMode="auto">
          <a:xfrm>
            <a:off x="251520" y="3551188"/>
            <a:ext cx="8496944" cy="1421887"/>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It also allows them to take appropriate measures to protect themselves and others from danger.</a:t>
            </a:r>
          </a:p>
        </p:txBody>
      </p:sp>
      <p:sp>
        <p:nvSpPr>
          <p:cNvPr id="5" name="AutoShape 6">
            <a:extLst>
              <a:ext uri="{FF2B5EF4-FFF2-40B4-BE49-F238E27FC236}">
                <a16:creationId xmlns:a16="http://schemas.microsoft.com/office/drawing/2014/main" id="{43D19788-FDB1-A840-8929-33328C35634A}"/>
              </a:ext>
            </a:extLst>
          </p:cNvPr>
          <p:cNvSpPr>
            <a:spLocks noChangeArrowheads="1"/>
          </p:cNvSpPr>
          <p:nvPr/>
        </p:nvSpPr>
        <p:spPr bwMode="auto">
          <a:xfrm>
            <a:off x="251520" y="1844824"/>
            <a:ext cx="8496944" cy="1421887"/>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Section 44 of the Act protects employees from being disciplined or dismissed if they leave their place of work because they think they are under serious threat of attack</a:t>
            </a:r>
          </a:p>
        </p:txBody>
      </p:sp>
    </p:spTree>
    <p:extLst>
      <p:ext uri="{BB962C8B-B14F-4D97-AF65-F5344CB8AC3E}">
        <p14:creationId xmlns:p14="http://schemas.microsoft.com/office/powerpoint/2010/main" val="42743455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altLang="en-US" dirty="0"/>
              <a:t>Professional implications</a:t>
            </a:r>
          </a:p>
        </p:txBody>
      </p:sp>
      <p:sp>
        <p:nvSpPr>
          <p:cNvPr id="55299" name="AutoShape 6"/>
          <p:cNvSpPr>
            <a:spLocks noChangeArrowheads="1"/>
          </p:cNvSpPr>
          <p:nvPr/>
        </p:nvSpPr>
        <p:spPr bwMode="auto">
          <a:xfrm>
            <a:off x="393700" y="1412776"/>
            <a:ext cx="8281988" cy="4176464"/>
          </a:xfrm>
          <a:prstGeom prst="roundRect">
            <a:avLst>
              <a:gd name="adj" fmla="val 1440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Font typeface="Arial" charset="0"/>
              <a:buNone/>
            </a:pPr>
            <a:r>
              <a:rPr lang="en-GB" altLang="en-US" dirty="0">
                <a:solidFill>
                  <a:schemeClr val="bg1"/>
                </a:solidFill>
              </a:rPr>
              <a:t>As well as abiding by the various laws in relation to using force in the workplace, door supervisors must:</a:t>
            </a:r>
          </a:p>
          <a:p>
            <a:pPr>
              <a:buFont typeface="Arial" charset="0"/>
              <a:buNone/>
            </a:pPr>
            <a:endParaRPr lang="en-GB" altLang="en-US" sz="1100" dirty="0">
              <a:solidFill>
                <a:schemeClr val="bg1"/>
              </a:solidFill>
            </a:endParaRPr>
          </a:p>
          <a:p>
            <a:pPr marL="342900" indent="-342900"/>
            <a:r>
              <a:rPr lang="en-GB" altLang="en-US" dirty="0">
                <a:solidFill>
                  <a:schemeClr val="bg1"/>
                </a:solidFill>
              </a:rPr>
              <a:t>be aware of the professional implications relating to the use of physical intervention</a:t>
            </a:r>
          </a:p>
          <a:p>
            <a:pPr marL="342900" indent="-342900"/>
            <a:r>
              <a:rPr lang="en-GB" altLang="en-US" dirty="0">
                <a:solidFill>
                  <a:schemeClr val="bg1"/>
                </a:solidFill>
              </a:rPr>
              <a:t>familiarise themselves with any sector specific and professional guidance and standards relevant to their area of employment, e.g. working in a prison or health and social care.</a:t>
            </a:r>
          </a:p>
          <a:p>
            <a:pPr lvl="0">
              <a:buNone/>
              <a:defRPr/>
            </a:pPr>
            <a:endParaRPr lang="en-GB" altLang="en-US" sz="1100" dirty="0">
              <a:solidFill>
                <a:schemeClr val="bg1"/>
              </a:solidFill>
            </a:endParaRPr>
          </a:p>
          <a:p>
            <a:pPr lvl="0">
              <a:buNone/>
              <a:defRPr/>
            </a:pPr>
            <a:r>
              <a:rPr lang="en-GB" altLang="en-US" dirty="0">
                <a:solidFill>
                  <a:schemeClr val="bg1"/>
                </a:solidFill>
              </a:rPr>
              <a:t>The SIA also publishes guidance documents periodically.</a:t>
            </a:r>
          </a:p>
        </p:txBody>
      </p:sp>
    </p:spTree>
    <p:extLst>
      <p:ext uri="{BB962C8B-B14F-4D97-AF65-F5344CB8AC3E}">
        <p14:creationId xmlns:p14="http://schemas.microsoft.com/office/powerpoint/2010/main" val="2700041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GB" altLang="en-US" dirty="0"/>
              <a:t>Duty of care: Monitoring </a:t>
            </a:r>
            <a:br>
              <a:rPr lang="en-GB" altLang="en-US" dirty="0"/>
            </a:br>
            <a:r>
              <a:rPr lang="en-GB" altLang="en-US" dirty="0"/>
              <a:t>the person’s safety</a:t>
            </a:r>
          </a:p>
        </p:txBody>
      </p:sp>
      <p:sp>
        <p:nvSpPr>
          <p:cNvPr id="67587" name="AutoShape 6"/>
          <p:cNvSpPr>
            <a:spLocks noChangeArrowheads="1"/>
          </p:cNvSpPr>
          <p:nvPr/>
        </p:nvSpPr>
        <p:spPr bwMode="auto">
          <a:xfrm>
            <a:off x="467544" y="2060848"/>
            <a:ext cx="8281988" cy="2805038"/>
          </a:xfrm>
          <a:prstGeom prst="roundRect">
            <a:avLst>
              <a:gd name="adj" fmla="val 1440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Font typeface="Arial" charset="0"/>
              <a:buNone/>
            </a:pPr>
            <a:r>
              <a:rPr lang="en-GB" altLang="en-US" dirty="0">
                <a:solidFill>
                  <a:schemeClr val="bg1"/>
                </a:solidFill>
              </a:rPr>
              <a:t>During all physical interventions, it is vital that you talk to and listen to the person being restrained, and manage and monitor their safety </a:t>
            </a:r>
          </a:p>
          <a:p>
            <a:pPr>
              <a:buFont typeface="Arial" charset="0"/>
              <a:buNone/>
            </a:pPr>
            <a:endParaRPr lang="en-GB" altLang="en-US" sz="1100" dirty="0">
              <a:solidFill>
                <a:schemeClr val="bg1"/>
              </a:solidFill>
            </a:endParaRPr>
          </a:p>
          <a:p>
            <a:pPr>
              <a:buFont typeface="Arial" charset="0"/>
              <a:buNone/>
            </a:pPr>
            <a:endParaRPr lang="en-GB" altLang="en-US" sz="200" dirty="0">
              <a:solidFill>
                <a:schemeClr val="bg1"/>
              </a:solidFill>
            </a:endParaRPr>
          </a:p>
          <a:p>
            <a:pPr>
              <a:buFont typeface="Arial" charset="0"/>
              <a:buNone/>
            </a:pPr>
            <a:r>
              <a:rPr lang="en-GB" altLang="en-US" dirty="0">
                <a:solidFill>
                  <a:schemeClr val="bg1"/>
                </a:solidFill>
              </a:rPr>
              <a:t>Specifically, you need to ensure that nothing impedes the person’s ability to breathe or their circulation.</a:t>
            </a:r>
          </a:p>
        </p:txBody>
      </p:sp>
    </p:spTree>
    <p:extLst>
      <p:ext uri="{BB962C8B-B14F-4D97-AF65-F5344CB8AC3E}">
        <p14:creationId xmlns:p14="http://schemas.microsoft.com/office/powerpoint/2010/main" val="13273357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itle 1"/>
          <p:cNvSpPr>
            <a:spLocks noGrp="1"/>
          </p:cNvSpPr>
          <p:nvPr>
            <p:ph type="title"/>
          </p:nvPr>
        </p:nvSpPr>
        <p:spPr/>
        <p:txBody>
          <a:bodyPr/>
          <a:lstStyle/>
          <a:p>
            <a:r>
              <a:rPr lang="en-GB" altLang="en-US" dirty="0"/>
              <a:t>Monitoring the person’s safety cont.</a:t>
            </a:r>
          </a:p>
        </p:txBody>
      </p:sp>
      <p:sp>
        <p:nvSpPr>
          <p:cNvPr id="68612" name="Text Placeholder 2"/>
          <p:cNvSpPr>
            <a:spLocks noGrp="1"/>
          </p:cNvSpPr>
          <p:nvPr>
            <p:ph idx="1"/>
          </p:nvPr>
        </p:nvSpPr>
        <p:spPr>
          <a:xfrm>
            <a:off x="251520" y="2139816"/>
            <a:ext cx="8352928" cy="4241512"/>
          </a:xfrm>
        </p:spPr>
        <p:txBody>
          <a:bodyPr/>
          <a:lstStyle/>
          <a:p>
            <a:pPr>
              <a:buFont typeface="Arial" charset="0"/>
              <a:buChar char="●"/>
            </a:pPr>
            <a:r>
              <a:rPr lang="en-GB" altLang="en-US" dirty="0"/>
              <a:t>effort with breathing</a:t>
            </a:r>
          </a:p>
          <a:p>
            <a:pPr>
              <a:buFont typeface="Arial" charset="0"/>
              <a:buChar char="●"/>
            </a:pPr>
            <a:r>
              <a:rPr lang="en-GB" altLang="en-US" dirty="0"/>
              <a:t>blocked airway and/or vomiting</a:t>
            </a:r>
          </a:p>
          <a:p>
            <a:pPr>
              <a:buFont typeface="Arial" charset="0"/>
              <a:buChar char="●"/>
            </a:pPr>
            <a:r>
              <a:rPr lang="en-GB" altLang="en-US" dirty="0"/>
              <a:t>passivity or reduced </a:t>
            </a:r>
            <a:br>
              <a:rPr lang="en-GB" altLang="en-US" dirty="0"/>
            </a:br>
            <a:r>
              <a:rPr lang="en-GB" altLang="en-US" dirty="0"/>
              <a:t>consciousness</a:t>
            </a:r>
          </a:p>
          <a:p>
            <a:pPr>
              <a:buFont typeface="Arial" charset="0"/>
              <a:buChar char="●"/>
            </a:pPr>
            <a:r>
              <a:rPr lang="en-GB" altLang="en-US" dirty="0"/>
              <a:t>being non-responsive</a:t>
            </a:r>
          </a:p>
          <a:p>
            <a:pPr>
              <a:buFont typeface="Arial" charset="0"/>
              <a:buChar char="●"/>
            </a:pPr>
            <a:r>
              <a:rPr lang="en-GB" altLang="en-US" dirty="0"/>
              <a:t>signs of head or spinal injury</a:t>
            </a:r>
          </a:p>
          <a:p>
            <a:pPr>
              <a:buFont typeface="Arial" charset="0"/>
              <a:buChar char="●"/>
            </a:pPr>
            <a:r>
              <a:rPr lang="en-GB" altLang="en-US" dirty="0"/>
              <a:t>facial swelling</a:t>
            </a:r>
          </a:p>
          <a:p>
            <a:pPr>
              <a:buFont typeface="Arial" charset="0"/>
              <a:buChar char="●"/>
            </a:pPr>
            <a:r>
              <a:rPr lang="en-GB" altLang="en-US" dirty="0"/>
              <a:t>evidence of alcohol or drug </a:t>
            </a:r>
            <a:br>
              <a:rPr lang="en-GB" altLang="en-US" dirty="0"/>
            </a:br>
            <a:r>
              <a:rPr lang="en-GB" altLang="en-US" dirty="0"/>
              <a:t>overdose.</a:t>
            </a:r>
          </a:p>
          <a:p>
            <a:pPr>
              <a:buFont typeface="Arial" charset="0"/>
              <a:buNone/>
            </a:pPr>
            <a:endParaRPr lang="en-GB" altLang="en-US" dirty="0"/>
          </a:p>
        </p:txBody>
      </p:sp>
      <p:sp>
        <p:nvSpPr>
          <p:cNvPr id="5" name="AutoShape 9">
            <a:extLst>
              <a:ext uri="{FF2B5EF4-FFF2-40B4-BE49-F238E27FC236}">
                <a16:creationId xmlns:a16="http://schemas.microsoft.com/office/drawing/2014/main" id="{EA917432-29D5-844D-B507-88FEC8A11FFB}"/>
              </a:ext>
            </a:extLst>
          </p:cNvPr>
          <p:cNvSpPr>
            <a:spLocks noChangeArrowheads="1"/>
          </p:cNvSpPr>
          <p:nvPr/>
        </p:nvSpPr>
        <p:spPr bwMode="auto">
          <a:xfrm>
            <a:off x="251520" y="1268760"/>
            <a:ext cx="8568952" cy="64621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Signs that a person may be having difficulties include:</a:t>
            </a:r>
          </a:p>
        </p:txBody>
      </p:sp>
      <p:pic>
        <p:nvPicPr>
          <p:cNvPr id="6" name="Picture 5" descr="A picture containing person&#10;&#10;Description automatically generated">
            <a:extLst>
              <a:ext uri="{FF2B5EF4-FFF2-40B4-BE49-F238E27FC236}">
                <a16:creationId xmlns:a16="http://schemas.microsoft.com/office/drawing/2014/main" id="{E34F4C77-0DA6-7D4B-8865-A6C5E8F18A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3685" y="2132469"/>
            <a:ext cx="3240359" cy="3793809"/>
          </a:xfrm>
          <a:prstGeom prst="rect">
            <a:avLst/>
          </a:prstGeom>
        </p:spPr>
      </p:pic>
    </p:spTree>
    <p:extLst>
      <p:ext uri="{BB962C8B-B14F-4D97-AF65-F5344CB8AC3E}">
        <p14:creationId xmlns:p14="http://schemas.microsoft.com/office/powerpoint/2010/main" val="2835030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59774C-043A-B741-A0B2-94E4AD06823F}"/>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916119">
            <a:off x="5201693" y="1911627"/>
            <a:ext cx="3538800" cy="3538800"/>
          </a:xfrm>
          <a:prstGeom prst="rect">
            <a:avLst/>
          </a:prstGeom>
        </p:spPr>
      </p:pic>
      <p:sp>
        <p:nvSpPr>
          <p:cNvPr id="69634" name="Title 1"/>
          <p:cNvSpPr>
            <a:spLocks noGrp="1"/>
          </p:cNvSpPr>
          <p:nvPr>
            <p:ph type="title"/>
          </p:nvPr>
        </p:nvSpPr>
        <p:spPr/>
        <p:txBody>
          <a:bodyPr/>
          <a:lstStyle/>
          <a:p>
            <a:r>
              <a:rPr lang="en-GB" altLang="en-US" dirty="0"/>
              <a:t>Duty of care- monitoring </a:t>
            </a:r>
            <a:br>
              <a:rPr lang="en-GB" altLang="en-US" dirty="0"/>
            </a:br>
            <a:r>
              <a:rPr lang="en-GB" altLang="en-US" dirty="0"/>
              <a:t>the person’s safety</a:t>
            </a:r>
          </a:p>
        </p:txBody>
      </p:sp>
      <p:sp>
        <p:nvSpPr>
          <p:cNvPr id="69635" name="Text Placeholder 2"/>
          <p:cNvSpPr>
            <a:spLocks noGrp="1"/>
          </p:cNvSpPr>
          <p:nvPr>
            <p:ph idx="1"/>
          </p:nvPr>
        </p:nvSpPr>
        <p:spPr/>
        <p:txBody>
          <a:bodyPr/>
          <a:lstStyle/>
          <a:p>
            <a:pPr>
              <a:buFont typeface="Arial" charset="0"/>
              <a:buChar char="●"/>
            </a:pPr>
            <a:r>
              <a:rPr lang="en-GB" altLang="en-US" dirty="0"/>
              <a:t>blueness around the lips, face </a:t>
            </a:r>
          </a:p>
          <a:p>
            <a:pPr marL="0" indent="0">
              <a:buNone/>
            </a:pPr>
            <a:r>
              <a:rPr lang="en-GB" altLang="en-US" dirty="0"/>
              <a:t>    or nails (signs of asphyxia)</a:t>
            </a:r>
          </a:p>
          <a:p>
            <a:pPr>
              <a:buFont typeface="Arial" charset="0"/>
              <a:buChar char="●"/>
            </a:pPr>
            <a:r>
              <a:rPr lang="en-GB" altLang="en-US" dirty="0"/>
              <a:t>complaining of difficulty breathing</a:t>
            </a:r>
          </a:p>
          <a:p>
            <a:pPr>
              <a:buFont typeface="Arial" charset="0"/>
              <a:buChar char="●"/>
            </a:pPr>
            <a:r>
              <a:rPr lang="en-GB" altLang="en-US" dirty="0"/>
              <a:t>high body temperature, sweating/hot skin</a:t>
            </a:r>
          </a:p>
          <a:p>
            <a:pPr>
              <a:buFont typeface="Arial" charset="0"/>
              <a:buChar char="●"/>
            </a:pPr>
            <a:r>
              <a:rPr lang="en-GB" altLang="en-US" dirty="0"/>
              <a:t>exhaustion</a:t>
            </a:r>
          </a:p>
          <a:p>
            <a:pPr>
              <a:buFont typeface="Arial" charset="0"/>
              <a:buChar char="●"/>
            </a:pPr>
            <a:r>
              <a:rPr lang="en-GB" altLang="en-US" dirty="0"/>
              <a:t>confusion, disorientation and incoherence</a:t>
            </a:r>
          </a:p>
          <a:p>
            <a:pPr>
              <a:buFont typeface="Arial" charset="0"/>
              <a:buChar char="●"/>
            </a:pPr>
            <a:r>
              <a:rPr lang="en-GB" altLang="en-US" dirty="0"/>
              <a:t>hallucinations, delusions, mania, paranoia</a:t>
            </a:r>
          </a:p>
          <a:p>
            <a:pPr>
              <a:buFont typeface="Arial" charset="0"/>
              <a:buChar char="●"/>
            </a:pPr>
            <a:r>
              <a:rPr lang="en-GB" altLang="en-US" dirty="0"/>
              <a:t>bizarre behaviour</a:t>
            </a:r>
          </a:p>
          <a:p>
            <a:pPr>
              <a:buFont typeface="Arial" charset="0"/>
              <a:buChar char="●"/>
            </a:pPr>
            <a:r>
              <a:rPr lang="en-GB" altLang="en-US" dirty="0"/>
              <a:t>extreme fear</a:t>
            </a:r>
          </a:p>
          <a:p>
            <a:pPr>
              <a:buFont typeface="Arial" charset="0"/>
              <a:buChar char="●"/>
            </a:pPr>
            <a:r>
              <a:rPr lang="en-GB" altLang="en-US" dirty="0"/>
              <a:t>high resistance and abnormal strength.</a:t>
            </a:r>
          </a:p>
          <a:p>
            <a:pPr>
              <a:buFont typeface="Arial" charset="0"/>
              <a:buNone/>
            </a:pPr>
            <a:endParaRPr lang="en-GB" altLang="en-US" dirty="0"/>
          </a:p>
        </p:txBody>
      </p:sp>
    </p:spTree>
    <p:extLst>
      <p:ext uri="{BB962C8B-B14F-4D97-AF65-F5344CB8AC3E}">
        <p14:creationId xmlns:p14="http://schemas.microsoft.com/office/powerpoint/2010/main" val="23839161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GB" altLang="en-US" dirty="0"/>
              <a:t>Signs of difficulties</a:t>
            </a:r>
          </a:p>
        </p:txBody>
      </p:sp>
      <p:sp>
        <p:nvSpPr>
          <p:cNvPr id="66563" name="Text Placeholder 2"/>
          <p:cNvSpPr>
            <a:spLocks noGrp="1"/>
          </p:cNvSpPr>
          <p:nvPr>
            <p:ph idx="1"/>
          </p:nvPr>
        </p:nvSpPr>
        <p:spPr>
          <a:xfrm>
            <a:off x="245860" y="3259981"/>
            <a:ext cx="5262244" cy="4347864"/>
          </a:xfrm>
        </p:spPr>
        <p:txBody>
          <a:bodyPr/>
          <a:lstStyle/>
          <a:p>
            <a:pPr marL="0">
              <a:buFont typeface="Arial" charset="0"/>
              <a:buNone/>
              <a:defRPr/>
            </a:pPr>
            <a:r>
              <a:rPr lang="en-GB" altLang="en-US" dirty="0"/>
              <a:t>The longer the restraint is used for, the greater the exposure to risks and complications.</a:t>
            </a:r>
          </a:p>
          <a:p>
            <a:pPr>
              <a:buFont typeface="Arial" charset="0"/>
              <a:buNone/>
              <a:defRPr/>
            </a:pPr>
            <a:endParaRPr lang="en-GB" altLang="en-US" dirty="0">
              <a:solidFill>
                <a:srgbClr val="FF0000"/>
              </a:solidFill>
            </a:endParaRPr>
          </a:p>
        </p:txBody>
      </p:sp>
      <p:sp>
        <p:nvSpPr>
          <p:cNvPr id="70660" name="AutoShape 6"/>
          <p:cNvSpPr>
            <a:spLocks noChangeArrowheads="1"/>
          </p:cNvSpPr>
          <p:nvPr/>
        </p:nvSpPr>
        <p:spPr bwMode="auto">
          <a:xfrm>
            <a:off x="322263" y="2276872"/>
            <a:ext cx="4537769" cy="79375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sz="2600" dirty="0">
                <a:solidFill>
                  <a:schemeClr val="bg1"/>
                </a:solidFill>
              </a:rPr>
              <a:t>Remember</a:t>
            </a:r>
          </a:p>
        </p:txBody>
      </p:sp>
      <p:pic>
        <p:nvPicPr>
          <p:cNvPr id="12290" name="Picture 2" descr="\\DESIGNARCHIVE\Archive\Image Bank\Photography\Security\Physical Intervention\RDS PI Escorting 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6751" y="1268760"/>
            <a:ext cx="3079705" cy="4903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570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n-US" dirty="0"/>
              <a:t>Positive alternatives to physical intervention</a:t>
            </a:r>
          </a:p>
        </p:txBody>
      </p:sp>
      <p:sp>
        <p:nvSpPr>
          <p:cNvPr id="32772" name="AutoShape 6"/>
          <p:cNvSpPr>
            <a:spLocks noChangeArrowheads="1"/>
          </p:cNvSpPr>
          <p:nvPr/>
        </p:nvSpPr>
        <p:spPr bwMode="auto">
          <a:xfrm>
            <a:off x="1187624" y="2008188"/>
            <a:ext cx="4680520" cy="989012"/>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Primary controls</a:t>
            </a:r>
          </a:p>
        </p:txBody>
      </p:sp>
      <p:sp>
        <p:nvSpPr>
          <p:cNvPr id="32773" name="AutoShape 6"/>
          <p:cNvSpPr>
            <a:spLocks noChangeArrowheads="1"/>
          </p:cNvSpPr>
          <p:nvPr/>
        </p:nvSpPr>
        <p:spPr bwMode="auto">
          <a:xfrm>
            <a:off x="1189211" y="3592513"/>
            <a:ext cx="4894957" cy="989012"/>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Secondary controls.</a:t>
            </a:r>
          </a:p>
        </p:txBody>
      </p:sp>
      <p:pic>
        <p:nvPicPr>
          <p:cNvPr id="14338" name="Picture 2" descr="\\DESIGNARCHIVE\Archive\Image Bank\Photography\Security\Door Supervisor\DS The Switch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312" y="1268760"/>
            <a:ext cx="3048000" cy="474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259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altLang="en-US" dirty="0"/>
              <a:t>Primary controls</a:t>
            </a:r>
          </a:p>
        </p:txBody>
      </p:sp>
      <p:sp>
        <p:nvSpPr>
          <p:cNvPr id="33795" name="Content Placeholder 2"/>
          <p:cNvSpPr>
            <a:spLocks noGrp="1"/>
          </p:cNvSpPr>
          <p:nvPr>
            <p:ph idx="1"/>
          </p:nvPr>
        </p:nvSpPr>
        <p:spPr>
          <a:xfrm>
            <a:off x="251520" y="1895527"/>
            <a:ext cx="6408712" cy="3240360"/>
          </a:xfrm>
        </p:spPr>
        <p:txBody>
          <a:bodyPr/>
          <a:lstStyle/>
          <a:p>
            <a:pPr>
              <a:buFont typeface="Arial" charset="0"/>
              <a:buChar char="●"/>
            </a:pPr>
            <a:r>
              <a:rPr lang="en-GB" altLang="en-US" dirty="0"/>
              <a:t>Following employer’s security and safety policies, procedures and working practices (use of safety and security)</a:t>
            </a:r>
          </a:p>
          <a:p>
            <a:pPr>
              <a:buFont typeface="Arial" charset="0"/>
              <a:buChar char="●"/>
            </a:pPr>
            <a:r>
              <a:rPr lang="en-GB" altLang="en-US" dirty="0"/>
              <a:t>Proper, regular, ongoing workplace risk assessments</a:t>
            </a:r>
          </a:p>
          <a:p>
            <a:pPr>
              <a:buFont typeface="Arial" charset="0"/>
              <a:buChar char="●"/>
            </a:pPr>
            <a:r>
              <a:rPr lang="en-GB" altLang="en-US" dirty="0"/>
              <a:t>Equipment and technology e.g. CCTV, radios, access control</a:t>
            </a:r>
          </a:p>
          <a:p>
            <a:pPr>
              <a:buFont typeface="Arial" charset="0"/>
              <a:buChar char="●"/>
            </a:pPr>
            <a:r>
              <a:rPr lang="en-GB" altLang="en-US" dirty="0"/>
              <a:t>Positive and proactive service delivery.</a:t>
            </a:r>
          </a:p>
        </p:txBody>
      </p:sp>
      <p:pic>
        <p:nvPicPr>
          <p:cNvPr id="13314" name="Picture 2" descr="\\DESIGNARCHIVE\Archive\Image Bank\Illustrations\Security\PNG\DS PNG\2 way radi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031910">
            <a:off x="7145606" y="1667705"/>
            <a:ext cx="1270009" cy="337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6007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altLang="en-US" dirty="0"/>
              <a:t>Secondary controls</a:t>
            </a:r>
          </a:p>
        </p:txBody>
      </p:sp>
      <p:sp>
        <p:nvSpPr>
          <p:cNvPr id="34819" name="Content Placeholder 2"/>
          <p:cNvSpPr>
            <a:spLocks noGrp="1"/>
          </p:cNvSpPr>
          <p:nvPr>
            <p:ph idx="1"/>
          </p:nvPr>
        </p:nvSpPr>
        <p:spPr>
          <a:xfrm>
            <a:off x="251520" y="1556792"/>
            <a:ext cx="8640960" cy="4824536"/>
          </a:xfrm>
        </p:spPr>
        <p:txBody>
          <a:bodyPr/>
          <a:lstStyle/>
          <a:p>
            <a:pPr>
              <a:buFont typeface="Arial" charset="0"/>
              <a:buChar char="●"/>
            </a:pPr>
            <a:r>
              <a:rPr lang="en-GB" altLang="en-US" dirty="0"/>
              <a:t>Positive and effective communication skills</a:t>
            </a:r>
          </a:p>
          <a:p>
            <a:pPr>
              <a:buFont typeface="Arial" charset="0"/>
              <a:buChar char="●"/>
            </a:pPr>
            <a:r>
              <a:rPr lang="en-GB" altLang="en-US" dirty="0"/>
              <a:t>Deterrents through staff presence</a:t>
            </a:r>
          </a:p>
          <a:p>
            <a:pPr>
              <a:buFont typeface="Arial" charset="0"/>
              <a:buChar char="●"/>
            </a:pPr>
            <a:r>
              <a:rPr lang="en-GB" altLang="en-US" dirty="0"/>
              <a:t>Conflict management skills</a:t>
            </a:r>
          </a:p>
          <a:p>
            <a:pPr>
              <a:buFont typeface="Arial" charset="0"/>
              <a:buChar char="●"/>
            </a:pPr>
            <a:r>
              <a:rPr lang="en-GB" altLang="en-US" dirty="0"/>
              <a:t>Early interventions</a:t>
            </a:r>
          </a:p>
          <a:p>
            <a:pPr>
              <a:buFont typeface="Arial" charset="0"/>
              <a:buChar char="●"/>
            </a:pPr>
            <a:r>
              <a:rPr lang="en-GB" altLang="en-US" dirty="0"/>
              <a:t>Diversion</a:t>
            </a:r>
          </a:p>
          <a:p>
            <a:pPr>
              <a:buFont typeface="Arial" charset="0"/>
              <a:buChar char="●"/>
            </a:pPr>
            <a:r>
              <a:rPr lang="en-GB" altLang="en-US" dirty="0"/>
              <a:t>Redirection</a:t>
            </a:r>
          </a:p>
          <a:p>
            <a:pPr>
              <a:buFont typeface="Arial" charset="0"/>
              <a:buChar char="●"/>
            </a:pPr>
            <a:r>
              <a:rPr lang="en-GB" altLang="en-US" dirty="0"/>
              <a:t>Switching</a:t>
            </a:r>
          </a:p>
          <a:p>
            <a:pPr>
              <a:buFont typeface="Arial" charset="0"/>
              <a:buChar char="●"/>
            </a:pPr>
            <a:r>
              <a:rPr lang="en-GB" altLang="en-US" dirty="0"/>
              <a:t>Passing the baton</a:t>
            </a:r>
          </a:p>
          <a:p>
            <a:pPr>
              <a:buFont typeface="Arial" charset="0"/>
              <a:buChar char="●"/>
            </a:pPr>
            <a:r>
              <a:rPr lang="en-GB" altLang="en-US" dirty="0"/>
              <a:t>Seclusion.</a:t>
            </a:r>
          </a:p>
        </p:txBody>
      </p:sp>
      <p:pic>
        <p:nvPicPr>
          <p:cNvPr id="16386" name="Picture 2" descr="\\DESIGNARCHIVE\Archive\Image Bank\Illustrations\Security\PNG\DS PNG\Pg110 DS The Switch 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2204863"/>
            <a:ext cx="2225158" cy="3748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587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a:extLst>
              <a:ext uri="{FF2B5EF4-FFF2-40B4-BE49-F238E27FC236}">
                <a16:creationId xmlns:a16="http://schemas.microsoft.com/office/drawing/2014/main" id="{C30665C2-8E78-441B-8825-478A9107F5AB}"/>
              </a:ext>
            </a:extLst>
          </p:cNvPr>
          <p:cNvSpPr txBox="1">
            <a:spLocks noChangeArrowheads="1"/>
          </p:cNvSpPr>
          <p:nvPr/>
        </p:nvSpPr>
        <p:spPr bwMode="auto">
          <a:xfrm>
            <a:off x="317500" y="1836738"/>
            <a:ext cx="64198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marL="342900" marR="0" lvl="0" indent="-342900" algn="l" defTabSz="914400" rtl="0" eaLnBrk="1" fontAlgn="base" latinLnBrk="0" hangingPunct="1">
              <a:lnSpc>
                <a:spcPct val="100000"/>
              </a:lnSpc>
              <a:spcBef>
                <a:spcPct val="20000"/>
              </a:spcBef>
              <a:spcAft>
                <a:spcPct val="0"/>
              </a:spcAft>
              <a:buClr>
                <a:srgbClr val="000000"/>
              </a:buClr>
              <a:buSzTx/>
              <a:buFont typeface="Arial" panose="020B0604020202020204" pitchFamily="34" charset="0"/>
              <a:buChar char="●"/>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quality</a:t>
            </a:r>
            <a:r>
              <a:rPr kumimoji="0" lang="en-GB"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leading international industry experts from all fields, with supporting training materials available from Highfield</a:t>
            </a:r>
          </a:p>
          <a:p>
            <a:pPr marL="342900" marR="0" lvl="0" indent="-342900" algn="l" defTabSz="914400" rtl="0" eaLnBrk="1" fontAlgn="base" latinLnBrk="0" hangingPunct="1">
              <a:lnSpc>
                <a:spcPct val="100000"/>
              </a:lnSpc>
              <a:spcBef>
                <a:spcPct val="20000"/>
              </a:spcBef>
              <a:spcAft>
                <a:spcPct val="0"/>
              </a:spcAft>
              <a:buClr>
                <a:srgbClr val="000000"/>
              </a:buClr>
              <a:buSzTx/>
              <a:buFont typeface="Arial" panose="020B0604020202020204" pitchFamily="34" charset="0"/>
              <a:buChar char="●"/>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value</a:t>
            </a:r>
            <a:r>
              <a:rPr kumimoji="0" lang="en-GB"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we will not be beaten on value. We concentrate on the areas important to our clients, including dedicated customer support, exceptional supporting documentation and unbeatable service and turnaround times</a:t>
            </a:r>
          </a:p>
          <a:p>
            <a:pPr marL="342900" marR="0" lvl="0" indent="-342900" algn="l" defTabSz="914400" rtl="0" eaLnBrk="1" fontAlgn="base" latinLnBrk="0" hangingPunct="1">
              <a:lnSpc>
                <a:spcPct val="100000"/>
              </a:lnSpc>
              <a:spcBef>
                <a:spcPct val="20000"/>
              </a:spcBef>
              <a:spcAft>
                <a:spcPct val="0"/>
              </a:spcAft>
              <a:buClr>
                <a:srgbClr val="000000"/>
              </a:buClr>
              <a:buSzTx/>
              <a:buFont typeface="Arial" panose="020B0604020202020204" pitchFamily="34" charset="0"/>
              <a:buChar char="●"/>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service</a:t>
            </a:r>
            <a:r>
              <a:rPr kumimoji="0" lang="en-GB"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we provide all of our centres with their own dedicated account manager and have a turnaround time of 4 working days for results and certification</a:t>
            </a:r>
          </a:p>
          <a:p>
            <a:pPr marL="342900" marR="0" lvl="0" indent="-342900" algn="l" defTabSz="914400" rtl="0" eaLnBrk="1" fontAlgn="base" latinLnBrk="0" hangingPunct="1">
              <a:lnSpc>
                <a:spcPct val="100000"/>
              </a:lnSpc>
              <a:spcBef>
                <a:spcPct val="20000"/>
              </a:spcBef>
              <a:spcAft>
                <a:spcPct val="0"/>
              </a:spcAft>
              <a:buClr>
                <a:srgbClr val="000000"/>
              </a:buClr>
              <a:buSzTx/>
              <a:buFont typeface="Arial" panose="020B0604020202020204" pitchFamily="34" charset="0"/>
              <a:buChar char="●"/>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integrity</a:t>
            </a:r>
            <a:r>
              <a:rPr kumimoji="0" lang="en-GB"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we provide our centres with accurate and honest information at all times - we never put profit before good advice.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Rounded Rectangle 11">
            <a:extLst>
              <a:ext uri="{FF2B5EF4-FFF2-40B4-BE49-F238E27FC236}">
                <a16:creationId xmlns:a16="http://schemas.microsoft.com/office/drawing/2014/main" id="{F3F27DBA-AF9D-4353-84CC-1E3400FBA878}"/>
              </a:ext>
            </a:extLst>
          </p:cNvPr>
          <p:cNvSpPr/>
          <p:nvPr/>
        </p:nvSpPr>
        <p:spPr>
          <a:xfrm>
            <a:off x="467544" y="1212202"/>
            <a:ext cx="8929687" cy="50482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a:ea typeface="+mn-ea"/>
                <a:cs typeface="Arial"/>
              </a:rPr>
              <a:t>Everything we do centres around our core values of:</a:t>
            </a:r>
          </a:p>
        </p:txBody>
      </p:sp>
      <p:grpSp>
        <p:nvGrpSpPr>
          <p:cNvPr id="40964" name="Group 6">
            <a:extLst>
              <a:ext uri="{FF2B5EF4-FFF2-40B4-BE49-F238E27FC236}">
                <a16:creationId xmlns:a16="http://schemas.microsoft.com/office/drawing/2014/main" id="{67D43661-BAED-4E36-A00D-17EE11C372E3}"/>
              </a:ext>
            </a:extLst>
          </p:cNvPr>
          <p:cNvGrpSpPr>
            <a:grpSpLocks/>
          </p:cNvGrpSpPr>
          <p:nvPr/>
        </p:nvGrpSpPr>
        <p:grpSpPr bwMode="auto">
          <a:xfrm>
            <a:off x="7164288" y="1836738"/>
            <a:ext cx="1165225" cy="3916362"/>
            <a:chOff x="6758857" y="1929482"/>
            <a:chExt cx="1554206" cy="5220202"/>
          </a:xfrm>
        </p:grpSpPr>
        <p:pic>
          <p:nvPicPr>
            <p:cNvPr id="40966" name="Picture 7">
              <a:extLst>
                <a:ext uri="{FF2B5EF4-FFF2-40B4-BE49-F238E27FC236}">
                  <a16:creationId xmlns:a16="http://schemas.microsoft.com/office/drawing/2014/main" id="{A263D1C3-8462-4F3F-BF67-8E2A2EEBA8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8857" y="1929482"/>
              <a:ext cx="1548504" cy="1648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8">
              <a:extLst>
                <a:ext uri="{FF2B5EF4-FFF2-40B4-BE49-F238E27FC236}">
                  <a16:creationId xmlns:a16="http://schemas.microsoft.com/office/drawing/2014/main" id="{F9F7330F-5C4B-49CC-8C43-1CC86F4F80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8857" y="3765219"/>
              <a:ext cx="1535122" cy="1648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9">
              <a:extLst>
                <a:ext uri="{FF2B5EF4-FFF2-40B4-BE49-F238E27FC236}">
                  <a16:creationId xmlns:a16="http://schemas.microsoft.com/office/drawing/2014/main" id="{35AC3A72-4589-428A-BF46-E24B4D8FE0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8905" y="5618557"/>
              <a:ext cx="1554158" cy="153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49" name="Title 10">
            <a:extLst>
              <a:ext uri="{FF2B5EF4-FFF2-40B4-BE49-F238E27FC236}">
                <a16:creationId xmlns:a16="http://schemas.microsoft.com/office/drawing/2014/main" id="{80A5E1A7-9548-401D-9434-591C0879209E}"/>
              </a:ext>
            </a:extLst>
          </p:cNvPr>
          <p:cNvSpPr>
            <a:spLocks noGrp="1" noChangeArrowheads="1"/>
          </p:cNvSpPr>
          <p:nvPr>
            <p:ph type="title"/>
          </p:nvPr>
        </p:nvSpPr>
        <p:spPr bwMode="auto">
          <a:xfrm>
            <a:off x="1331640" y="-7430"/>
            <a:ext cx="7632848" cy="908720"/>
          </a:xfrm>
          <a:prstGeom prst="rect">
            <a:avLst/>
          </a:prstGeom>
        </p:spPr>
        <p:txBody>
          <a:bodyPr vert="horz" wrap="square" lIns="91440" tIns="45720" rIns="91440" bIns="45720" numCol="1" anchor="ctr" anchorCtr="0" compatLnSpc="1">
            <a:prstTxWarp prst="textNoShape">
              <a:avLst/>
            </a:prstTxWarp>
          </a:bodyPr>
          <a:lstStyle/>
          <a:p>
            <a:pPr algn="r" eaLnBrk="1" hangingPunct="1">
              <a:defRPr/>
            </a:pPr>
            <a:r>
              <a:rPr lang="en-GB" altLang="en-US" sz="2800" b="1" dirty="0">
                <a:solidFill>
                  <a:schemeClr val="bg1"/>
                </a:solidFill>
                <a:latin typeface="Arial" panose="020B0604020202020204" pitchFamily="34" charset="0"/>
                <a:cs typeface="Arial" panose="020B0604020202020204" pitchFamily="34" charset="0"/>
              </a:rPr>
              <a:t>Why use Highfield?</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en-US" dirty="0"/>
              <a:t>Defensive physical skills</a:t>
            </a:r>
          </a:p>
        </p:txBody>
      </p:sp>
      <p:sp>
        <p:nvSpPr>
          <p:cNvPr id="6" name="AutoShape 6"/>
          <p:cNvSpPr>
            <a:spLocks noChangeArrowheads="1"/>
          </p:cNvSpPr>
          <p:nvPr/>
        </p:nvSpPr>
        <p:spPr bwMode="auto">
          <a:xfrm>
            <a:off x="323528" y="2272779"/>
            <a:ext cx="6696744" cy="2236341"/>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Defensive physical skills are methods </a:t>
            </a:r>
            <a:br>
              <a:rPr lang="en-GB" altLang="en-US" dirty="0">
                <a:solidFill>
                  <a:schemeClr val="bg1"/>
                </a:solidFill>
              </a:rPr>
            </a:br>
            <a:r>
              <a:rPr lang="en-GB" altLang="en-US" dirty="0">
                <a:solidFill>
                  <a:schemeClr val="bg1"/>
                </a:solidFill>
              </a:rPr>
              <a:t>used to try to prevent yourself getting </a:t>
            </a:r>
            <a:br>
              <a:rPr lang="en-GB" altLang="en-US" dirty="0">
                <a:solidFill>
                  <a:schemeClr val="bg1"/>
                </a:solidFill>
              </a:rPr>
            </a:br>
            <a:r>
              <a:rPr lang="en-GB" altLang="en-US" dirty="0">
                <a:solidFill>
                  <a:schemeClr val="bg1"/>
                </a:solidFill>
              </a:rPr>
              <a:t>into problems in the first place.</a:t>
            </a:r>
          </a:p>
        </p:txBody>
      </p:sp>
      <p:pic>
        <p:nvPicPr>
          <p:cNvPr id="6146" name="Picture 2" descr="\\DESIGNARCHIVE\Archive\Image Bank\Photography\Security\Door Supervisor\DS Lee denying entry to client (small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579760"/>
            <a:ext cx="2645296" cy="45135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altLang="en-US" dirty="0"/>
              <a:t>Defensive physical skills cont.</a:t>
            </a:r>
          </a:p>
        </p:txBody>
      </p:sp>
      <p:sp>
        <p:nvSpPr>
          <p:cNvPr id="23555" name="Content Placeholder 2"/>
          <p:cNvSpPr>
            <a:spLocks noGrp="1"/>
          </p:cNvSpPr>
          <p:nvPr>
            <p:ph idx="1"/>
          </p:nvPr>
        </p:nvSpPr>
        <p:spPr>
          <a:xfrm>
            <a:off x="251520" y="2962222"/>
            <a:ext cx="8640960" cy="1785012"/>
          </a:xfrm>
        </p:spPr>
        <p:txBody>
          <a:bodyPr/>
          <a:lstStyle/>
          <a:p>
            <a:pPr>
              <a:buFont typeface="Arial" charset="0"/>
              <a:buChar char="●"/>
            </a:pPr>
            <a:r>
              <a:rPr lang="en-GB" altLang="en-US" dirty="0"/>
              <a:t>recognise danger</a:t>
            </a:r>
          </a:p>
          <a:p>
            <a:pPr>
              <a:buFont typeface="Arial" charset="0"/>
              <a:buChar char="●"/>
            </a:pPr>
            <a:r>
              <a:rPr lang="en-GB" altLang="en-US" dirty="0"/>
              <a:t>avoid it</a:t>
            </a:r>
          </a:p>
          <a:p>
            <a:pPr>
              <a:buFont typeface="Arial" charset="0"/>
              <a:buChar char="●"/>
            </a:pPr>
            <a:r>
              <a:rPr lang="en-GB" altLang="en-US" dirty="0"/>
              <a:t>manage it</a:t>
            </a:r>
          </a:p>
          <a:p>
            <a:pPr>
              <a:buFont typeface="Arial" charset="0"/>
              <a:buChar char="●"/>
            </a:pPr>
            <a:r>
              <a:rPr lang="en-GB" altLang="en-US" dirty="0"/>
              <a:t>react to it safely</a:t>
            </a:r>
          </a:p>
          <a:p>
            <a:pPr>
              <a:buFont typeface="Arial" charset="0"/>
              <a:buChar char="●"/>
            </a:pPr>
            <a:endParaRPr lang="en-GB" altLang="en-US" dirty="0"/>
          </a:p>
        </p:txBody>
      </p:sp>
      <p:sp>
        <p:nvSpPr>
          <p:cNvPr id="23557" name="AutoShape 6"/>
          <p:cNvSpPr>
            <a:spLocks noChangeArrowheads="1"/>
          </p:cNvSpPr>
          <p:nvPr/>
        </p:nvSpPr>
        <p:spPr bwMode="auto">
          <a:xfrm>
            <a:off x="251520" y="5085184"/>
            <a:ext cx="6480720" cy="648072"/>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Usually involving no use of force.</a:t>
            </a:r>
          </a:p>
        </p:txBody>
      </p:sp>
      <p:sp>
        <p:nvSpPr>
          <p:cNvPr id="6" name="AutoShape 9">
            <a:extLst>
              <a:ext uri="{FF2B5EF4-FFF2-40B4-BE49-F238E27FC236}">
                <a16:creationId xmlns:a16="http://schemas.microsoft.com/office/drawing/2014/main" id="{12EEF964-5DA1-714F-9BF7-6DE7539E0F5B}"/>
              </a:ext>
            </a:extLst>
          </p:cNvPr>
          <p:cNvSpPr>
            <a:spLocks noChangeArrowheads="1"/>
          </p:cNvSpPr>
          <p:nvPr/>
        </p:nvSpPr>
        <p:spPr bwMode="auto">
          <a:xfrm>
            <a:off x="251520" y="1702119"/>
            <a:ext cx="6408712" cy="1016689"/>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Defensive physical skills enable </a:t>
            </a:r>
            <a:br>
              <a:rPr lang="en-GB" dirty="0">
                <a:solidFill>
                  <a:srgbClr val="000000"/>
                </a:solidFill>
                <a:latin typeface="Arial"/>
                <a:cs typeface="Arial"/>
              </a:rPr>
            </a:br>
            <a:r>
              <a:rPr lang="en-GB" dirty="0">
                <a:solidFill>
                  <a:srgbClr val="000000"/>
                </a:solidFill>
                <a:latin typeface="Arial"/>
                <a:cs typeface="Arial"/>
              </a:rPr>
              <a:t>you to:</a:t>
            </a:r>
          </a:p>
        </p:txBody>
      </p:sp>
      <p:pic>
        <p:nvPicPr>
          <p:cNvPr id="7170" name="Picture 2" descr="\\DESIGNARCHIVE\Archive\Image Bank\Photography\Security\Door Supervisor\DS The Switch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8444" y="1412776"/>
            <a:ext cx="2952328" cy="45945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ltLang="en-US" dirty="0"/>
              <a:t>Defensive physical skills cont.</a:t>
            </a:r>
          </a:p>
        </p:txBody>
      </p:sp>
      <p:sp>
        <p:nvSpPr>
          <p:cNvPr id="24579" name="Content Placeholder 2"/>
          <p:cNvSpPr>
            <a:spLocks noGrp="1"/>
          </p:cNvSpPr>
          <p:nvPr>
            <p:ph idx="1"/>
          </p:nvPr>
        </p:nvSpPr>
        <p:spPr>
          <a:xfrm>
            <a:off x="251520" y="1412776"/>
            <a:ext cx="8640960" cy="4680520"/>
          </a:xfrm>
        </p:spPr>
        <p:txBody>
          <a:bodyPr/>
          <a:lstStyle/>
          <a:p>
            <a:pPr>
              <a:buFont typeface="Arial" charset="0"/>
              <a:buNone/>
            </a:pPr>
            <a:r>
              <a:rPr lang="en-GB" altLang="en-US" dirty="0"/>
              <a:t>Defensive physical skills include:</a:t>
            </a:r>
          </a:p>
          <a:p>
            <a:pPr>
              <a:buFont typeface="Arial" charset="0"/>
              <a:buNone/>
            </a:pPr>
            <a:endParaRPr lang="en-GB" altLang="en-US" sz="1200" dirty="0"/>
          </a:p>
          <a:p>
            <a:pPr>
              <a:buFont typeface="Arial" charset="0"/>
              <a:buChar char="●"/>
            </a:pPr>
            <a:r>
              <a:rPr lang="en-GB" altLang="en-US" dirty="0"/>
              <a:t>risk assessments</a:t>
            </a:r>
          </a:p>
          <a:p>
            <a:pPr>
              <a:buFont typeface="Arial" charset="0"/>
              <a:buChar char="●"/>
            </a:pPr>
            <a:r>
              <a:rPr lang="en-GB" altLang="en-US" dirty="0"/>
              <a:t>calling for support</a:t>
            </a:r>
          </a:p>
          <a:p>
            <a:pPr>
              <a:buFont typeface="Arial" charset="0"/>
              <a:buChar char="●"/>
            </a:pPr>
            <a:r>
              <a:rPr lang="en-GB" altLang="en-US" dirty="0"/>
              <a:t>position</a:t>
            </a:r>
          </a:p>
          <a:p>
            <a:pPr>
              <a:buFont typeface="Arial" charset="0"/>
              <a:buChar char="●"/>
            </a:pPr>
            <a:r>
              <a:rPr lang="en-GB" altLang="en-US" dirty="0"/>
              <a:t>stance</a:t>
            </a:r>
          </a:p>
          <a:p>
            <a:pPr>
              <a:buFont typeface="Arial" charset="0"/>
              <a:buChar char="●"/>
            </a:pPr>
            <a:r>
              <a:rPr lang="en-GB" altLang="en-US" dirty="0"/>
              <a:t>communication skills</a:t>
            </a:r>
          </a:p>
          <a:p>
            <a:pPr>
              <a:buFont typeface="Arial" charset="0"/>
              <a:buChar char="●"/>
            </a:pPr>
            <a:r>
              <a:rPr lang="en-GB" altLang="en-US" dirty="0"/>
              <a:t>boundaries</a:t>
            </a:r>
          </a:p>
          <a:p>
            <a:pPr>
              <a:buFont typeface="Arial" charset="0"/>
              <a:buChar char="●"/>
            </a:pPr>
            <a:r>
              <a:rPr lang="en-GB" altLang="en-US" dirty="0"/>
              <a:t>barriers</a:t>
            </a:r>
          </a:p>
          <a:p>
            <a:pPr>
              <a:buFont typeface="Arial" charset="0"/>
              <a:buChar char="●"/>
            </a:pPr>
            <a:r>
              <a:rPr lang="en-GB" altLang="en-US" dirty="0"/>
              <a:t>exit routes.</a:t>
            </a:r>
          </a:p>
        </p:txBody>
      </p:sp>
      <p:pic>
        <p:nvPicPr>
          <p:cNvPr id="8194" name="Picture 2" descr="\\DESIGNARCHIVE\Archive\Image Bank\Photography\Security\Door Supervisor\DS Martyn Happy Queue of Clients (small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484784"/>
            <a:ext cx="2953122" cy="43189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ltLang="en-US" dirty="0"/>
              <a:t>Physical intervention</a:t>
            </a:r>
          </a:p>
        </p:txBody>
      </p:sp>
      <p:sp>
        <p:nvSpPr>
          <p:cNvPr id="26627" name="Content Placeholder 2"/>
          <p:cNvSpPr>
            <a:spLocks noGrp="1"/>
          </p:cNvSpPr>
          <p:nvPr>
            <p:ph idx="1"/>
          </p:nvPr>
        </p:nvSpPr>
        <p:spPr>
          <a:xfrm>
            <a:off x="251520" y="3186203"/>
            <a:ext cx="5976664" cy="1358265"/>
          </a:xfrm>
        </p:spPr>
        <p:txBody>
          <a:bodyPr/>
          <a:lstStyle/>
          <a:p>
            <a:pPr>
              <a:buFont typeface="Arial" charset="0"/>
              <a:buChar char="●"/>
            </a:pPr>
            <a:r>
              <a:rPr lang="en-GB" altLang="en-US" dirty="0"/>
              <a:t>protect yourself</a:t>
            </a:r>
          </a:p>
          <a:p>
            <a:pPr>
              <a:buFont typeface="Arial" charset="0"/>
              <a:buChar char="●"/>
            </a:pPr>
            <a:r>
              <a:rPr lang="en-GB" altLang="en-US" dirty="0"/>
              <a:t>protect others</a:t>
            </a:r>
          </a:p>
          <a:p>
            <a:pPr>
              <a:buFont typeface="Arial" charset="0"/>
              <a:buChar char="●"/>
            </a:pPr>
            <a:r>
              <a:rPr lang="en-GB" altLang="en-US" dirty="0"/>
              <a:t>escort people away from incidents</a:t>
            </a:r>
          </a:p>
          <a:p>
            <a:pPr>
              <a:buFont typeface="Arial" charset="0"/>
              <a:buNone/>
            </a:pPr>
            <a:endParaRPr lang="en-GB" altLang="en-US" dirty="0"/>
          </a:p>
        </p:txBody>
      </p:sp>
      <p:sp>
        <p:nvSpPr>
          <p:cNvPr id="26629" name="AutoShape 6"/>
          <p:cNvSpPr>
            <a:spLocks noChangeArrowheads="1"/>
          </p:cNvSpPr>
          <p:nvPr/>
        </p:nvSpPr>
        <p:spPr bwMode="auto">
          <a:xfrm>
            <a:off x="251520" y="4829887"/>
            <a:ext cx="6480720" cy="696863"/>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Using low levels of force.</a:t>
            </a:r>
          </a:p>
        </p:txBody>
      </p:sp>
      <p:sp>
        <p:nvSpPr>
          <p:cNvPr id="6" name="AutoShape 9">
            <a:extLst>
              <a:ext uri="{FF2B5EF4-FFF2-40B4-BE49-F238E27FC236}">
                <a16:creationId xmlns:a16="http://schemas.microsoft.com/office/drawing/2014/main" id="{0DF339C1-C607-1D4B-B1CF-F005567B6EC1}"/>
              </a:ext>
            </a:extLst>
          </p:cNvPr>
          <p:cNvSpPr>
            <a:spLocks noChangeArrowheads="1"/>
          </p:cNvSpPr>
          <p:nvPr/>
        </p:nvSpPr>
        <p:spPr bwMode="auto">
          <a:xfrm>
            <a:off x="251520" y="1884459"/>
            <a:ext cx="6264696" cy="1016689"/>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Physical intervention skills enable </a:t>
            </a:r>
            <a:br>
              <a:rPr lang="en-GB" dirty="0">
                <a:solidFill>
                  <a:srgbClr val="000000"/>
                </a:solidFill>
                <a:latin typeface="Arial"/>
                <a:cs typeface="Arial"/>
              </a:rPr>
            </a:br>
            <a:r>
              <a:rPr lang="en-GB" dirty="0">
                <a:solidFill>
                  <a:srgbClr val="000000"/>
                </a:solidFill>
                <a:latin typeface="Arial"/>
                <a:cs typeface="Arial"/>
              </a:rPr>
              <a:t>you to:</a:t>
            </a:r>
          </a:p>
        </p:txBody>
      </p:sp>
      <p:pic>
        <p:nvPicPr>
          <p:cNvPr id="9218" name="Picture 2" descr="\\DESIGNARCHIVE\Archive\Image Bank\Photography\Security\Door Supervisor\DS Lee escorting from premis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1702119"/>
            <a:ext cx="3338731" cy="4580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altLang="en-US" dirty="0"/>
              <a:t>Physical intervention</a:t>
            </a:r>
          </a:p>
        </p:txBody>
      </p:sp>
      <p:sp>
        <p:nvSpPr>
          <p:cNvPr id="27651" name="Content Placeholder 2"/>
          <p:cNvSpPr>
            <a:spLocks noGrp="1"/>
          </p:cNvSpPr>
          <p:nvPr>
            <p:ph idx="1"/>
          </p:nvPr>
        </p:nvSpPr>
        <p:spPr/>
        <p:txBody>
          <a:bodyPr/>
          <a:lstStyle/>
          <a:p>
            <a:pPr>
              <a:buFont typeface="Arial" charset="0"/>
              <a:buChar char="●"/>
            </a:pPr>
            <a:endParaRPr lang="en-GB" altLang="en-US" dirty="0"/>
          </a:p>
          <a:p>
            <a:pPr>
              <a:buFont typeface="Arial" charset="0"/>
              <a:buNone/>
            </a:pPr>
            <a:r>
              <a:rPr lang="en-GB" altLang="en-US" dirty="0"/>
              <a:t>Physical intervention skills include:</a:t>
            </a:r>
          </a:p>
          <a:p>
            <a:pPr>
              <a:buFont typeface="Arial" charset="0"/>
              <a:buNone/>
            </a:pPr>
            <a:endParaRPr lang="en-GB" altLang="en-US" sz="1400" dirty="0"/>
          </a:p>
          <a:p>
            <a:pPr>
              <a:buFont typeface="Arial" charset="0"/>
              <a:buChar char="●"/>
            </a:pPr>
            <a:r>
              <a:rPr lang="en-GB" altLang="en-US" dirty="0"/>
              <a:t>guides</a:t>
            </a:r>
          </a:p>
          <a:p>
            <a:pPr>
              <a:buFont typeface="Arial" charset="0"/>
              <a:buChar char="●"/>
            </a:pPr>
            <a:r>
              <a:rPr lang="en-GB" altLang="en-US" dirty="0"/>
              <a:t>deflections</a:t>
            </a:r>
          </a:p>
          <a:p>
            <a:pPr>
              <a:buFont typeface="Arial" charset="0"/>
              <a:buChar char="●"/>
            </a:pPr>
            <a:r>
              <a:rPr lang="en-GB" altLang="en-US" dirty="0"/>
              <a:t>blocks</a:t>
            </a:r>
          </a:p>
          <a:p>
            <a:pPr>
              <a:buFont typeface="Arial" charset="0"/>
              <a:buChar char="●"/>
            </a:pPr>
            <a:r>
              <a:rPr lang="en-GB" altLang="en-US" dirty="0"/>
              <a:t>escorting holds</a:t>
            </a:r>
          </a:p>
          <a:p>
            <a:pPr>
              <a:buFont typeface="Arial" charset="0"/>
              <a:buChar char="●"/>
            </a:pPr>
            <a:r>
              <a:rPr lang="en-GB" altLang="en-US" dirty="0"/>
              <a:t>disengagement techniques</a:t>
            </a:r>
          </a:p>
          <a:p>
            <a:pPr>
              <a:buFont typeface="Arial" charset="0"/>
              <a:buChar char="●"/>
            </a:pPr>
            <a:r>
              <a:rPr lang="en-GB" altLang="en-US" dirty="0"/>
              <a:t>restraints.</a:t>
            </a:r>
          </a:p>
        </p:txBody>
      </p:sp>
      <p:pic>
        <p:nvPicPr>
          <p:cNvPr id="7" name="Picture 2" descr="\\DESIGNARCHIVE\Archive\Image Bank\Photography\Security\Physical Intervention\RDS PI Fighting Males 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1412776"/>
            <a:ext cx="1843505" cy="44407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432906"/>
            <a:ext cx="7977518" cy="646331"/>
          </a:xfrm>
          <a:prstGeom prst="rect">
            <a:avLst/>
          </a:prstGeom>
          <a:noFill/>
        </p:spPr>
        <p:txBody>
          <a:bodyPr wrap="square" rtlCol="0">
            <a:spAutoFit/>
          </a:bodyPr>
          <a:lstStyle/>
          <a:p>
            <a:pPr>
              <a:spcBef>
                <a:spcPts val="600"/>
              </a:spcBef>
              <a:buClr>
                <a:srgbClr val="00B0F0"/>
              </a:buClr>
              <a:tabLst>
                <a:tab pos="304800" algn="l"/>
              </a:tabLst>
            </a:pPr>
            <a:r>
              <a:rPr lang="en-US" sz="1800" dirty="0">
                <a:solidFill>
                  <a:srgbClr val="000000"/>
                </a:solidFill>
              </a:rPr>
              <a:t>Match the statements to the correct answer </a:t>
            </a:r>
            <a:br>
              <a:rPr lang="en-US" sz="1800" dirty="0">
                <a:solidFill>
                  <a:srgbClr val="000000"/>
                </a:solidFill>
              </a:rPr>
            </a:br>
            <a:r>
              <a:rPr lang="en-US" sz="1800" dirty="0">
                <a:solidFill>
                  <a:srgbClr val="000000"/>
                </a:solidFill>
              </a:rPr>
              <a:t>(place the number of the answer in the circle provided).</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grpSp>
        <p:nvGrpSpPr>
          <p:cNvPr id="48" name="Group 47">
            <a:extLst>
              <a:ext uri="{FF2B5EF4-FFF2-40B4-BE49-F238E27FC236}">
                <a16:creationId xmlns:a16="http://schemas.microsoft.com/office/drawing/2014/main" id="{DC6F8331-7484-0647-9270-2C75A0B71FF6}"/>
              </a:ext>
            </a:extLst>
          </p:cNvPr>
          <p:cNvGrpSpPr/>
          <p:nvPr/>
        </p:nvGrpSpPr>
        <p:grpSpPr>
          <a:xfrm>
            <a:off x="275224" y="2303431"/>
            <a:ext cx="1848504" cy="965018"/>
            <a:chOff x="275224" y="2303431"/>
            <a:chExt cx="1848504" cy="965018"/>
          </a:xfrm>
        </p:grpSpPr>
        <p:sp>
          <p:nvSpPr>
            <p:cNvPr id="5" name="Rounded Rectangular Callout 4">
              <a:extLst>
                <a:ext uri="{FF2B5EF4-FFF2-40B4-BE49-F238E27FC236}">
                  <a16:creationId xmlns:a16="http://schemas.microsoft.com/office/drawing/2014/main" id="{B1864F02-6A73-9743-8CE0-2F3C871D03E2}"/>
                </a:ext>
              </a:extLst>
            </p:cNvPr>
            <p:cNvSpPr/>
            <p:nvPr/>
          </p:nvSpPr>
          <p:spPr bwMode="auto">
            <a:xfrm>
              <a:off x="275224" y="2303431"/>
              <a:ext cx="1729381" cy="88759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Trespass is...</a:t>
              </a:r>
            </a:p>
          </p:txBody>
        </p:sp>
        <p:sp>
          <p:nvSpPr>
            <p:cNvPr id="14" name="Oval 13">
              <a:extLst>
                <a:ext uri="{FF2B5EF4-FFF2-40B4-BE49-F238E27FC236}">
                  <a16:creationId xmlns:a16="http://schemas.microsoft.com/office/drawing/2014/main" id="{382227DD-84D5-6944-9D06-8C47A853DB43}"/>
                </a:ext>
              </a:extLst>
            </p:cNvPr>
            <p:cNvSpPr/>
            <p:nvPr/>
          </p:nvSpPr>
          <p:spPr bwMode="auto">
            <a:xfrm>
              <a:off x="169168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endParaRPr kumimoji="0" lang="en-GB" sz="2800" b="1" i="0" u="none" strike="noStrike" cap="none" normalizeH="0" baseline="0" dirty="0">
                <a:ln>
                  <a:noFill/>
                </a:ln>
                <a:solidFill>
                  <a:schemeClr val="tx1"/>
                </a:solidFill>
                <a:effectLst/>
                <a:latin typeface="Arial" charset="0"/>
              </a:endParaRPr>
            </a:p>
          </p:txBody>
        </p:sp>
      </p:grpSp>
      <p:grpSp>
        <p:nvGrpSpPr>
          <p:cNvPr id="47" name="Group 46">
            <a:extLst>
              <a:ext uri="{FF2B5EF4-FFF2-40B4-BE49-F238E27FC236}">
                <a16:creationId xmlns:a16="http://schemas.microsoft.com/office/drawing/2014/main" id="{3DEE6CAC-63EB-E947-90F9-5C1A349C34E3}"/>
              </a:ext>
            </a:extLst>
          </p:cNvPr>
          <p:cNvGrpSpPr/>
          <p:nvPr/>
        </p:nvGrpSpPr>
        <p:grpSpPr>
          <a:xfrm>
            <a:off x="275224" y="3696309"/>
            <a:ext cx="2496576" cy="1171652"/>
            <a:chOff x="275224" y="3553492"/>
            <a:chExt cx="2496576" cy="1171652"/>
          </a:xfrm>
        </p:grpSpPr>
        <p:sp>
          <p:nvSpPr>
            <p:cNvPr id="12" name="Rounded Rectangular Callout 11">
              <a:extLst>
                <a:ext uri="{FF2B5EF4-FFF2-40B4-BE49-F238E27FC236}">
                  <a16:creationId xmlns:a16="http://schemas.microsoft.com/office/drawing/2014/main" id="{F4645D97-7D38-7B44-80EB-AB6AAF972A4E}"/>
                </a:ext>
              </a:extLst>
            </p:cNvPr>
            <p:cNvSpPr/>
            <p:nvPr/>
          </p:nvSpPr>
          <p:spPr bwMode="auto">
            <a:xfrm>
              <a:off x="275224" y="3553492"/>
              <a:ext cx="2377453" cy="103554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Using physical</a:t>
              </a:r>
            </a:p>
            <a:p>
              <a:pPr>
                <a:spcBef>
                  <a:spcPct val="20000"/>
                </a:spcBef>
                <a:buClr>
                  <a:srgbClr val="189049"/>
                </a:buClr>
              </a:pPr>
              <a:r>
                <a:rPr lang="en-GB" sz="1400" dirty="0">
                  <a:solidFill>
                    <a:schemeClr val="tx1"/>
                  </a:solidFill>
                </a:rPr>
                <a:t>Interventions incorrectly can lead to...</a:t>
              </a:r>
            </a:p>
          </p:txBody>
        </p:sp>
        <p:sp>
          <p:nvSpPr>
            <p:cNvPr id="15" name="Oval 14">
              <a:extLst>
                <a:ext uri="{FF2B5EF4-FFF2-40B4-BE49-F238E27FC236}">
                  <a16:creationId xmlns:a16="http://schemas.microsoft.com/office/drawing/2014/main" id="{45AD0A0D-6E90-2B46-BC71-918EE1682F2E}"/>
                </a:ext>
              </a:extLst>
            </p:cNvPr>
            <p:cNvSpPr/>
            <p:nvPr/>
          </p:nvSpPr>
          <p:spPr bwMode="auto">
            <a:xfrm>
              <a:off x="2339752" y="4293096"/>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endParaRPr kumimoji="0" lang="en-GB" sz="2800" b="1" i="0" u="none" strike="noStrike" cap="none" normalizeH="0" baseline="0" dirty="0">
                <a:ln>
                  <a:noFill/>
                </a:ln>
                <a:solidFill>
                  <a:schemeClr val="tx1"/>
                </a:solidFill>
                <a:effectLst/>
                <a:latin typeface="Arial" charset="0"/>
              </a:endParaRPr>
            </a:p>
          </p:txBody>
        </p:sp>
      </p:grpSp>
      <p:grpSp>
        <p:nvGrpSpPr>
          <p:cNvPr id="49" name="Group 48">
            <a:extLst>
              <a:ext uri="{FF2B5EF4-FFF2-40B4-BE49-F238E27FC236}">
                <a16:creationId xmlns:a16="http://schemas.microsoft.com/office/drawing/2014/main" id="{4D5CEF1B-7462-314C-8F44-80F69603F695}"/>
              </a:ext>
            </a:extLst>
          </p:cNvPr>
          <p:cNvGrpSpPr/>
          <p:nvPr/>
        </p:nvGrpSpPr>
        <p:grpSpPr>
          <a:xfrm>
            <a:off x="275224" y="5212563"/>
            <a:ext cx="2483276" cy="1204583"/>
            <a:chOff x="275224" y="5013176"/>
            <a:chExt cx="2483276" cy="1204583"/>
          </a:xfrm>
        </p:grpSpPr>
        <p:sp>
          <p:nvSpPr>
            <p:cNvPr id="13" name="Rounded Rectangular Callout 12">
              <a:extLst>
                <a:ext uri="{FF2B5EF4-FFF2-40B4-BE49-F238E27FC236}">
                  <a16:creationId xmlns:a16="http://schemas.microsoft.com/office/drawing/2014/main" id="{ADDB4212-0725-BE4A-A55F-DF9954840A2B}"/>
                </a:ext>
              </a:extLst>
            </p:cNvPr>
            <p:cNvSpPr/>
            <p:nvPr/>
          </p:nvSpPr>
          <p:spPr bwMode="auto">
            <a:xfrm>
              <a:off x="275224" y="5013176"/>
              <a:ext cx="2377453" cy="103554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Physical</a:t>
              </a:r>
            </a:p>
            <a:p>
              <a:pPr>
                <a:spcBef>
                  <a:spcPct val="20000"/>
                </a:spcBef>
                <a:buClr>
                  <a:srgbClr val="189049"/>
                </a:buClr>
              </a:pPr>
              <a:r>
                <a:rPr lang="en-GB" sz="1400" dirty="0">
                  <a:solidFill>
                    <a:schemeClr val="tx1"/>
                  </a:solidFill>
                </a:rPr>
                <a:t>interventions should</a:t>
              </a:r>
            </a:p>
            <a:p>
              <a:pPr>
                <a:spcBef>
                  <a:spcPct val="20000"/>
                </a:spcBef>
                <a:buClr>
                  <a:srgbClr val="189049"/>
                </a:buClr>
              </a:pPr>
              <a:r>
                <a:rPr lang="en-GB" sz="1400" dirty="0">
                  <a:solidFill>
                    <a:schemeClr val="tx1"/>
                  </a:solidFill>
                </a:rPr>
                <a:t>only be used...</a:t>
              </a:r>
            </a:p>
          </p:txBody>
        </p:sp>
        <p:sp>
          <p:nvSpPr>
            <p:cNvPr id="16" name="Oval 15">
              <a:extLst>
                <a:ext uri="{FF2B5EF4-FFF2-40B4-BE49-F238E27FC236}">
                  <a16:creationId xmlns:a16="http://schemas.microsoft.com/office/drawing/2014/main" id="{EB57F919-D552-C34E-B067-3D6D374EAC74}"/>
                </a:ext>
              </a:extLst>
            </p:cNvPr>
            <p:cNvSpPr/>
            <p:nvPr/>
          </p:nvSpPr>
          <p:spPr bwMode="auto">
            <a:xfrm>
              <a:off x="2326452" y="578571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endParaRPr kumimoji="0" lang="en-GB" sz="2800" b="1" i="0" u="none" strike="noStrike" cap="none" normalizeH="0" baseline="0" dirty="0">
                <a:ln>
                  <a:noFill/>
                </a:ln>
                <a:solidFill>
                  <a:schemeClr val="tx1"/>
                </a:solidFill>
                <a:effectLst/>
                <a:latin typeface="Arial" charset="0"/>
              </a:endParaRPr>
            </a:p>
          </p:txBody>
        </p:sp>
      </p:grpSp>
      <p:grpSp>
        <p:nvGrpSpPr>
          <p:cNvPr id="23" name="Group 22">
            <a:extLst>
              <a:ext uri="{FF2B5EF4-FFF2-40B4-BE49-F238E27FC236}">
                <a16:creationId xmlns:a16="http://schemas.microsoft.com/office/drawing/2014/main" id="{79E938E4-2295-5849-B1E5-C6FC1086BE53}"/>
              </a:ext>
            </a:extLst>
          </p:cNvPr>
          <p:cNvGrpSpPr/>
          <p:nvPr/>
        </p:nvGrpSpPr>
        <p:grpSpPr>
          <a:xfrm>
            <a:off x="2480236" y="2477830"/>
            <a:ext cx="1881463" cy="985958"/>
            <a:chOff x="3009940" y="2282491"/>
            <a:chExt cx="1881463" cy="985958"/>
          </a:xfrm>
        </p:grpSpPr>
        <p:sp>
          <p:nvSpPr>
            <p:cNvPr id="17" name="Rounded Rectangular Callout 16">
              <a:extLst>
                <a:ext uri="{FF2B5EF4-FFF2-40B4-BE49-F238E27FC236}">
                  <a16:creationId xmlns:a16="http://schemas.microsoft.com/office/drawing/2014/main" id="{B8352C0C-E09B-A84B-9D82-7AA34A5613E0}"/>
                </a:ext>
              </a:extLst>
            </p:cNvPr>
            <p:cNvSpPr/>
            <p:nvPr/>
          </p:nvSpPr>
          <p:spPr bwMode="auto">
            <a:xfrm flipH="1">
              <a:off x="3162023"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...any door</a:t>
              </a:r>
            </a:p>
            <a:p>
              <a:pPr algn="r">
                <a:spcBef>
                  <a:spcPct val="20000"/>
                </a:spcBef>
                <a:buClr>
                  <a:srgbClr val="189049"/>
                </a:buClr>
              </a:pPr>
              <a:r>
                <a:rPr lang="en-GB" sz="1400" dirty="0">
                  <a:solidFill>
                    <a:schemeClr val="tx1"/>
                  </a:solidFill>
                </a:rPr>
                <a:t>supervisor </a:t>
              </a:r>
              <a:br>
                <a:rPr lang="en-GB" sz="1400" dirty="0">
                  <a:solidFill>
                    <a:schemeClr val="tx1"/>
                  </a:solidFill>
                </a:rPr>
              </a:br>
              <a:r>
                <a:rPr lang="en-GB" sz="1400" dirty="0">
                  <a:solidFill>
                    <a:schemeClr val="tx1"/>
                  </a:solidFill>
                </a:rPr>
                <a:t>using force</a:t>
              </a:r>
            </a:p>
          </p:txBody>
        </p:sp>
        <p:sp>
          <p:nvSpPr>
            <p:cNvPr id="18" name="Oval 17">
              <a:extLst>
                <a:ext uri="{FF2B5EF4-FFF2-40B4-BE49-F238E27FC236}">
                  <a16:creationId xmlns:a16="http://schemas.microsoft.com/office/drawing/2014/main" id="{FED5FBBE-3BAA-E943-9A3E-1E90F7C03A25}"/>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1</a:t>
              </a:r>
            </a:p>
          </p:txBody>
        </p:sp>
      </p:grpSp>
      <p:grpSp>
        <p:nvGrpSpPr>
          <p:cNvPr id="24" name="Group 23">
            <a:extLst>
              <a:ext uri="{FF2B5EF4-FFF2-40B4-BE49-F238E27FC236}">
                <a16:creationId xmlns:a16="http://schemas.microsoft.com/office/drawing/2014/main" id="{E4783873-47CF-1F4A-891B-3FC9BBF75362}"/>
              </a:ext>
            </a:extLst>
          </p:cNvPr>
          <p:cNvGrpSpPr/>
          <p:nvPr/>
        </p:nvGrpSpPr>
        <p:grpSpPr>
          <a:xfrm>
            <a:off x="4612412" y="2287592"/>
            <a:ext cx="1881463" cy="985958"/>
            <a:chOff x="5067989" y="2282491"/>
            <a:chExt cx="1881463" cy="985958"/>
          </a:xfrm>
        </p:grpSpPr>
        <p:sp>
          <p:nvSpPr>
            <p:cNvPr id="19" name="Rounded Rectangular Callout 18">
              <a:extLst>
                <a:ext uri="{FF2B5EF4-FFF2-40B4-BE49-F238E27FC236}">
                  <a16:creationId xmlns:a16="http://schemas.microsoft.com/office/drawing/2014/main" id="{6C84C572-4B82-C54B-AF7D-DF27392041E0}"/>
                </a:ext>
              </a:extLst>
            </p:cNvPr>
            <p:cNvSpPr/>
            <p:nvPr/>
          </p:nvSpPr>
          <p:spPr bwMode="auto">
            <a:xfrm flipH="1">
              <a:off x="5220072"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...stopping</a:t>
              </a:r>
            </a:p>
            <a:p>
              <a:pPr algn="r">
                <a:spcBef>
                  <a:spcPct val="20000"/>
                </a:spcBef>
                <a:buClr>
                  <a:srgbClr val="189049"/>
                </a:buClr>
              </a:pPr>
              <a:r>
                <a:rPr lang="en-GB" sz="1400" dirty="0">
                  <a:solidFill>
                    <a:schemeClr val="tx1"/>
                  </a:solidFill>
                </a:rPr>
                <a:t>people shouting</a:t>
              </a:r>
            </a:p>
            <a:p>
              <a:pPr algn="r">
                <a:spcBef>
                  <a:spcPct val="20000"/>
                </a:spcBef>
                <a:buClr>
                  <a:srgbClr val="189049"/>
                </a:buClr>
              </a:pPr>
              <a:r>
                <a:rPr lang="en-GB" sz="1400" dirty="0">
                  <a:solidFill>
                    <a:schemeClr val="tx1"/>
                  </a:solidFill>
                </a:rPr>
                <a:t>at each other</a:t>
              </a:r>
            </a:p>
          </p:txBody>
        </p:sp>
        <p:sp>
          <p:nvSpPr>
            <p:cNvPr id="20" name="Oval 19">
              <a:extLst>
                <a:ext uri="{FF2B5EF4-FFF2-40B4-BE49-F238E27FC236}">
                  <a16:creationId xmlns:a16="http://schemas.microsoft.com/office/drawing/2014/main" id="{E45A3679-F7CE-A745-85AD-9D45638957FE}"/>
                </a:ext>
              </a:extLst>
            </p:cNvPr>
            <p:cNvSpPr/>
            <p:nvPr/>
          </p:nvSpPr>
          <p:spPr bwMode="auto">
            <a:xfrm>
              <a:off x="5067989"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2</a:t>
              </a:r>
            </a:p>
          </p:txBody>
        </p:sp>
      </p:grpSp>
      <p:grpSp>
        <p:nvGrpSpPr>
          <p:cNvPr id="25" name="Group 24">
            <a:extLst>
              <a:ext uri="{FF2B5EF4-FFF2-40B4-BE49-F238E27FC236}">
                <a16:creationId xmlns:a16="http://schemas.microsoft.com/office/drawing/2014/main" id="{4CB96A97-EFD9-F94D-B150-C21C84C91DB6}"/>
              </a:ext>
            </a:extLst>
          </p:cNvPr>
          <p:cNvGrpSpPr/>
          <p:nvPr/>
        </p:nvGrpSpPr>
        <p:grpSpPr>
          <a:xfrm>
            <a:off x="6682349" y="2267995"/>
            <a:ext cx="2210131" cy="985958"/>
            <a:chOff x="3009940" y="3543733"/>
            <a:chExt cx="2210131" cy="985958"/>
          </a:xfrm>
        </p:grpSpPr>
        <p:sp>
          <p:nvSpPr>
            <p:cNvPr id="21" name="Rounded Rectangular Callout 20">
              <a:extLst>
                <a:ext uri="{FF2B5EF4-FFF2-40B4-BE49-F238E27FC236}">
                  <a16:creationId xmlns:a16="http://schemas.microsoft.com/office/drawing/2014/main" id="{73F7D92B-6D9F-7B4E-A0A0-92714964593B}"/>
                </a:ext>
              </a:extLst>
            </p:cNvPr>
            <p:cNvSpPr/>
            <p:nvPr/>
          </p:nvSpPr>
          <p:spPr bwMode="auto">
            <a:xfrm flipH="1">
              <a:off x="3162022" y="3543733"/>
              <a:ext cx="2058049"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...being on someone</a:t>
              </a:r>
            </a:p>
            <a:p>
              <a:pPr algn="r">
                <a:spcBef>
                  <a:spcPct val="20000"/>
                </a:spcBef>
                <a:buClr>
                  <a:srgbClr val="189049"/>
                </a:buClr>
              </a:pPr>
              <a:r>
                <a:rPr lang="en-GB" sz="1400" dirty="0">
                  <a:solidFill>
                    <a:schemeClr val="tx1"/>
                  </a:solidFill>
                </a:rPr>
                <a:t>else’s property</a:t>
              </a:r>
            </a:p>
            <a:p>
              <a:pPr algn="r">
                <a:spcBef>
                  <a:spcPct val="20000"/>
                </a:spcBef>
                <a:buClr>
                  <a:srgbClr val="189049"/>
                </a:buClr>
              </a:pPr>
              <a:r>
                <a:rPr lang="en-GB" sz="1400" dirty="0">
                  <a:solidFill>
                    <a:schemeClr val="tx1"/>
                  </a:solidFill>
                </a:rPr>
                <a:t>without consent</a:t>
              </a:r>
            </a:p>
          </p:txBody>
        </p:sp>
        <p:sp>
          <p:nvSpPr>
            <p:cNvPr id="22" name="Oval 21">
              <a:extLst>
                <a:ext uri="{FF2B5EF4-FFF2-40B4-BE49-F238E27FC236}">
                  <a16:creationId xmlns:a16="http://schemas.microsoft.com/office/drawing/2014/main" id="{7D4C2789-DB36-8148-82F2-312503B6A832}"/>
                </a:ext>
              </a:extLst>
            </p:cNvPr>
            <p:cNvSpPr/>
            <p:nvPr/>
          </p:nvSpPr>
          <p:spPr bwMode="auto">
            <a:xfrm>
              <a:off x="3009940" y="4097643"/>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3</a:t>
              </a:r>
            </a:p>
          </p:txBody>
        </p:sp>
      </p:grpSp>
      <p:grpSp>
        <p:nvGrpSpPr>
          <p:cNvPr id="26" name="Group 25">
            <a:extLst>
              <a:ext uri="{FF2B5EF4-FFF2-40B4-BE49-F238E27FC236}">
                <a16:creationId xmlns:a16="http://schemas.microsoft.com/office/drawing/2014/main" id="{CBE5B173-F638-A04F-9400-256A19EF7CFF}"/>
              </a:ext>
            </a:extLst>
          </p:cNvPr>
          <p:cNvGrpSpPr/>
          <p:nvPr/>
        </p:nvGrpSpPr>
        <p:grpSpPr>
          <a:xfrm>
            <a:off x="2925269" y="3780816"/>
            <a:ext cx="1881463" cy="985958"/>
            <a:chOff x="3009940" y="2282491"/>
            <a:chExt cx="1881463" cy="985958"/>
          </a:xfrm>
        </p:grpSpPr>
        <p:sp>
          <p:nvSpPr>
            <p:cNvPr id="27" name="Rounded Rectangular Callout 26">
              <a:extLst>
                <a:ext uri="{FF2B5EF4-FFF2-40B4-BE49-F238E27FC236}">
                  <a16:creationId xmlns:a16="http://schemas.microsoft.com/office/drawing/2014/main" id="{7637D30D-A318-0545-B863-96B49621716B}"/>
                </a:ext>
              </a:extLst>
            </p:cNvPr>
            <p:cNvSpPr/>
            <p:nvPr/>
          </p:nvSpPr>
          <p:spPr bwMode="auto">
            <a:xfrm flipH="1">
              <a:off x="3162023"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...with the</a:t>
              </a:r>
            </a:p>
            <a:p>
              <a:pPr algn="r">
                <a:spcBef>
                  <a:spcPct val="20000"/>
                </a:spcBef>
                <a:buClr>
                  <a:srgbClr val="189049"/>
                </a:buClr>
              </a:pPr>
              <a:r>
                <a:rPr lang="en-GB" sz="1400" dirty="0">
                  <a:solidFill>
                    <a:schemeClr val="tx1"/>
                  </a:solidFill>
                </a:rPr>
                <a:t>other person’s</a:t>
              </a:r>
            </a:p>
            <a:p>
              <a:pPr algn="r">
                <a:spcBef>
                  <a:spcPct val="20000"/>
                </a:spcBef>
                <a:buClr>
                  <a:srgbClr val="189049"/>
                </a:buClr>
              </a:pPr>
              <a:r>
                <a:rPr lang="en-GB" sz="1400" dirty="0">
                  <a:solidFill>
                    <a:schemeClr val="tx1"/>
                  </a:solidFill>
                </a:rPr>
                <a:t>permission</a:t>
              </a:r>
            </a:p>
          </p:txBody>
        </p:sp>
        <p:sp>
          <p:nvSpPr>
            <p:cNvPr id="28" name="Oval 27">
              <a:extLst>
                <a:ext uri="{FF2B5EF4-FFF2-40B4-BE49-F238E27FC236}">
                  <a16:creationId xmlns:a16="http://schemas.microsoft.com/office/drawing/2014/main" id="{082C5675-E971-7A48-9814-88EE2584D496}"/>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4</a:t>
              </a:r>
            </a:p>
          </p:txBody>
        </p:sp>
      </p:grpSp>
      <p:grpSp>
        <p:nvGrpSpPr>
          <p:cNvPr id="29" name="Group 28">
            <a:extLst>
              <a:ext uri="{FF2B5EF4-FFF2-40B4-BE49-F238E27FC236}">
                <a16:creationId xmlns:a16="http://schemas.microsoft.com/office/drawing/2014/main" id="{BD400645-EF1A-DD45-A3B0-D93119C5BA2E}"/>
              </a:ext>
            </a:extLst>
          </p:cNvPr>
          <p:cNvGrpSpPr/>
          <p:nvPr/>
        </p:nvGrpSpPr>
        <p:grpSpPr>
          <a:xfrm>
            <a:off x="5132396" y="3512201"/>
            <a:ext cx="1308577" cy="985958"/>
            <a:chOff x="3009940" y="2282491"/>
            <a:chExt cx="1308577" cy="985958"/>
          </a:xfrm>
        </p:grpSpPr>
        <p:sp>
          <p:nvSpPr>
            <p:cNvPr id="30" name="Rounded Rectangular Callout 29">
              <a:extLst>
                <a:ext uri="{FF2B5EF4-FFF2-40B4-BE49-F238E27FC236}">
                  <a16:creationId xmlns:a16="http://schemas.microsoft.com/office/drawing/2014/main" id="{C70CAF5B-2DAD-A149-B936-63939642542A}"/>
                </a:ext>
              </a:extLst>
            </p:cNvPr>
            <p:cNvSpPr/>
            <p:nvPr/>
          </p:nvSpPr>
          <p:spPr bwMode="auto">
            <a:xfrm flipH="1">
              <a:off x="3162023" y="2282491"/>
              <a:ext cx="1156494"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...as a last</a:t>
              </a:r>
            </a:p>
            <a:p>
              <a:pPr algn="r">
                <a:spcBef>
                  <a:spcPct val="20000"/>
                </a:spcBef>
                <a:buClr>
                  <a:srgbClr val="189049"/>
                </a:buClr>
              </a:pPr>
              <a:r>
                <a:rPr lang="en-GB" sz="1400" dirty="0">
                  <a:solidFill>
                    <a:schemeClr val="tx1"/>
                  </a:solidFill>
                </a:rPr>
                <a:t>resort</a:t>
              </a:r>
            </a:p>
          </p:txBody>
        </p:sp>
        <p:sp>
          <p:nvSpPr>
            <p:cNvPr id="31" name="Oval 30">
              <a:extLst>
                <a:ext uri="{FF2B5EF4-FFF2-40B4-BE49-F238E27FC236}">
                  <a16:creationId xmlns:a16="http://schemas.microsoft.com/office/drawing/2014/main" id="{62B4AF04-2186-B44F-9BAB-E9CF4E09BDDF}"/>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5</a:t>
              </a:r>
            </a:p>
          </p:txBody>
        </p:sp>
      </p:grpSp>
      <p:grpSp>
        <p:nvGrpSpPr>
          <p:cNvPr id="32" name="Group 31">
            <a:extLst>
              <a:ext uri="{FF2B5EF4-FFF2-40B4-BE49-F238E27FC236}">
                <a16:creationId xmlns:a16="http://schemas.microsoft.com/office/drawing/2014/main" id="{BFE7B658-68CF-3B45-BF7E-C8161D9A1F69}"/>
              </a:ext>
            </a:extLst>
          </p:cNvPr>
          <p:cNvGrpSpPr/>
          <p:nvPr/>
        </p:nvGrpSpPr>
        <p:grpSpPr>
          <a:xfrm>
            <a:off x="6764522" y="3447357"/>
            <a:ext cx="1570575" cy="985958"/>
            <a:chOff x="3009940" y="2282491"/>
            <a:chExt cx="1570575" cy="985958"/>
          </a:xfrm>
        </p:grpSpPr>
        <p:sp>
          <p:nvSpPr>
            <p:cNvPr id="33" name="Rounded Rectangular Callout 32">
              <a:extLst>
                <a:ext uri="{FF2B5EF4-FFF2-40B4-BE49-F238E27FC236}">
                  <a16:creationId xmlns:a16="http://schemas.microsoft.com/office/drawing/2014/main" id="{437590C0-1059-3E47-AF28-2213FF9B3ED5}"/>
                </a:ext>
              </a:extLst>
            </p:cNvPr>
            <p:cNvSpPr/>
            <p:nvPr/>
          </p:nvSpPr>
          <p:spPr bwMode="auto">
            <a:xfrm flipH="1">
              <a:off x="3162022" y="2282491"/>
              <a:ext cx="141849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...criminal</a:t>
              </a:r>
            </a:p>
            <a:p>
              <a:pPr algn="r">
                <a:spcBef>
                  <a:spcPct val="20000"/>
                </a:spcBef>
                <a:buClr>
                  <a:srgbClr val="189049"/>
                </a:buClr>
              </a:pPr>
              <a:r>
                <a:rPr lang="en-GB" sz="1400" dirty="0">
                  <a:solidFill>
                    <a:schemeClr val="tx1"/>
                  </a:solidFill>
                </a:rPr>
                <a:t>proceedings</a:t>
              </a:r>
            </a:p>
          </p:txBody>
        </p:sp>
        <p:sp>
          <p:nvSpPr>
            <p:cNvPr id="34" name="Oval 33">
              <a:extLst>
                <a:ext uri="{FF2B5EF4-FFF2-40B4-BE49-F238E27FC236}">
                  <a16:creationId xmlns:a16="http://schemas.microsoft.com/office/drawing/2014/main" id="{FE122974-A058-5647-9F65-78EAB9DA7485}"/>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6</a:t>
              </a:r>
            </a:p>
          </p:txBody>
        </p:sp>
      </p:grpSp>
      <p:grpSp>
        <p:nvGrpSpPr>
          <p:cNvPr id="35" name="Group 34">
            <a:extLst>
              <a:ext uri="{FF2B5EF4-FFF2-40B4-BE49-F238E27FC236}">
                <a16:creationId xmlns:a16="http://schemas.microsoft.com/office/drawing/2014/main" id="{FDC88A5C-39FB-1447-9F8C-1D422C1C9975}"/>
              </a:ext>
            </a:extLst>
          </p:cNvPr>
          <p:cNvGrpSpPr/>
          <p:nvPr/>
        </p:nvGrpSpPr>
        <p:grpSpPr>
          <a:xfrm>
            <a:off x="2925269" y="5171156"/>
            <a:ext cx="2119191" cy="985958"/>
            <a:chOff x="3009940" y="2282491"/>
            <a:chExt cx="2119191" cy="985958"/>
          </a:xfrm>
        </p:grpSpPr>
        <p:sp>
          <p:nvSpPr>
            <p:cNvPr id="36" name="Rounded Rectangular Callout 35">
              <a:extLst>
                <a:ext uri="{FF2B5EF4-FFF2-40B4-BE49-F238E27FC236}">
                  <a16:creationId xmlns:a16="http://schemas.microsoft.com/office/drawing/2014/main" id="{89D1DF15-D70A-8047-9869-CB71B097C99A}"/>
                </a:ext>
              </a:extLst>
            </p:cNvPr>
            <p:cNvSpPr/>
            <p:nvPr/>
          </p:nvSpPr>
          <p:spPr bwMode="auto">
            <a:xfrm flipH="1">
              <a:off x="3162023" y="2282491"/>
              <a:ext cx="1967108"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...entering property</a:t>
              </a:r>
            </a:p>
            <a:p>
              <a:pPr algn="r">
                <a:spcBef>
                  <a:spcPct val="20000"/>
                </a:spcBef>
                <a:buClr>
                  <a:srgbClr val="189049"/>
                </a:buClr>
              </a:pPr>
              <a:r>
                <a:rPr lang="en-GB" sz="1400" dirty="0">
                  <a:solidFill>
                    <a:schemeClr val="tx1"/>
                  </a:solidFill>
                </a:rPr>
                <a:t>unannounced</a:t>
              </a:r>
            </a:p>
          </p:txBody>
        </p:sp>
        <p:sp>
          <p:nvSpPr>
            <p:cNvPr id="37" name="Oval 36">
              <a:extLst>
                <a:ext uri="{FF2B5EF4-FFF2-40B4-BE49-F238E27FC236}">
                  <a16:creationId xmlns:a16="http://schemas.microsoft.com/office/drawing/2014/main" id="{1B84B9D7-EE7D-DE4E-B3A4-793B86915F1A}"/>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7</a:t>
              </a:r>
            </a:p>
          </p:txBody>
        </p:sp>
      </p:grpSp>
      <p:grpSp>
        <p:nvGrpSpPr>
          <p:cNvPr id="38" name="Group 37">
            <a:extLst>
              <a:ext uri="{FF2B5EF4-FFF2-40B4-BE49-F238E27FC236}">
                <a16:creationId xmlns:a16="http://schemas.microsoft.com/office/drawing/2014/main" id="{8C93C100-A262-B249-9E48-8B52F1183FE0}"/>
              </a:ext>
            </a:extLst>
          </p:cNvPr>
          <p:cNvGrpSpPr/>
          <p:nvPr/>
        </p:nvGrpSpPr>
        <p:grpSpPr>
          <a:xfrm>
            <a:off x="5171862" y="4766774"/>
            <a:ext cx="1091756" cy="985958"/>
            <a:chOff x="3009940" y="2282491"/>
            <a:chExt cx="1091756" cy="985958"/>
          </a:xfrm>
        </p:grpSpPr>
        <p:sp>
          <p:nvSpPr>
            <p:cNvPr id="39" name="Rounded Rectangular Callout 38">
              <a:extLst>
                <a:ext uri="{FF2B5EF4-FFF2-40B4-BE49-F238E27FC236}">
                  <a16:creationId xmlns:a16="http://schemas.microsoft.com/office/drawing/2014/main" id="{2188C7AE-5AC3-E94C-B826-6036052C2A6D}"/>
                </a:ext>
              </a:extLst>
            </p:cNvPr>
            <p:cNvSpPr/>
            <p:nvPr/>
          </p:nvSpPr>
          <p:spPr bwMode="auto">
            <a:xfrm flipH="1">
              <a:off x="3162023" y="2282491"/>
              <a:ext cx="93967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...civil action</a:t>
              </a:r>
            </a:p>
          </p:txBody>
        </p:sp>
        <p:sp>
          <p:nvSpPr>
            <p:cNvPr id="40" name="Oval 39">
              <a:extLst>
                <a:ext uri="{FF2B5EF4-FFF2-40B4-BE49-F238E27FC236}">
                  <a16:creationId xmlns:a16="http://schemas.microsoft.com/office/drawing/2014/main" id="{AE125835-BA94-EA42-B600-4C4F1791CCD6}"/>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8</a:t>
              </a:r>
            </a:p>
          </p:txBody>
        </p:sp>
      </p:grpSp>
      <p:grpSp>
        <p:nvGrpSpPr>
          <p:cNvPr id="41" name="Group 40">
            <a:extLst>
              <a:ext uri="{FF2B5EF4-FFF2-40B4-BE49-F238E27FC236}">
                <a16:creationId xmlns:a16="http://schemas.microsoft.com/office/drawing/2014/main" id="{502E59B9-74BA-AF4E-B5AC-16B203CC31FA}"/>
              </a:ext>
            </a:extLst>
          </p:cNvPr>
          <p:cNvGrpSpPr/>
          <p:nvPr/>
        </p:nvGrpSpPr>
        <p:grpSpPr>
          <a:xfrm>
            <a:off x="6296504" y="5448111"/>
            <a:ext cx="1438337" cy="985958"/>
            <a:chOff x="3009940" y="2282491"/>
            <a:chExt cx="1438337" cy="985958"/>
          </a:xfrm>
        </p:grpSpPr>
        <p:sp>
          <p:nvSpPr>
            <p:cNvPr id="42" name="Rounded Rectangular Callout 41">
              <a:extLst>
                <a:ext uri="{FF2B5EF4-FFF2-40B4-BE49-F238E27FC236}">
                  <a16:creationId xmlns:a16="http://schemas.microsoft.com/office/drawing/2014/main" id="{024F0F39-5B7B-2945-B0CA-128EE8F137F6}"/>
                </a:ext>
              </a:extLst>
            </p:cNvPr>
            <p:cNvSpPr/>
            <p:nvPr/>
          </p:nvSpPr>
          <p:spPr bwMode="auto">
            <a:xfrm flipH="1">
              <a:off x="3162021" y="2282491"/>
              <a:ext cx="1286256"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...at weekends</a:t>
              </a:r>
            </a:p>
          </p:txBody>
        </p:sp>
        <p:sp>
          <p:nvSpPr>
            <p:cNvPr id="43" name="Oval 42">
              <a:extLst>
                <a:ext uri="{FF2B5EF4-FFF2-40B4-BE49-F238E27FC236}">
                  <a16:creationId xmlns:a16="http://schemas.microsoft.com/office/drawing/2014/main" id="{232A8A49-ACC5-1145-81F7-A5A77740245F}"/>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9</a:t>
              </a:r>
            </a:p>
          </p:txBody>
        </p:sp>
      </p:grpSp>
      <p:grpSp>
        <p:nvGrpSpPr>
          <p:cNvPr id="44" name="Group 43">
            <a:extLst>
              <a:ext uri="{FF2B5EF4-FFF2-40B4-BE49-F238E27FC236}">
                <a16:creationId xmlns:a16="http://schemas.microsoft.com/office/drawing/2014/main" id="{C9428D38-34A9-5240-AEF8-F54677B8E90E}"/>
              </a:ext>
            </a:extLst>
          </p:cNvPr>
          <p:cNvGrpSpPr/>
          <p:nvPr/>
        </p:nvGrpSpPr>
        <p:grpSpPr>
          <a:xfrm>
            <a:off x="7800724" y="4698654"/>
            <a:ext cx="1091756" cy="985958"/>
            <a:chOff x="3009940" y="2282491"/>
            <a:chExt cx="1091756" cy="985958"/>
          </a:xfrm>
        </p:grpSpPr>
        <p:sp>
          <p:nvSpPr>
            <p:cNvPr id="45" name="Rounded Rectangular Callout 44">
              <a:extLst>
                <a:ext uri="{FF2B5EF4-FFF2-40B4-BE49-F238E27FC236}">
                  <a16:creationId xmlns:a16="http://schemas.microsoft.com/office/drawing/2014/main" id="{1FA7470E-814C-DD44-8A8D-E6B3AA356822}"/>
                </a:ext>
              </a:extLst>
            </p:cNvPr>
            <p:cNvSpPr/>
            <p:nvPr/>
          </p:nvSpPr>
          <p:spPr bwMode="auto">
            <a:xfrm flipH="1">
              <a:off x="3162023" y="2282491"/>
              <a:ext cx="93967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...illegal</a:t>
              </a:r>
            </a:p>
          </p:txBody>
        </p:sp>
        <p:sp>
          <p:nvSpPr>
            <p:cNvPr id="46" name="Oval 45">
              <a:extLst>
                <a:ext uri="{FF2B5EF4-FFF2-40B4-BE49-F238E27FC236}">
                  <a16:creationId xmlns:a16="http://schemas.microsoft.com/office/drawing/2014/main" id="{71379245-DE36-3147-AB82-0DB2353515C1}"/>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10</a:t>
              </a:r>
            </a:p>
          </p:txBody>
        </p:sp>
      </p:grpSp>
    </p:spTree>
    <p:extLst>
      <p:ext uri="{BB962C8B-B14F-4D97-AF65-F5344CB8AC3E}">
        <p14:creationId xmlns:p14="http://schemas.microsoft.com/office/powerpoint/2010/main" val="1453081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432906"/>
            <a:ext cx="7977518" cy="646331"/>
          </a:xfrm>
          <a:prstGeom prst="rect">
            <a:avLst/>
          </a:prstGeom>
          <a:noFill/>
        </p:spPr>
        <p:txBody>
          <a:bodyPr wrap="square" rtlCol="0">
            <a:spAutoFit/>
          </a:bodyPr>
          <a:lstStyle/>
          <a:p>
            <a:pPr>
              <a:spcBef>
                <a:spcPts val="600"/>
              </a:spcBef>
              <a:buClr>
                <a:srgbClr val="00B0F0"/>
              </a:buClr>
              <a:tabLst>
                <a:tab pos="304800" algn="l"/>
              </a:tabLst>
            </a:pPr>
            <a:r>
              <a:rPr lang="en-US" sz="1800" dirty="0">
                <a:solidFill>
                  <a:srgbClr val="000000"/>
                </a:solidFill>
              </a:rPr>
              <a:t>Match the statements to the correct answer </a:t>
            </a:r>
            <a:br>
              <a:rPr lang="en-US" sz="1800" dirty="0">
                <a:solidFill>
                  <a:srgbClr val="000000"/>
                </a:solidFill>
              </a:rPr>
            </a:br>
            <a:r>
              <a:rPr lang="en-US" sz="1800" dirty="0">
                <a:solidFill>
                  <a:srgbClr val="000000"/>
                </a:solidFill>
              </a:rPr>
              <a:t>(place the number of the answer in the circle provided).</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grpSp>
        <p:nvGrpSpPr>
          <p:cNvPr id="48" name="Group 47">
            <a:extLst>
              <a:ext uri="{FF2B5EF4-FFF2-40B4-BE49-F238E27FC236}">
                <a16:creationId xmlns:a16="http://schemas.microsoft.com/office/drawing/2014/main" id="{DC6F8331-7484-0647-9270-2C75A0B71FF6}"/>
              </a:ext>
            </a:extLst>
          </p:cNvPr>
          <p:cNvGrpSpPr/>
          <p:nvPr/>
        </p:nvGrpSpPr>
        <p:grpSpPr>
          <a:xfrm>
            <a:off x="275224" y="2303431"/>
            <a:ext cx="1848504" cy="965018"/>
            <a:chOff x="275224" y="2303431"/>
            <a:chExt cx="1848504" cy="965018"/>
          </a:xfrm>
        </p:grpSpPr>
        <p:sp>
          <p:nvSpPr>
            <p:cNvPr id="5" name="Rounded Rectangular Callout 4">
              <a:extLst>
                <a:ext uri="{FF2B5EF4-FFF2-40B4-BE49-F238E27FC236}">
                  <a16:creationId xmlns:a16="http://schemas.microsoft.com/office/drawing/2014/main" id="{B1864F02-6A73-9743-8CE0-2F3C871D03E2}"/>
                </a:ext>
              </a:extLst>
            </p:cNvPr>
            <p:cNvSpPr/>
            <p:nvPr/>
          </p:nvSpPr>
          <p:spPr bwMode="auto">
            <a:xfrm>
              <a:off x="275224" y="2303431"/>
              <a:ext cx="1729381" cy="88759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Trespass is...</a:t>
              </a:r>
            </a:p>
          </p:txBody>
        </p:sp>
        <p:sp>
          <p:nvSpPr>
            <p:cNvPr id="14" name="Oval 13">
              <a:extLst>
                <a:ext uri="{FF2B5EF4-FFF2-40B4-BE49-F238E27FC236}">
                  <a16:creationId xmlns:a16="http://schemas.microsoft.com/office/drawing/2014/main" id="{382227DD-84D5-6944-9D06-8C47A853DB43}"/>
                </a:ext>
              </a:extLst>
            </p:cNvPr>
            <p:cNvSpPr/>
            <p:nvPr/>
          </p:nvSpPr>
          <p:spPr bwMode="auto">
            <a:xfrm>
              <a:off x="169168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endParaRPr kumimoji="0" lang="en-GB" sz="850" b="1" i="0" u="none" strike="noStrike" cap="none" normalizeH="0" baseline="0" dirty="0">
                <a:ln>
                  <a:noFill/>
                </a:ln>
                <a:solidFill>
                  <a:schemeClr val="tx1"/>
                </a:solidFill>
                <a:effectLst/>
                <a:latin typeface="Arial" charset="0"/>
              </a:endParaRPr>
            </a:p>
          </p:txBody>
        </p:sp>
      </p:grpSp>
      <p:grpSp>
        <p:nvGrpSpPr>
          <p:cNvPr id="47" name="Group 46">
            <a:extLst>
              <a:ext uri="{FF2B5EF4-FFF2-40B4-BE49-F238E27FC236}">
                <a16:creationId xmlns:a16="http://schemas.microsoft.com/office/drawing/2014/main" id="{3DEE6CAC-63EB-E947-90F9-5C1A349C34E3}"/>
              </a:ext>
            </a:extLst>
          </p:cNvPr>
          <p:cNvGrpSpPr/>
          <p:nvPr/>
        </p:nvGrpSpPr>
        <p:grpSpPr>
          <a:xfrm>
            <a:off x="275224" y="3696309"/>
            <a:ext cx="2496576" cy="1171652"/>
            <a:chOff x="275224" y="3553492"/>
            <a:chExt cx="2496576" cy="1171652"/>
          </a:xfrm>
        </p:grpSpPr>
        <p:sp>
          <p:nvSpPr>
            <p:cNvPr id="12" name="Rounded Rectangular Callout 11">
              <a:extLst>
                <a:ext uri="{FF2B5EF4-FFF2-40B4-BE49-F238E27FC236}">
                  <a16:creationId xmlns:a16="http://schemas.microsoft.com/office/drawing/2014/main" id="{F4645D97-7D38-7B44-80EB-AB6AAF972A4E}"/>
                </a:ext>
              </a:extLst>
            </p:cNvPr>
            <p:cNvSpPr/>
            <p:nvPr/>
          </p:nvSpPr>
          <p:spPr bwMode="auto">
            <a:xfrm>
              <a:off x="275224" y="3553492"/>
              <a:ext cx="2377453" cy="103554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Using physical</a:t>
              </a:r>
            </a:p>
            <a:p>
              <a:pPr>
                <a:spcBef>
                  <a:spcPct val="20000"/>
                </a:spcBef>
                <a:buClr>
                  <a:srgbClr val="189049"/>
                </a:buClr>
              </a:pPr>
              <a:r>
                <a:rPr lang="en-GB" sz="1400" dirty="0">
                  <a:solidFill>
                    <a:schemeClr val="tx1"/>
                  </a:solidFill>
                </a:rPr>
                <a:t>Interventions incorrectly can lead to...</a:t>
              </a:r>
            </a:p>
          </p:txBody>
        </p:sp>
        <p:sp>
          <p:nvSpPr>
            <p:cNvPr id="15" name="Oval 14">
              <a:extLst>
                <a:ext uri="{FF2B5EF4-FFF2-40B4-BE49-F238E27FC236}">
                  <a16:creationId xmlns:a16="http://schemas.microsoft.com/office/drawing/2014/main" id="{45AD0A0D-6E90-2B46-BC71-918EE1682F2E}"/>
                </a:ext>
              </a:extLst>
            </p:cNvPr>
            <p:cNvSpPr/>
            <p:nvPr/>
          </p:nvSpPr>
          <p:spPr bwMode="auto">
            <a:xfrm>
              <a:off x="2339752" y="4293096"/>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endParaRPr kumimoji="0" lang="en-GB" sz="2800" b="1" i="0" u="none" strike="noStrike" cap="none" normalizeH="0" baseline="0" dirty="0">
                <a:ln>
                  <a:noFill/>
                </a:ln>
                <a:solidFill>
                  <a:schemeClr val="tx1"/>
                </a:solidFill>
                <a:effectLst/>
                <a:latin typeface="Arial" charset="0"/>
              </a:endParaRPr>
            </a:p>
          </p:txBody>
        </p:sp>
      </p:grpSp>
      <p:grpSp>
        <p:nvGrpSpPr>
          <p:cNvPr id="49" name="Group 48">
            <a:extLst>
              <a:ext uri="{FF2B5EF4-FFF2-40B4-BE49-F238E27FC236}">
                <a16:creationId xmlns:a16="http://schemas.microsoft.com/office/drawing/2014/main" id="{4D5CEF1B-7462-314C-8F44-80F69603F695}"/>
              </a:ext>
            </a:extLst>
          </p:cNvPr>
          <p:cNvGrpSpPr/>
          <p:nvPr/>
        </p:nvGrpSpPr>
        <p:grpSpPr>
          <a:xfrm>
            <a:off x="275224" y="5212563"/>
            <a:ext cx="2483276" cy="1204583"/>
            <a:chOff x="275224" y="5013176"/>
            <a:chExt cx="2483276" cy="1204583"/>
          </a:xfrm>
        </p:grpSpPr>
        <p:sp>
          <p:nvSpPr>
            <p:cNvPr id="13" name="Rounded Rectangular Callout 12">
              <a:extLst>
                <a:ext uri="{FF2B5EF4-FFF2-40B4-BE49-F238E27FC236}">
                  <a16:creationId xmlns:a16="http://schemas.microsoft.com/office/drawing/2014/main" id="{ADDB4212-0725-BE4A-A55F-DF9954840A2B}"/>
                </a:ext>
              </a:extLst>
            </p:cNvPr>
            <p:cNvSpPr/>
            <p:nvPr/>
          </p:nvSpPr>
          <p:spPr bwMode="auto">
            <a:xfrm>
              <a:off x="275224" y="5013176"/>
              <a:ext cx="2377453" cy="1035543"/>
            </a:xfrm>
            <a:prstGeom prst="wedgeRoundRectCallout">
              <a:avLst>
                <a:gd name="adj1" fmla="val -43154"/>
                <a:gd name="adj2" fmla="val 73330"/>
                <a:gd name="adj3" fmla="val 16667"/>
              </a:avLst>
            </a:prstGeom>
            <a:solidFill>
              <a:srgbClr val="ABEAFF"/>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Bef>
                  <a:spcPct val="20000"/>
                </a:spcBef>
                <a:buClr>
                  <a:srgbClr val="189049"/>
                </a:buClr>
              </a:pPr>
              <a:r>
                <a:rPr lang="en-GB" sz="1400" dirty="0">
                  <a:solidFill>
                    <a:schemeClr val="tx1"/>
                  </a:solidFill>
                </a:rPr>
                <a:t>Physical</a:t>
              </a:r>
            </a:p>
            <a:p>
              <a:pPr>
                <a:spcBef>
                  <a:spcPct val="20000"/>
                </a:spcBef>
                <a:buClr>
                  <a:srgbClr val="189049"/>
                </a:buClr>
              </a:pPr>
              <a:r>
                <a:rPr lang="en-GB" sz="1400" dirty="0">
                  <a:solidFill>
                    <a:schemeClr val="tx1"/>
                  </a:solidFill>
                </a:rPr>
                <a:t>interventions should</a:t>
              </a:r>
            </a:p>
            <a:p>
              <a:pPr>
                <a:spcBef>
                  <a:spcPct val="20000"/>
                </a:spcBef>
                <a:buClr>
                  <a:srgbClr val="189049"/>
                </a:buClr>
              </a:pPr>
              <a:r>
                <a:rPr lang="en-GB" sz="1400" dirty="0">
                  <a:solidFill>
                    <a:schemeClr val="tx1"/>
                  </a:solidFill>
                </a:rPr>
                <a:t>only be used...</a:t>
              </a:r>
            </a:p>
          </p:txBody>
        </p:sp>
        <p:sp>
          <p:nvSpPr>
            <p:cNvPr id="16" name="Oval 15">
              <a:extLst>
                <a:ext uri="{FF2B5EF4-FFF2-40B4-BE49-F238E27FC236}">
                  <a16:creationId xmlns:a16="http://schemas.microsoft.com/office/drawing/2014/main" id="{EB57F919-D552-C34E-B067-3D6D374EAC74}"/>
                </a:ext>
              </a:extLst>
            </p:cNvPr>
            <p:cNvSpPr/>
            <p:nvPr/>
          </p:nvSpPr>
          <p:spPr bwMode="auto">
            <a:xfrm>
              <a:off x="2326452" y="578571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5</a:t>
              </a:r>
            </a:p>
          </p:txBody>
        </p:sp>
      </p:grpSp>
      <p:grpSp>
        <p:nvGrpSpPr>
          <p:cNvPr id="23" name="Group 22">
            <a:extLst>
              <a:ext uri="{FF2B5EF4-FFF2-40B4-BE49-F238E27FC236}">
                <a16:creationId xmlns:a16="http://schemas.microsoft.com/office/drawing/2014/main" id="{79E938E4-2295-5849-B1E5-C6FC1086BE53}"/>
              </a:ext>
            </a:extLst>
          </p:cNvPr>
          <p:cNvGrpSpPr/>
          <p:nvPr/>
        </p:nvGrpSpPr>
        <p:grpSpPr>
          <a:xfrm>
            <a:off x="2480236" y="2477830"/>
            <a:ext cx="1881463" cy="985958"/>
            <a:chOff x="3009940" y="2282491"/>
            <a:chExt cx="1881463" cy="985958"/>
          </a:xfrm>
        </p:grpSpPr>
        <p:sp>
          <p:nvSpPr>
            <p:cNvPr id="17" name="Rounded Rectangular Callout 16">
              <a:extLst>
                <a:ext uri="{FF2B5EF4-FFF2-40B4-BE49-F238E27FC236}">
                  <a16:creationId xmlns:a16="http://schemas.microsoft.com/office/drawing/2014/main" id="{B8352C0C-E09B-A84B-9D82-7AA34A5613E0}"/>
                </a:ext>
              </a:extLst>
            </p:cNvPr>
            <p:cNvSpPr/>
            <p:nvPr/>
          </p:nvSpPr>
          <p:spPr bwMode="auto">
            <a:xfrm flipH="1">
              <a:off x="3162023"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...any door</a:t>
              </a:r>
            </a:p>
            <a:p>
              <a:pPr algn="r">
                <a:spcBef>
                  <a:spcPct val="20000"/>
                </a:spcBef>
                <a:buClr>
                  <a:srgbClr val="189049"/>
                </a:buClr>
              </a:pPr>
              <a:r>
                <a:rPr lang="en-GB" sz="1400" dirty="0">
                  <a:solidFill>
                    <a:schemeClr val="tx1"/>
                  </a:solidFill>
                </a:rPr>
                <a:t>supervisor </a:t>
              </a:r>
              <a:br>
                <a:rPr lang="en-GB" sz="1400" dirty="0">
                  <a:solidFill>
                    <a:schemeClr val="tx1"/>
                  </a:solidFill>
                </a:rPr>
              </a:br>
              <a:r>
                <a:rPr lang="en-GB" sz="1400" dirty="0">
                  <a:solidFill>
                    <a:schemeClr val="tx1"/>
                  </a:solidFill>
                </a:rPr>
                <a:t>using force</a:t>
              </a:r>
            </a:p>
          </p:txBody>
        </p:sp>
        <p:sp>
          <p:nvSpPr>
            <p:cNvPr id="18" name="Oval 17">
              <a:extLst>
                <a:ext uri="{FF2B5EF4-FFF2-40B4-BE49-F238E27FC236}">
                  <a16:creationId xmlns:a16="http://schemas.microsoft.com/office/drawing/2014/main" id="{FED5FBBE-3BAA-E943-9A3E-1E90F7C03A25}"/>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1</a:t>
              </a:r>
            </a:p>
          </p:txBody>
        </p:sp>
      </p:grpSp>
      <p:grpSp>
        <p:nvGrpSpPr>
          <p:cNvPr id="24" name="Group 23">
            <a:extLst>
              <a:ext uri="{FF2B5EF4-FFF2-40B4-BE49-F238E27FC236}">
                <a16:creationId xmlns:a16="http://schemas.microsoft.com/office/drawing/2014/main" id="{E4783873-47CF-1F4A-891B-3FC9BBF75362}"/>
              </a:ext>
            </a:extLst>
          </p:cNvPr>
          <p:cNvGrpSpPr/>
          <p:nvPr/>
        </p:nvGrpSpPr>
        <p:grpSpPr>
          <a:xfrm>
            <a:off x="4612412" y="2287592"/>
            <a:ext cx="1881463" cy="985958"/>
            <a:chOff x="5067989" y="2282491"/>
            <a:chExt cx="1881463" cy="985958"/>
          </a:xfrm>
        </p:grpSpPr>
        <p:sp>
          <p:nvSpPr>
            <p:cNvPr id="19" name="Rounded Rectangular Callout 18">
              <a:extLst>
                <a:ext uri="{FF2B5EF4-FFF2-40B4-BE49-F238E27FC236}">
                  <a16:creationId xmlns:a16="http://schemas.microsoft.com/office/drawing/2014/main" id="{6C84C572-4B82-C54B-AF7D-DF27392041E0}"/>
                </a:ext>
              </a:extLst>
            </p:cNvPr>
            <p:cNvSpPr/>
            <p:nvPr/>
          </p:nvSpPr>
          <p:spPr bwMode="auto">
            <a:xfrm flipH="1">
              <a:off x="5220072"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...stopping</a:t>
              </a:r>
            </a:p>
            <a:p>
              <a:pPr algn="r">
                <a:spcBef>
                  <a:spcPct val="20000"/>
                </a:spcBef>
                <a:buClr>
                  <a:srgbClr val="189049"/>
                </a:buClr>
              </a:pPr>
              <a:r>
                <a:rPr lang="en-GB" sz="1400" dirty="0">
                  <a:solidFill>
                    <a:schemeClr val="tx1"/>
                  </a:solidFill>
                </a:rPr>
                <a:t>people shouting</a:t>
              </a:r>
            </a:p>
            <a:p>
              <a:pPr algn="r">
                <a:spcBef>
                  <a:spcPct val="20000"/>
                </a:spcBef>
                <a:buClr>
                  <a:srgbClr val="189049"/>
                </a:buClr>
              </a:pPr>
              <a:r>
                <a:rPr lang="en-GB" sz="1400" dirty="0">
                  <a:solidFill>
                    <a:schemeClr val="tx1"/>
                  </a:solidFill>
                </a:rPr>
                <a:t>at each other</a:t>
              </a:r>
            </a:p>
          </p:txBody>
        </p:sp>
        <p:sp>
          <p:nvSpPr>
            <p:cNvPr id="20" name="Oval 19">
              <a:extLst>
                <a:ext uri="{FF2B5EF4-FFF2-40B4-BE49-F238E27FC236}">
                  <a16:creationId xmlns:a16="http://schemas.microsoft.com/office/drawing/2014/main" id="{E45A3679-F7CE-A745-85AD-9D45638957FE}"/>
                </a:ext>
              </a:extLst>
            </p:cNvPr>
            <p:cNvSpPr/>
            <p:nvPr/>
          </p:nvSpPr>
          <p:spPr bwMode="auto">
            <a:xfrm>
              <a:off x="5067989"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2</a:t>
              </a:r>
            </a:p>
          </p:txBody>
        </p:sp>
      </p:grpSp>
      <p:sp>
        <p:nvSpPr>
          <p:cNvPr id="21" name="Rounded Rectangular Callout 20">
            <a:extLst>
              <a:ext uri="{FF2B5EF4-FFF2-40B4-BE49-F238E27FC236}">
                <a16:creationId xmlns:a16="http://schemas.microsoft.com/office/drawing/2014/main" id="{73F7D92B-6D9F-7B4E-A0A0-92714964593B}"/>
              </a:ext>
            </a:extLst>
          </p:cNvPr>
          <p:cNvSpPr/>
          <p:nvPr/>
        </p:nvSpPr>
        <p:spPr bwMode="auto">
          <a:xfrm flipH="1">
            <a:off x="6834431" y="2267995"/>
            <a:ext cx="2058049"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...being on someone</a:t>
            </a:r>
          </a:p>
          <a:p>
            <a:pPr algn="r">
              <a:spcBef>
                <a:spcPct val="20000"/>
              </a:spcBef>
              <a:buClr>
                <a:srgbClr val="189049"/>
              </a:buClr>
            </a:pPr>
            <a:r>
              <a:rPr lang="en-GB" sz="1400" dirty="0">
                <a:solidFill>
                  <a:schemeClr val="tx1"/>
                </a:solidFill>
              </a:rPr>
              <a:t>else’s property</a:t>
            </a:r>
          </a:p>
          <a:p>
            <a:pPr algn="r">
              <a:spcBef>
                <a:spcPct val="20000"/>
              </a:spcBef>
              <a:buClr>
                <a:srgbClr val="189049"/>
              </a:buClr>
            </a:pPr>
            <a:r>
              <a:rPr lang="en-GB" sz="1400" dirty="0">
                <a:solidFill>
                  <a:schemeClr val="tx1"/>
                </a:solidFill>
              </a:rPr>
              <a:t>without consent</a:t>
            </a:r>
          </a:p>
        </p:txBody>
      </p:sp>
      <p:sp>
        <p:nvSpPr>
          <p:cNvPr id="22" name="Oval 21">
            <a:extLst>
              <a:ext uri="{FF2B5EF4-FFF2-40B4-BE49-F238E27FC236}">
                <a16:creationId xmlns:a16="http://schemas.microsoft.com/office/drawing/2014/main" id="{7D4C2789-DB36-8148-82F2-312503B6A832}"/>
              </a:ext>
            </a:extLst>
          </p:cNvPr>
          <p:cNvSpPr/>
          <p:nvPr/>
        </p:nvSpPr>
        <p:spPr bwMode="auto">
          <a:xfrm>
            <a:off x="6682349" y="2821905"/>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3</a:t>
            </a:r>
          </a:p>
        </p:txBody>
      </p:sp>
      <p:grpSp>
        <p:nvGrpSpPr>
          <p:cNvPr id="26" name="Group 25">
            <a:extLst>
              <a:ext uri="{FF2B5EF4-FFF2-40B4-BE49-F238E27FC236}">
                <a16:creationId xmlns:a16="http://schemas.microsoft.com/office/drawing/2014/main" id="{CBE5B173-F638-A04F-9400-256A19EF7CFF}"/>
              </a:ext>
            </a:extLst>
          </p:cNvPr>
          <p:cNvGrpSpPr/>
          <p:nvPr/>
        </p:nvGrpSpPr>
        <p:grpSpPr>
          <a:xfrm>
            <a:off x="2925269" y="3780816"/>
            <a:ext cx="1881463" cy="985958"/>
            <a:chOff x="3009940" y="2282491"/>
            <a:chExt cx="1881463" cy="985958"/>
          </a:xfrm>
        </p:grpSpPr>
        <p:sp>
          <p:nvSpPr>
            <p:cNvPr id="27" name="Rounded Rectangular Callout 26">
              <a:extLst>
                <a:ext uri="{FF2B5EF4-FFF2-40B4-BE49-F238E27FC236}">
                  <a16:creationId xmlns:a16="http://schemas.microsoft.com/office/drawing/2014/main" id="{7637D30D-A318-0545-B863-96B49621716B}"/>
                </a:ext>
              </a:extLst>
            </p:cNvPr>
            <p:cNvSpPr/>
            <p:nvPr/>
          </p:nvSpPr>
          <p:spPr bwMode="auto">
            <a:xfrm flipH="1">
              <a:off x="3162023" y="2282491"/>
              <a:ext cx="1729380"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...with the</a:t>
              </a:r>
            </a:p>
            <a:p>
              <a:pPr algn="r">
                <a:spcBef>
                  <a:spcPct val="20000"/>
                </a:spcBef>
                <a:buClr>
                  <a:srgbClr val="189049"/>
                </a:buClr>
              </a:pPr>
              <a:r>
                <a:rPr lang="en-GB" sz="1400" dirty="0">
                  <a:solidFill>
                    <a:schemeClr val="tx1"/>
                  </a:solidFill>
                </a:rPr>
                <a:t>other person’s</a:t>
              </a:r>
            </a:p>
            <a:p>
              <a:pPr algn="r">
                <a:spcBef>
                  <a:spcPct val="20000"/>
                </a:spcBef>
                <a:buClr>
                  <a:srgbClr val="189049"/>
                </a:buClr>
              </a:pPr>
              <a:r>
                <a:rPr lang="en-GB" sz="1400" dirty="0">
                  <a:solidFill>
                    <a:schemeClr val="tx1"/>
                  </a:solidFill>
                </a:rPr>
                <a:t>permission</a:t>
              </a:r>
            </a:p>
          </p:txBody>
        </p:sp>
        <p:sp>
          <p:nvSpPr>
            <p:cNvPr id="28" name="Oval 27">
              <a:extLst>
                <a:ext uri="{FF2B5EF4-FFF2-40B4-BE49-F238E27FC236}">
                  <a16:creationId xmlns:a16="http://schemas.microsoft.com/office/drawing/2014/main" id="{082C5675-E971-7A48-9814-88EE2584D496}"/>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4</a:t>
              </a:r>
            </a:p>
          </p:txBody>
        </p:sp>
      </p:grpSp>
      <p:grpSp>
        <p:nvGrpSpPr>
          <p:cNvPr id="29" name="Group 28">
            <a:extLst>
              <a:ext uri="{FF2B5EF4-FFF2-40B4-BE49-F238E27FC236}">
                <a16:creationId xmlns:a16="http://schemas.microsoft.com/office/drawing/2014/main" id="{BD400645-EF1A-DD45-A3B0-D93119C5BA2E}"/>
              </a:ext>
            </a:extLst>
          </p:cNvPr>
          <p:cNvGrpSpPr/>
          <p:nvPr/>
        </p:nvGrpSpPr>
        <p:grpSpPr>
          <a:xfrm>
            <a:off x="5132396" y="3512201"/>
            <a:ext cx="1308577" cy="985958"/>
            <a:chOff x="3009940" y="2282491"/>
            <a:chExt cx="1308577" cy="985958"/>
          </a:xfrm>
        </p:grpSpPr>
        <p:sp>
          <p:nvSpPr>
            <p:cNvPr id="30" name="Rounded Rectangular Callout 29">
              <a:extLst>
                <a:ext uri="{FF2B5EF4-FFF2-40B4-BE49-F238E27FC236}">
                  <a16:creationId xmlns:a16="http://schemas.microsoft.com/office/drawing/2014/main" id="{C70CAF5B-2DAD-A149-B936-63939642542A}"/>
                </a:ext>
              </a:extLst>
            </p:cNvPr>
            <p:cNvSpPr/>
            <p:nvPr/>
          </p:nvSpPr>
          <p:spPr bwMode="auto">
            <a:xfrm flipH="1">
              <a:off x="3162023" y="2282491"/>
              <a:ext cx="1156494"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...as a last</a:t>
              </a:r>
            </a:p>
            <a:p>
              <a:pPr algn="r">
                <a:spcBef>
                  <a:spcPct val="20000"/>
                </a:spcBef>
                <a:buClr>
                  <a:srgbClr val="189049"/>
                </a:buClr>
              </a:pPr>
              <a:r>
                <a:rPr lang="en-GB" sz="1400" dirty="0">
                  <a:solidFill>
                    <a:schemeClr val="tx1"/>
                  </a:solidFill>
                </a:rPr>
                <a:t>resort</a:t>
              </a:r>
            </a:p>
          </p:txBody>
        </p:sp>
        <p:sp>
          <p:nvSpPr>
            <p:cNvPr id="31" name="Oval 30">
              <a:extLst>
                <a:ext uri="{FF2B5EF4-FFF2-40B4-BE49-F238E27FC236}">
                  <a16:creationId xmlns:a16="http://schemas.microsoft.com/office/drawing/2014/main" id="{62B4AF04-2186-B44F-9BAB-E9CF4E09BDDF}"/>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5</a:t>
              </a:r>
            </a:p>
          </p:txBody>
        </p:sp>
      </p:grpSp>
      <p:grpSp>
        <p:nvGrpSpPr>
          <p:cNvPr id="32" name="Group 31">
            <a:extLst>
              <a:ext uri="{FF2B5EF4-FFF2-40B4-BE49-F238E27FC236}">
                <a16:creationId xmlns:a16="http://schemas.microsoft.com/office/drawing/2014/main" id="{BFE7B658-68CF-3B45-BF7E-C8161D9A1F69}"/>
              </a:ext>
            </a:extLst>
          </p:cNvPr>
          <p:cNvGrpSpPr/>
          <p:nvPr/>
        </p:nvGrpSpPr>
        <p:grpSpPr>
          <a:xfrm>
            <a:off x="6764522" y="3447357"/>
            <a:ext cx="1570575" cy="985958"/>
            <a:chOff x="3009940" y="2282491"/>
            <a:chExt cx="1570575" cy="985958"/>
          </a:xfrm>
        </p:grpSpPr>
        <p:sp>
          <p:nvSpPr>
            <p:cNvPr id="33" name="Rounded Rectangular Callout 32">
              <a:extLst>
                <a:ext uri="{FF2B5EF4-FFF2-40B4-BE49-F238E27FC236}">
                  <a16:creationId xmlns:a16="http://schemas.microsoft.com/office/drawing/2014/main" id="{437590C0-1059-3E47-AF28-2213FF9B3ED5}"/>
                </a:ext>
              </a:extLst>
            </p:cNvPr>
            <p:cNvSpPr/>
            <p:nvPr/>
          </p:nvSpPr>
          <p:spPr bwMode="auto">
            <a:xfrm flipH="1">
              <a:off x="3162022" y="2282491"/>
              <a:ext cx="141849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...criminal</a:t>
              </a:r>
            </a:p>
            <a:p>
              <a:pPr algn="r">
                <a:spcBef>
                  <a:spcPct val="20000"/>
                </a:spcBef>
                <a:buClr>
                  <a:srgbClr val="189049"/>
                </a:buClr>
              </a:pPr>
              <a:r>
                <a:rPr lang="en-GB" sz="1400" dirty="0">
                  <a:solidFill>
                    <a:schemeClr val="tx1"/>
                  </a:solidFill>
                </a:rPr>
                <a:t>proceedings</a:t>
              </a:r>
            </a:p>
          </p:txBody>
        </p:sp>
        <p:sp>
          <p:nvSpPr>
            <p:cNvPr id="34" name="Oval 33">
              <a:extLst>
                <a:ext uri="{FF2B5EF4-FFF2-40B4-BE49-F238E27FC236}">
                  <a16:creationId xmlns:a16="http://schemas.microsoft.com/office/drawing/2014/main" id="{FE122974-A058-5647-9F65-78EAB9DA7485}"/>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6</a:t>
              </a:r>
            </a:p>
          </p:txBody>
        </p:sp>
      </p:grpSp>
      <p:grpSp>
        <p:nvGrpSpPr>
          <p:cNvPr id="35" name="Group 34">
            <a:extLst>
              <a:ext uri="{FF2B5EF4-FFF2-40B4-BE49-F238E27FC236}">
                <a16:creationId xmlns:a16="http://schemas.microsoft.com/office/drawing/2014/main" id="{FDC88A5C-39FB-1447-9F8C-1D422C1C9975}"/>
              </a:ext>
            </a:extLst>
          </p:cNvPr>
          <p:cNvGrpSpPr/>
          <p:nvPr/>
        </p:nvGrpSpPr>
        <p:grpSpPr>
          <a:xfrm>
            <a:off x="2925269" y="5171156"/>
            <a:ext cx="2119191" cy="985958"/>
            <a:chOff x="3009940" y="2282491"/>
            <a:chExt cx="2119191" cy="985958"/>
          </a:xfrm>
        </p:grpSpPr>
        <p:sp>
          <p:nvSpPr>
            <p:cNvPr id="36" name="Rounded Rectangular Callout 35">
              <a:extLst>
                <a:ext uri="{FF2B5EF4-FFF2-40B4-BE49-F238E27FC236}">
                  <a16:creationId xmlns:a16="http://schemas.microsoft.com/office/drawing/2014/main" id="{89D1DF15-D70A-8047-9869-CB71B097C99A}"/>
                </a:ext>
              </a:extLst>
            </p:cNvPr>
            <p:cNvSpPr/>
            <p:nvPr/>
          </p:nvSpPr>
          <p:spPr bwMode="auto">
            <a:xfrm flipH="1">
              <a:off x="3162023" y="2282491"/>
              <a:ext cx="1967108"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...entering property</a:t>
              </a:r>
            </a:p>
            <a:p>
              <a:pPr algn="r">
                <a:spcBef>
                  <a:spcPct val="20000"/>
                </a:spcBef>
                <a:buClr>
                  <a:srgbClr val="189049"/>
                </a:buClr>
              </a:pPr>
              <a:r>
                <a:rPr lang="en-GB" sz="1400" dirty="0">
                  <a:solidFill>
                    <a:schemeClr val="tx1"/>
                  </a:solidFill>
                </a:rPr>
                <a:t>unannounced</a:t>
              </a:r>
            </a:p>
          </p:txBody>
        </p:sp>
        <p:sp>
          <p:nvSpPr>
            <p:cNvPr id="37" name="Oval 36">
              <a:extLst>
                <a:ext uri="{FF2B5EF4-FFF2-40B4-BE49-F238E27FC236}">
                  <a16:creationId xmlns:a16="http://schemas.microsoft.com/office/drawing/2014/main" id="{1B84B9D7-EE7D-DE4E-B3A4-793B86915F1A}"/>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7</a:t>
              </a:r>
            </a:p>
          </p:txBody>
        </p:sp>
      </p:grpSp>
      <p:grpSp>
        <p:nvGrpSpPr>
          <p:cNvPr id="38" name="Group 37">
            <a:extLst>
              <a:ext uri="{FF2B5EF4-FFF2-40B4-BE49-F238E27FC236}">
                <a16:creationId xmlns:a16="http://schemas.microsoft.com/office/drawing/2014/main" id="{8C93C100-A262-B249-9E48-8B52F1183FE0}"/>
              </a:ext>
            </a:extLst>
          </p:cNvPr>
          <p:cNvGrpSpPr/>
          <p:nvPr/>
        </p:nvGrpSpPr>
        <p:grpSpPr>
          <a:xfrm>
            <a:off x="5171862" y="4766774"/>
            <a:ext cx="1091756" cy="985958"/>
            <a:chOff x="3009940" y="2282491"/>
            <a:chExt cx="1091756" cy="985958"/>
          </a:xfrm>
        </p:grpSpPr>
        <p:sp>
          <p:nvSpPr>
            <p:cNvPr id="39" name="Rounded Rectangular Callout 38">
              <a:extLst>
                <a:ext uri="{FF2B5EF4-FFF2-40B4-BE49-F238E27FC236}">
                  <a16:creationId xmlns:a16="http://schemas.microsoft.com/office/drawing/2014/main" id="{2188C7AE-5AC3-E94C-B826-6036052C2A6D}"/>
                </a:ext>
              </a:extLst>
            </p:cNvPr>
            <p:cNvSpPr/>
            <p:nvPr/>
          </p:nvSpPr>
          <p:spPr bwMode="auto">
            <a:xfrm flipH="1">
              <a:off x="3162023" y="2282491"/>
              <a:ext cx="93967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...civil action</a:t>
              </a:r>
            </a:p>
          </p:txBody>
        </p:sp>
        <p:sp>
          <p:nvSpPr>
            <p:cNvPr id="40" name="Oval 39">
              <a:extLst>
                <a:ext uri="{FF2B5EF4-FFF2-40B4-BE49-F238E27FC236}">
                  <a16:creationId xmlns:a16="http://schemas.microsoft.com/office/drawing/2014/main" id="{AE125835-BA94-EA42-B600-4C4F1791CCD6}"/>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8</a:t>
              </a:r>
            </a:p>
          </p:txBody>
        </p:sp>
      </p:grpSp>
      <p:grpSp>
        <p:nvGrpSpPr>
          <p:cNvPr id="41" name="Group 40">
            <a:extLst>
              <a:ext uri="{FF2B5EF4-FFF2-40B4-BE49-F238E27FC236}">
                <a16:creationId xmlns:a16="http://schemas.microsoft.com/office/drawing/2014/main" id="{502E59B9-74BA-AF4E-B5AC-16B203CC31FA}"/>
              </a:ext>
            </a:extLst>
          </p:cNvPr>
          <p:cNvGrpSpPr/>
          <p:nvPr/>
        </p:nvGrpSpPr>
        <p:grpSpPr>
          <a:xfrm>
            <a:off x="6296504" y="5448111"/>
            <a:ext cx="1438337" cy="985958"/>
            <a:chOff x="3009940" y="2282491"/>
            <a:chExt cx="1438337" cy="985958"/>
          </a:xfrm>
        </p:grpSpPr>
        <p:sp>
          <p:nvSpPr>
            <p:cNvPr id="42" name="Rounded Rectangular Callout 41">
              <a:extLst>
                <a:ext uri="{FF2B5EF4-FFF2-40B4-BE49-F238E27FC236}">
                  <a16:creationId xmlns:a16="http://schemas.microsoft.com/office/drawing/2014/main" id="{024F0F39-5B7B-2945-B0CA-128EE8F137F6}"/>
                </a:ext>
              </a:extLst>
            </p:cNvPr>
            <p:cNvSpPr/>
            <p:nvPr/>
          </p:nvSpPr>
          <p:spPr bwMode="auto">
            <a:xfrm flipH="1">
              <a:off x="3162021" y="2282491"/>
              <a:ext cx="1286256"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...at weekends</a:t>
              </a:r>
            </a:p>
          </p:txBody>
        </p:sp>
        <p:sp>
          <p:nvSpPr>
            <p:cNvPr id="43" name="Oval 42">
              <a:extLst>
                <a:ext uri="{FF2B5EF4-FFF2-40B4-BE49-F238E27FC236}">
                  <a16:creationId xmlns:a16="http://schemas.microsoft.com/office/drawing/2014/main" id="{232A8A49-ACC5-1145-81F7-A5A77740245F}"/>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9</a:t>
              </a:r>
            </a:p>
          </p:txBody>
        </p:sp>
      </p:grpSp>
      <p:grpSp>
        <p:nvGrpSpPr>
          <p:cNvPr id="44" name="Group 43">
            <a:extLst>
              <a:ext uri="{FF2B5EF4-FFF2-40B4-BE49-F238E27FC236}">
                <a16:creationId xmlns:a16="http://schemas.microsoft.com/office/drawing/2014/main" id="{C9428D38-34A9-5240-AEF8-F54677B8E90E}"/>
              </a:ext>
            </a:extLst>
          </p:cNvPr>
          <p:cNvGrpSpPr/>
          <p:nvPr/>
        </p:nvGrpSpPr>
        <p:grpSpPr>
          <a:xfrm>
            <a:off x="7800724" y="4698654"/>
            <a:ext cx="1091756" cy="985958"/>
            <a:chOff x="3009940" y="2282491"/>
            <a:chExt cx="1091756" cy="985958"/>
          </a:xfrm>
        </p:grpSpPr>
        <p:sp>
          <p:nvSpPr>
            <p:cNvPr id="45" name="Rounded Rectangular Callout 44">
              <a:extLst>
                <a:ext uri="{FF2B5EF4-FFF2-40B4-BE49-F238E27FC236}">
                  <a16:creationId xmlns:a16="http://schemas.microsoft.com/office/drawing/2014/main" id="{1FA7470E-814C-DD44-8A8D-E6B3AA356822}"/>
                </a:ext>
              </a:extLst>
            </p:cNvPr>
            <p:cNvSpPr/>
            <p:nvPr/>
          </p:nvSpPr>
          <p:spPr bwMode="auto">
            <a:xfrm flipH="1">
              <a:off x="3162023" y="2282491"/>
              <a:ext cx="939673" cy="887593"/>
            </a:xfrm>
            <a:prstGeom prst="wedgeRoundRectCallout">
              <a:avLst>
                <a:gd name="adj1" fmla="val -43154"/>
                <a:gd name="adj2" fmla="val 73330"/>
                <a:gd name="adj3" fmla="val 16667"/>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r">
                <a:spcBef>
                  <a:spcPct val="20000"/>
                </a:spcBef>
                <a:buClr>
                  <a:srgbClr val="189049"/>
                </a:buClr>
              </a:pPr>
              <a:r>
                <a:rPr lang="en-GB" sz="1400" dirty="0">
                  <a:solidFill>
                    <a:schemeClr val="tx1"/>
                  </a:solidFill>
                </a:rPr>
                <a:t>...illegal</a:t>
              </a:r>
            </a:p>
          </p:txBody>
        </p:sp>
        <p:sp>
          <p:nvSpPr>
            <p:cNvPr id="46" name="Oval 45">
              <a:extLst>
                <a:ext uri="{FF2B5EF4-FFF2-40B4-BE49-F238E27FC236}">
                  <a16:creationId xmlns:a16="http://schemas.microsoft.com/office/drawing/2014/main" id="{71379245-DE36-3147-AB82-0DB2353515C1}"/>
                </a:ext>
              </a:extLst>
            </p:cNvPr>
            <p:cNvSpPr/>
            <p:nvPr/>
          </p:nvSpPr>
          <p:spPr bwMode="auto">
            <a:xfrm>
              <a:off x="3009940" y="2836401"/>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10</a:t>
              </a:r>
            </a:p>
          </p:txBody>
        </p:sp>
      </p:grpSp>
      <p:pic>
        <p:nvPicPr>
          <p:cNvPr id="3" name="Picture 2">
            <a:extLst>
              <a:ext uri="{FF2B5EF4-FFF2-40B4-BE49-F238E27FC236}">
                <a16:creationId xmlns:a16="http://schemas.microsoft.com/office/drawing/2014/main" id="{5E5A7AA1-236D-485C-B2F3-42A7DD77368F}"/>
              </a:ext>
            </a:extLst>
          </p:cNvPr>
          <p:cNvPicPr>
            <a:picLocks noChangeAspect="1"/>
          </p:cNvPicPr>
          <p:nvPr/>
        </p:nvPicPr>
        <p:blipFill>
          <a:blip r:embed="rId4"/>
          <a:stretch>
            <a:fillRect/>
          </a:stretch>
        </p:blipFill>
        <p:spPr>
          <a:xfrm>
            <a:off x="1681850" y="2823219"/>
            <a:ext cx="469433" cy="469433"/>
          </a:xfrm>
          <a:prstGeom prst="rect">
            <a:avLst/>
          </a:prstGeom>
        </p:spPr>
      </p:pic>
      <p:sp>
        <p:nvSpPr>
          <p:cNvPr id="50" name="Oval 49">
            <a:extLst>
              <a:ext uri="{FF2B5EF4-FFF2-40B4-BE49-F238E27FC236}">
                <a16:creationId xmlns:a16="http://schemas.microsoft.com/office/drawing/2014/main" id="{F763D3B9-2CF6-4CCE-9F61-5BF76FFA8FA0}"/>
              </a:ext>
            </a:extLst>
          </p:cNvPr>
          <p:cNvSpPr/>
          <p:nvPr/>
        </p:nvSpPr>
        <p:spPr bwMode="auto">
          <a:xfrm>
            <a:off x="2334319" y="4430962"/>
            <a:ext cx="432048" cy="432048"/>
          </a:xfrm>
          <a:prstGeom prst="ellipse">
            <a:avLst/>
          </a:prstGeom>
          <a:solidFill>
            <a:schemeClr val="bg1"/>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850" b="1" i="0" u="none" strike="noStrike" cap="none" normalizeH="0" baseline="0" dirty="0">
                <a:ln>
                  <a:noFill/>
                </a:ln>
                <a:solidFill>
                  <a:schemeClr val="tx1"/>
                </a:solidFill>
                <a:effectLst/>
                <a:latin typeface="Arial" charset="0"/>
              </a:rPr>
              <a:t>6</a:t>
            </a:r>
          </a:p>
        </p:txBody>
      </p:sp>
    </p:spTree>
    <p:extLst>
      <p:ext uri="{BB962C8B-B14F-4D97-AF65-F5344CB8AC3E}">
        <p14:creationId xmlns:p14="http://schemas.microsoft.com/office/powerpoint/2010/main" val="28774035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571405"/>
            <a:ext cx="7977518" cy="430887"/>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what physical intervention is.</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sp>
        <p:nvSpPr>
          <p:cNvPr id="50" name="Rounded Rectangle 49">
            <a:extLst>
              <a:ext uri="{FF2B5EF4-FFF2-40B4-BE49-F238E27FC236}">
                <a16:creationId xmlns:a16="http://schemas.microsoft.com/office/drawing/2014/main" id="{B3F5366C-495B-C543-96E1-B1AA7CFDBA0A}"/>
              </a:ext>
            </a:extLst>
          </p:cNvPr>
          <p:cNvSpPr/>
          <p:nvPr/>
        </p:nvSpPr>
        <p:spPr bwMode="auto">
          <a:xfrm>
            <a:off x="239202" y="2254731"/>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51" name="Rounded Rectangle 50">
            <a:extLst>
              <a:ext uri="{FF2B5EF4-FFF2-40B4-BE49-F238E27FC236}">
                <a16:creationId xmlns:a16="http://schemas.microsoft.com/office/drawing/2014/main" id="{F58F622E-2F10-D94C-8EB2-5F104A5E0504}"/>
              </a:ext>
            </a:extLst>
          </p:cNvPr>
          <p:cNvSpPr/>
          <p:nvPr/>
        </p:nvSpPr>
        <p:spPr bwMode="auto">
          <a:xfrm>
            <a:off x="383218" y="2443765"/>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Tree>
    <p:extLst>
      <p:ext uri="{BB962C8B-B14F-4D97-AF65-F5344CB8AC3E}">
        <p14:creationId xmlns:p14="http://schemas.microsoft.com/office/powerpoint/2010/main" val="25955576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571405"/>
            <a:ext cx="7977518" cy="430887"/>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what physical intervention is.</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sp>
        <p:nvSpPr>
          <p:cNvPr id="50" name="Rounded Rectangle 49">
            <a:extLst>
              <a:ext uri="{FF2B5EF4-FFF2-40B4-BE49-F238E27FC236}">
                <a16:creationId xmlns:a16="http://schemas.microsoft.com/office/drawing/2014/main" id="{B3F5366C-495B-C543-96E1-B1AA7CFDBA0A}"/>
              </a:ext>
            </a:extLst>
          </p:cNvPr>
          <p:cNvSpPr/>
          <p:nvPr/>
        </p:nvSpPr>
        <p:spPr bwMode="auto">
          <a:xfrm>
            <a:off x="239202" y="2254731"/>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51" name="Rounded Rectangle 50">
            <a:extLst>
              <a:ext uri="{FF2B5EF4-FFF2-40B4-BE49-F238E27FC236}">
                <a16:creationId xmlns:a16="http://schemas.microsoft.com/office/drawing/2014/main" id="{F58F622E-2F10-D94C-8EB2-5F104A5E0504}"/>
              </a:ext>
            </a:extLst>
          </p:cNvPr>
          <p:cNvSpPr/>
          <p:nvPr/>
        </p:nvSpPr>
        <p:spPr bwMode="auto">
          <a:xfrm>
            <a:off x="383218" y="2443765"/>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
        <p:nvSpPr>
          <p:cNvPr id="13" name="TextBox 12">
            <a:extLst>
              <a:ext uri="{FF2B5EF4-FFF2-40B4-BE49-F238E27FC236}">
                <a16:creationId xmlns:a16="http://schemas.microsoft.com/office/drawing/2014/main" id="{15A6759C-4719-5949-915C-2D1414CA41BE}"/>
              </a:ext>
            </a:extLst>
          </p:cNvPr>
          <p:cNvSpPr txBox="1"/>
          <p:nvPr/>
        </p:nvSpPr>
        <p:spPr>
          <a:xfrm>
            <a:off x="516741" y="2371527"/>
            <a:ext cx="8087707" cy="769441"/>
          </a:xfrm>
          <a:prstGeom prst="rect">
            <a:avLst/>
          </a:prstGeom>
          <a:noFill/>
        </p:spPr>
        <p:txBody>
          <a:bodyPr wrap="square" rtlCol="0">
            <a:spAutoFit/>
          </a:bodyPr>
          <a:lstStyle/>
          <a:p>
            <a:pPr>
              <a:spcBef>
                <a:spcPts val="600"/>
              </a:spcBef>
              <a:buClr>
                <a:srgbClr val="00B0F0"/>
              </a:buClr>
            </a:pPr>
            <a:r>
              <a:rPr lang="en-US" sz="2200" dirty="0">
                <a:solidFill>
                  <a:srgbClr val="FF0000"/>
                </a:solidFill>
              </a:rPr>
              <a:t>The use of direct or indirect force (bodily, physical or mechanical) to limit another person’s movement.</a:t>
            </a:r>
          </a:p>
        </p:txBody>
      </p:sp>
    </p:spTree>
    <p:extLst>
      <p:ext uri="{BB962C8B-B14F-4D97-AF65-F5344CB8AC3E}">
        <p14:creationId xmlns:p14="http://schemas.microsoft.com/office/powerpoint/2010/main" val="27892631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Identify positive alternatives </a:t>
            </a:r>
            <a:br>
              <a:rPr lang="en-US" sz="2200" dirty="0">
                <a:solidFill>
                  <a:srgbClr val="000000"/>
                </a:solidFill>
              </a:rPr>
            </a:br>
            <a:r>
              <a:rPr lang="en-US" sz="2200" dirty="0">
                <a:solidFill>
                  <a:srgbClr val="000000"/>
                </a:solidFill>
              </a:rPr>
              <a:t>to physical intervention.</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sp>
        <p:nvSpPr>
          <p:cNvPr id="50" name="Rounded Rectangle 49">
            <a:extLst>
              <a:ext uri="{FF2B5EF4-FFF2-40B4-BE49-F238E27FC236}">
                <a16:creationId xmlns:a16="http://schemas.microsoft.com/office/drawing/2014/main" id="{B3F5366C-495B-C543-96E1-B1AA7CFDBA0A}"/>
              </a:ext>
            </a:extLst>
          </p:cNvPr>
          <p:cNvSpPr/>
          <p:nvPr/>
        </p:nvSpPr>
        <p:spPr bwMode="auto">
          <a:xfrm>
            <a:off x="239202" y="2310368"/>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51" name="Rounded Rectangle 50">
            <a:extLst>
              <a:ext uri="{FF2B5EF4-FFF2-40B4-BE49-F238E27FC236}">
                <a16:creationId xmlns:a16="http://schemas.microsoft.com/office/drawing/2014/main" id="{F58F622E-2F10-D94C-8EB2-5F104A5E0504}"/>
              </a:ext>
            </a:extLst>
          </p:cNvPr>
          <p:cNvSpPr/>
          <p:nvPr/>
        </p:nvSpPr>
        <p:spPr bwMode="auto">
          <a:xfrm>
            <a:off x="383218" y="2499402"/>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Tree>
    <p:extLst>
      <p:ext uri="{BB962C8B-B14F-4D97-AF65-F5344CB8AC3E}">
        <p14:creationId xmlns:p14="http://schemas.microsoft.com/office/powerpoint/2010/main" val="29470549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DD11E4FC-9DA7-42BE-ACC9-63CDA1B764CE}"/>
              </a:ext>
            </a:extLst>
          </p:cNvPr>
          <p:cNvSpPr>
            <a:spLocks noGrp="1" noChangeArrowheads="1"/>
          </p:cNvSpPr>
          <p:nvPr>
            <p:ph idx="4294967295"/>
          </p:nvPr>
        </p:nvSpPr>
        <p:spPr>
          <a:xfrm>
            <a:off x="327791" y="1460500"/>
            <a:ext cx="5761038" cy="4525963"/>
          </a:xfrm>
        </p:spPr>
        <p:txBody>
          <a:bodyPr/>
          <a:lstStyle/>
          <a:p>
            <a:pPr eaLnBrk="1" hangingPunct="1">
              <a:buClr>
                <a:srgbClr val="00B0F0"/>
              </a:buClr>
              <a:buSzPct val="140000"/>
            </a:pPr>
            <a:r>
              <a:rPr lang="en-GB" altLang="en-US" sz="2200" b="1" dirty="0"/>
              <a:t>Fire escapes</a:t>
            </a:r>
          </a:p>
          <a:p>
            <a:pPr eaLnBrk="1" hangingPunct="1">
              <a:buClr>
                <a:srgbClr val="00B0F0"/>
              </a:buClr>
              <a:buSzPct val="140000"/>
            </a:pPr>
            <a:r>
              <a:rPr lang="en-GB" altLang="en-US" sz="2200" b="1" dirty="0"/>
              <a:t>Toilets</a:t>
            </a:r>
          </a:p>
          <a:p>
            <a:pPr eaLnBrk="1" hangingPunct="1">
              <a:buClr>
                <a:srgbClr val="00B0F0"/>
              </a:buClr>
              <a:buSzPct val="140000"/>
            </a:pPr>
            <a:r>
              <a:rPr lang="en-GB" altLang="en-US" sz="2200" b="1" dirty="0"/>
              <a:t>Smoking</a:t>
            </a:r>
          </a:p>
          <a:p>
            <a:pPr eaLnBrk="1" hangingPunct="1">
              <a:buClr>
                <a:srgbClr val="00B0F0"/>
              </a:buClr>
              <a:buSzPct val="140000"/>
            </a:pPr>
            <a:r>
              <a:rPr lang="en-GB" altLang="en-US" sz="2200" b="1" dirty="0"/>
              <a:t>Drinks</a:t>
            </a:r>
          </a:p>
          <a:p>
            <a:pPr eaLnBrk="1" hangingPunct="1">
              <a:buClr>
                <a:srgbClr val="00B0F0"/>
              </a:buClr>
              <a:buSzPct val="140000"/>
            </a:pPr>
            <a:r>
              <a:rPr lang="en-GB" altLang="en-US" sz="2200" b="1" dirty="0"/>
              <a:t>Breaks</a:t>
            </a:r>
          </a:p>
          <a:p>
            <a:pPr eaLnBrk="1" hangingPunct="1">
              <a:buClr>
                <a:srgbClr val="00B0F0"/>
              </a:buClr>
              <a:buSzPct val="140000"/>
            </a:pPr>
            <a:r>
              <a:rPr lang="en-GB" altLang="en-US" sz="2200" b="1" dirty="0"/>
              <a:t>Lunch</a:t>
            </a:r>
          </a:p>
          <a:p>
            <a:pPr eaLnBrk="1" hangingPunct="1">
              <a:buClr>
                <a:srgbClr val="00B0F0"/>
              </a:buClr>
              <a:buSzPct val="140000"/>
            </a:pPr>
            <a:r>
              <a:rPr lang="en-GB" altLang="en-US" sz="2200" b="1" dirty="0"/>
              <a:t>Questions</a:t>
            </a:r>
          </a:p>
          <a:p>
            <a:pPr eaLnBrk="1" hangingPunct="1">
              <a:buClr>
                <a:srgbClr val="00B0F0"/>
              </a:buClr>
              <a:buSzPct val="140000"/>
            </a:pPr>
            <a:r>
              <a:rPr lang="en-GB" altLang="en-US" sz="2200" b="1" dirty="0"/>
              <a:t>Talking over others</a:t>
            </a:r>
          </a:p>
          <a:p>
            <a:pPr eaLnBrk="1" hangingPunct="1">
              <a:buClr>
                <a:srgbClr val="00B0F0"/>
              </a:buClr>
              <a:buSzPct val="140000"/>
            </a:pPr>
            <a:r>
              <a:rPr lang="en-GB" altLang="en-US" sz="2200" b="1" dirty="0"/>
              <a:t>Respect others’ points of view</a:t>
            </a:r>
          </a:p>
          <a:p>
            <a:pPr eaLnBrk="1" hangingPunct="1">
              <a:buClr>
                <a:srgbClr val="00B0F0"/>
              </a:buClr>
              <a:buSzPct val="140000"/>
            </a:pPr>
            <a:r>
              <a:rPr lang="en-GB" altLang="en-US" sz="2200" b="1" dirty="0"/>
              <a:t>Timekeeping</a:t>
            </a:r>
          </a:p>
        </p:txBody>
      </p:sp>
      <p:pic>
        <p:nvPicPr>
          <p:cNvPr id="5" name="Picture 8">
            <a:extLst>
              <a:ext uri="{FF2B5EF4-FFF2-40B4-BE49-F238E27FC236}">
                <a16:creationId xmlns:a16="http://schemas.microsoft.com/office/drawing/2014/main" id="{6E889CF2-6A46-4E32-A7D8-E4D69E8F79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5336357" y="1341438"/>
            <a:ext cx="2905174" cy="440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843BCDB-C0E4-4EE8-9DD7-341B4C326175}"/>
              </a:ext>
            </a:extLst>
          </p:cNvPr>
          <p:cNvSpPr/>
          <p:nvPr/>
        </p:nvSpPr>
        <p:spPr>
          <a:xfrm>
            <a:off x="6191250" y="207963"/>
            <a:ext cx="2439988" cy="5238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1" i="0" u="none" strike="noStrike" kern="0" cap="none" spc="0" normalizeH="0" baseline="0" noProof="0" dirty="0">
                <a:ln>
                  <a:noFill/>
                </a:ln>
                <a:solidFill>
                  <a:prstClr val="white"/>
                </a:solidFill>
                <a:effectLst/>
                <a:uLnTx/>
                <a:uFillTx/>
                <a:latin typeface="Arial" charset="0"/>
                <a:ea typeface="Arial" charset="0"/>
                <a:cs typeface="Arial" charset="0"/>
              </a:rPr>
              <a:t>Ground rules</a:t>
            </a:r>
            <a:endPar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
        <p:nvSpPr>
          <p:cNvPr id="10" name="Rounded Rectangle 8">
            <a:extLst>
              <a:ext uri="{FF2B5EF4-FFF2-40B4-BE49-F238E27FC236}">
                <a16:creationId xmlns:a16="http://schemas.microsoft.com/office/drawing/2014/main" id="{2669505C-ED3F-4A34-B44D-9E297F48C6DB}"/>
              </a:ext>
            </a:extLst>
          </p:cNvPr>
          <p:cNvSpPr>
            <a:spLocks noChangeArrowheads="1"/>
          </p:cNvSpPr>
          <p:nvPr/>
        </p:nvSpPr>
        <p:spPr bwMode="auto">
          <a:xfrm>
            <a:off x="427038" y="1974850"/>
            <a:ext cx="6769100" cy="1260475"/>
          </a:xfrm>
          <a:prstGeom prst="roundRect">
            <a:avLst>
              <a:gd name="adj" fmla="val 16667"/>
            </a:avLst>
          </a:prstGeom>
          <a:solidFill>
            <a:schemeClr val="tx1"/>
          </a:solidFill>
          <a:ln w="38100">
            <a:solidFill>
              <a:srgbClr val="00B0F0"/>
            </a:solidFill>
            <a:round/>
            <a:headEnd/>
            <a:tailEnd/>
          </a:ln>
        </p:spPr>
        <p:txBody>
          <a:bodyPr anchor="ctr"/>
          <a:lstStyle>
            <a:lvl1pPr>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altLang="en-US" sz="2200" b="1" i="0" u="none" strike="noStrike" kern="1200" cap="none" spc="0" normalizeH="0" baseline="0" noProof="0" dirty="0">
                <a:ln>
                  <a:noFill/>
                </a:ln>
                <a:solidFill>
                  <a:srgbClr val="FFFFFF"/>
                </a:solidFill>
                <a:effectLst/>
                <a:uLnTx/>
                <a:uFillTx/>
                <a:latin typeface="Arial"/>
                <a:ea typeface="+mn-ea"/>
                <a:cs typeface="Arial"/>
              </a:rPr>
              <a:t>As a courtesy to others, </a:t>
            </a:r>
            <a:b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GB" altLang="en-US" sz="2200" b="1" i="0" u="none" strike="noStrike" kern="1200" cap="none" spc="0" normalizeH="0" baseline="0" noProof="0" dirty="0">
                <a:ln>
                  <a:noFill/>
                </a:ln>
                <a:solidFill>
                  <a:srgbClr val="FFFFFF"/>
                </a:solidFill>
                <a:effectLst/>
                <a:uLnTx/>
                <a:uFillTx/>
                <a:latin typeface="Arial"/>
                <a:ea typeface="+mn-ea"/>
                <a:cs typeface="Arial"/>
              </a:rPr>
              <a:t>please set your mobile phone </a:t>
            </a:r>
            <a:br>
              <a:rPr kumimoji="0" lang="en-GB"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GB" altLang="en-US" sz="2200" b="1" i="0" u="none" strike="noStrike" kern="1200" cap="none" spc="0" normalizeH="0" baseline="0" noProof="0" dirty="0">
                <a:ln>
                  <a:noFill/>
                </a:ln>
                <a:solidFill>
                  <a:srgbClr val="FFFFFF"/>
                </a:solidFill>
                <a:effectLst/>
                <a:uLnTx/>
                <a:uFillTx/>
                <a:latin typeface="Arial"/>
                <a:ea typeface="+mn-ea"/>
                <a:cs typeface="Arial"/>
              </a:rPr>
              <a:t>to SILENT MODE</a:t>
            </a:r>
            <a:endParaRPr kumimoji="0" lang="en-GB" alt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Rounded Rectangle 8">
            <a:extLst>
              <a:ext uri="{FF2B5EF4-FFF2-40B4-BE49-F238E27FC236}">
                <a16:creationId xmlns:a16="http://schemas.microsoft.com/office/drawing/2014/main" id="{3A6E9167-05B3-414E-9257-35DC57E0B231}"/>
              </a:ext>
            </a:extLst>
          </p:cNvPr>
          <p:cNvSpPr>
            <a:spLocks noChangeArrowheads="1"/>
          </p:cNvSpPr>
          <p:nvPr/>
        </p:nvSpPr>
        <p:spPr bwMode="auto">
          <a:xfrm>
            <a:off x="427038" y="3354388"/>
            <a:ext cx="6769100" cy="1663700"/>
          </a:xfrm>
          <a:prstGeom prst="roundRect">
            <a:avLst>
              <a:gd name="adj" fmla="val 16667"/>
            </a:avLst>
          </a:prstGeom>
          <a:solidFill>
            <a:schemeClr val="tx1"/>
          </a:solidFill>
          <a:ln w="38100">
            <a:solidFill>
              <a:srgbClr val="00B0F0"/>
            </a:solidFill>
            <a:round/>
            <a:headEnd/>
            <a:tailEnd/>
          </a:ln>
        </p:spPr>
        <p:txBody>
          <a:bodyPr anchor="ctr"/>
          <a:lstStyle>
            <a:lvl1pPr>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GB" altLang="en-US" sz="2400" b="1" i="0" u="none" strike="noStrike" kern="1200" cap="none" spc="0" normalizeH="0" baseline="0" noProof="0" dirty="0">
                <a:ln>
                  <a:noFill/>
                </a:ln>
                <a:solidFill>
                  <a:prstClr val="white"/>
                </a:solidFill>
                <a:effectLst/>
                <a:uLnTx/>
                <a:uFillTx/>
                <a:latin typeface="Arial"/>
                <a:ea typeface="+mn-ea"/>
                <a:cs typeface="Arial"/>
              </a:rPr>
              <a:t>Mobile phones must </a:t>
            </a:r>
            <a:br>
              <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altLang="en-US" sz="2400" b="1" i="0" u="none" strike="noStrike" kern="1200" cap="none" spc="0" normalizeH="0" baseline="0" noProof="0" dirty="0">
                <a:ln>
                  <a:noFill/>
                </a:ln>
                <a:solidFill>
                  <a:prstClr val="white"/>
                </a:solidFill>
                <a:effectLst/>
                <a:uLnTx/>
                <a:uFillTx/>
                <a:latin typeface="Arial"/>
                <a:ea typeface="+mn-ea"/>
                <a:cs typeface="Arial"/>
              </a:rPr>
              <a:t>be SWITCHED OFF </a:t>
            </a:r>
            <a:br>
              <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altLang="en-US" sz="2400" b="1" i="0" u="none" strike="noStrike" kern="1200" cap="none" spc="0" normalizeH="0" baseline="0" noProof="0" dirty="0">
                <a:ln>
                  <a:noFill/>
                </a:ln>
                <a:solidFill>
                  <a:prstClr val="white"/>
                </a:solidFill>
                <a:effectLst/>
                <a:uLnTx/>
                <a:uFillTx/>
                <a:latin typeface="Arial"/>
                <a:ea typeface="+mn-ea"/>
                <a:cs typeface="Arial"/>
              </a:rPr>
              <a:t>and removed from the desk </a:t>
            </a:r>
            <a:br>
              <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altLang="en-US" sz="2400" b="1" i="0" u="none" strike="noStrike" kern="1200" cap="none" spc="0" normalizeH="0" baseline="0" noProof="0" dirty="0">
                <a:ln>
                  <a:noFill/>
                </a:ln>
                <a:solidFill>
                  <a:prstClr val="white"/>
                </a:solidFill>
                <a:effectLst/>
                <a:uLnTx/>
                <a:uFillTx/>
                <a:latin typeface="Arial"/>
                <a:ea typeface="+mn-ea"/>
                <a:cs typeface="Arial"/>
              </a:rPr>
              <a:t>during the examination.</a:t>
            </a:r>
            <a:endParaRPr kumimoji="0" lang="en-GB"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59E195E8-FA35-41E2-916B-F4745D8996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24484" y="1460500"/>
            <a:ext cx="2516294"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9981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fade">
                                      <p:cBhvr>
                                        <p:cTn id="34" dur="500"/>
                                        <p:tgtEl>
                                          <p:spTgt spid="4">
                                            <p:txEl>
                                              <p:pRg st="9" end="9"/>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4">
                                            <p:txEl>
                                              <p:pRg st="0" end="0"/>
                                            </p:txEl>
                                          </p:spTgt>
                                        </p:tgtEl>
                                      </p:cBhvr>
                                    </p:animEffect>
                                    <p:set>
                                      <p:cBhvr>
                                        <p:cTn id="42" dur="1" fill="hold">
                                          <p:stCondLst>
                                            <p:cond delay="499"/>
                                          </p:stCondLst>
                                        </p:cTn>
                                        <p:tgtEl>
                                          <p:spTgt spid="4">
                                            <p:txEl>
                                              <p:pRg st="0" end="0"/>
                                            </p:txEl>
                                          </p:spTgt>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4">
                                            <p:txEl>
                                              <p:pRg st="1" end="1"/>
                                            </p:txEl>
                                          </p:spTgt>
                                        </p:tgtEl>
                                      </p:cBhvr>
                                    </p:animEffect>
                                    <p:set>
                                      <p:cBhvr>
                                        <p:cTn id="45" dur="1" fill="hold">
                                          <p:stCondLst>
                                            <p:cond delay="499"/>
                                          </p:stCondLst>
                                        </p:cTn>
                                        <p:tgtEl>
                                          <p:spTgt spid="4">
                                            <p:txEl>
                                              <p:pRg st="1" end="1"/>
                                            </p:txEl>
                                          </p:spTgt>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4">
                                            <p:txEl>
                                              <p:pRg st="2" end="2"/>
                                            </p:txEl>
                                          </p:spTgt>
                                        </p:tgtEl>
                                      </p:cBhvr>
                                    </p:animEffect>
                                    <p:set>
                                      <p:cBhvr>
                                        <p:cTn id="48" dur="1" fill="hold">
                                          <p:stCondLst>
                                            <p:cond delay="499"/>
                                          </p:stCondLst>
                                        </p:cTn>
                                        <p:tgtEl>
                                          <p:spTgt spid="4">
                                            <p:txEl>
                                              <p:pRg st="2" end="2"/>
                                            </p:txEl>
                                          </p:spTgt>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500"/>
                                        <p:tgtEl>
                                          <p:spTgt spid="4">
                                            <p:txEl>
                                              <p:pRg st="3" end="3"/>
                                            </p:txEl>
                                          </p:spTgt>
                                        </p:tgtEl>
                                      </p:cBhvr>
                                    </p:animEffect>
                                    <p:set>
                                      <p:cBhvr>
                                        <p:cTn id="51" dur="1" fill="hold">
                                          <p:stCondLst>
                                            <p:cond delay="499"/>
                                          </p:stCondLst>
                                        </p:cTn>
                                        <p:tgtEl>
                                          <p:spTgt spid="4">
                                            <p:txEl>
                                              <p:pRg st="3" end="3"/>
                                            </p:txEl>
                                          </p:spTgt>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500"/>
                                        <p:tgtEl>
                                          <p:spTgt spid="4">
                                            <p:txEl>
                                              <p:pRg st="4" end="4"/>
                                            </p:txEl>
                                          </p:spTgt>
                                        </p:tgtEl>
                                      </p:cBhvr>
                                    </p:animEffect>
                                    <p:set>
                                      <p:cBhvr>
                                        <p:cTn id="54" dur="1" fill="hold">
                                          <p:stCondLst>
                                            <p:cond delay="499"/>
                                          </p:stCondLst>
                                        </p:cTn>
                                        <p:tgtEl>
                                          <p:spTgt spid="4">
                                            <p:txEl>
                                              <p:pRg st="4" end="4"/>
                                            </p:txEl>
                                          </p:spTgt>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4">
                                            <p:txEl>
                                              <p:pRg st="5" end="5"/>
                                            </p:txEl>
                                          </p:spTgt>
                                        </p:tgtEl>
                                      </p:cBhvr>
                                    </p:animEffect>
                                    <p:set>
                                      <p:cBhvr>
                                        <p:cTn id="57" dur="1" fill="hold">
                                          <p:stCondLst>
                                            <p:cond delay="499"/>
                                          </p:stCondLst>
                                        </p:cTn>
                                        <p:tgtEl>
                                          <p:spTgt spid="4">
                                            <p:txEl>
                                              <p:pRg st="5" end="5"/>
                                            </p:txEl>
                                          </p:spTgt>
                                        </p:tgtEl>
                                        <p:attrNameLst>
                                          <p:attrName>style.visibility</p:attrName>
                                        </p:attrNameLst>
                                      </p:cBhvr>
                                      <p:to>
                                        <p:strVal val="hidden"/>
                                      </p:to>
                                    </p:set>
                                  </p:childTnLst>
                                </p:cTn>
                              </p:par>
                              <p:par>
                                <p:cTn id="58" presetID="10" presetClass="exit" presetSubtype="0" fill="hold" grpId="0" nodeType="withEffect">
                                  <p:stCondLst>
                                    <p:cond delay="0"/>
                                  </p:stCondLst>
                                  <p:childTnLst>
                                    <p:animEffect transition="out" filter="fade">
                                      <p:cBhvr>
                                        <p:cTn id="59" dur="500"/>
                                        <p:tgtEl>
                                          <p:spTgt spid="4">
                                            <p:txEl>
                                              <p:pRg st="6" end="6"/>
                                            </p:txEl>
                                          </p:spTgt>
                                        </p:tgtEl>
                                      </p:cBhvr>
                                    </p:animEffect>
                                    <p:set>
                                      <p:cBhvr>
                                        <p:cTn id="60" dur="1" fill="hold">
                                          <p:stCondLst>
                                            <p:cond delay="499"/>
                                          </p:stCondLst>
                                        </p:cTn>
                                        <p:tgtEl>
                                          <p:spTgt spid="4">
                                            <p:txEl>
                                              <p:pRg st="6" end="6"/>
                                            </p:txEl>
                                          </p:spTgt>
                                        </p:tgtEl>
                                        <p:attrNameLst>
                                          <p:attrName>style.visibility</p:attrName>
                                        </p:attrNameLst>
                                      </p:cBhvr>
                                      <p:to>
                                        <p:strVal val="hidden"/>
                                      </p:to>
                                    </p:set>
                                  </p:childTnLst>
                                </p:cTn>
                              </p:par>
                              <p:par>
                                <p:cTn id="61" presetID="10" presetClass="exit" presetSubtype="0" fill="hold" grpId="0" nodeType="withEffect">
                                  <p:stCondLst>
                                    <p:cond delay="0"/>
                                  </p:stCondLst>
                                  <p:childTnLst>
                                    <p:animEffect transition="out" filter="fade">
                                      <p:cBhvr>
                                        <p:cTn id="62" dur="500"/>
                                        <p:tgtEl>
                                          <p:spTgt spid="4">
                                            <p:txEl>
                                              <p:pRg st="7" end="7"/>
                                            </p:txEl>
                                          </p:spTgt>
                                        </p:tgtEl>
                                      </p:cBhvr>
                                    </p:animEffect>
                                    <p:set>
                                      <p:cBhvr>
                                        <p:cTn id="63" dur="1" fill="hold">
                                          <p:stCondLst>
                                            <p:cond delay="499"/>
                                          </p:stCondLst>
                                        </p:cTn>
                                        <p:tgtEl>
                                          <p:spTgt spid="4">
                                            <p:txEl>
                                              <p:pRg st="7" end="7"/>
                                            </p:txEl>
                                          </p:spTgt>
                                        </p:tgtEl>
                                        <p:attrNameLst>
                                          <p:attrName>style.visibility</p:attrName>
                                        </p:attrNameLst>
                                      </p:cBhvr>
                                      <p:to>
                                        <p:strVal val="hidden"/>
                                      </p:to>
                                    </p:set>
                                  </p:childTnLst>
                                </p:cTn>
                              </p:par>
                              <p:par>
                                <p:cTn id="64" presetID="10" presetClass="exit" presetSubtype="0" fill="hold" grpId="0" nodeType="withEffect">
                                  <p:stCondLst>
                                    <p:cond delay="0"/>
                                  </p:stCondLst>
                                  <p:childTnLst>
                                    <p:animEffect transition="out" filter="fade">
                                      <p:cBhvr>
                                        <p:cTn id="65" dur="500"/>
                                        <p:tgtEl>
                                          <p:spTgt spid="4">
                                            <p:txEl>
                                              <p:pRg st="8" end="8"/>
                                            </p:txEl>
                                          </p:spTgt>
                                        </p:tgtEl>
                                      </p:cBhvr>
                                    </p:animEffect>
                                    <p:set>
                                      <p:cBhvr>
                                        <p:cTn id="66" dur="1" fill="hold">
                                          <p:stCondLst>
                                            <p:cond delay="499"/>
                                          </p:stCondLst>
                                        </p:cTn>
                                        <p:tgtEl>
                                          <p:spTgt spid="4">
                                            <p:txEl>
                                              <p:pRg st="8" end="8"/>
                                            </p:txEl>
                                          </p:spTgt>
                                        </p:tgtEl>
                                        <p:attrNameLst>
                                          <p:attrName>style.visibility</p:attrName>
                                        </p:attrNameLst>
                                      </p:cBhvr>
                                      <p:to>
                                        <p:strVal val="hidden"/>
                                      </p:to>
                                    </p:set>
                                  </p:childTnLst>
                                </p:cTn>
                              </p:par>
                              <p:par>
                                <p:cTn id="67" presetID="10" presetClass="exit" presetSubtype="0" fill="hold" grpId="0" nodeType="withEffect">
                                  <p:stCondLst>
                                    <p:cond delay="0"/>
                                  </p:stCondLst>
                                  <p:childTnLst>
                                    <p:animEffect transition="out" filter="fade">
                                      <p:cBhvr>
                                        <p:cTn id="68" dur="500"/>
                                        <p:tgtEl>
                                          <p:spTgt spid="4">
                                            <p:txEl>
                                              <p:pRg st="9" end="9"/>
                                            </p:txEl>
                                          </p:spTgt>
                                        </p:tgtEl>
                                      </p:cBhvr>
                                    </p:animEffect>
                                    <p:set>
                                      <p:cBhvr>
                                        <p:cTn id="69" dur="1" fill="hold">
                                          <p:stCondLst>
                                            <p:cond delay="499"/>
                                          </p:stCondLst>
                                        </p:cTn>
                                        <p:tgtEl>
                                          <p:spTgt spid="4">
                                            <p:txEl>
                                              <p:pRg st="9" end="9"/>
                                            </p:txEl>
                                          </p:spTgt>
                                        </p:tgtEl>
                                        <p:attrNameLst>
                                          <p:attrName>style.visibility</p:attrName>
                                        </p:attrNameLst>
                                      </p:cBhvr>
                                      <p:to>
                                        <p:strVal val="hidden"/>
                                      </p:to>
                                    </p:set>
                                  </p:childTnLst>
                                </p:cTn>
                              </p:par>
                            </p:childTnLst>
                          </p:cTn>
                        </p:par>
                        <p:par>
                          <p:cTn id="70" fill="hold" nodeType="afterGroup">
                            <p:stCondLst>
                              <p:cond delay="500"/>
                            </p:stCondLst>
                            <p:childTnLst>
                              <p:par>
                                <p:cTn id="71" presetID="10" presetClass="entr" presetSubtype="0" fill="hold"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500"/>
                                        <p:tgtEl>
                                          <p:spTgt spid="12"/>
                                        </p:tgtEl>
                                      </p:cBhvr>
                                    </p:animEffect>
                                  </p:childTnLst>
                                </p:cTn>
                              </p:par>
                              <p:par>
                                <p:cTn id="74" presetID="1" presetClass="entr" presetSubtype="0" fill="hold" grpId="0" nodeType="withEffect">
                                  <p:stCondLst>
                                    <p:cond delay="0"/>
                                  </p:stCondLst>
                                  <p:childTnLst>
                                    <p:set>
                                      <p:cBhvr>
                                        <p:cTn id="75" dur="1" fill="hold">
                                          <p:stCondLst>
                                            <p:cond delay="0"/>
                                          </p:stCondLst>
                                        </p:cTn>
                                        <p:tgtEl>
                                          <p:spTgt spid="10"/>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0"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4">
            <a:extLst>
              <a:ext uri="{FF2B5EF4-FFF2-40B4-BE49-F238E27FC236}">
                <a16:creationId xmlns:a16="http://schemas.microsoft.com/office/drawing/2014/main" id="{CB22293F-9589-C742-84C9-88EA114606B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8" name="Picture 7">
            <a:extLst>
              <a:ext uri="{FF2B5EF4-FFF2-40B4-BE49-F238E27FC236}">
                <a16:creationId xmlns:a16="http://schemas.microsoft.com/office/drawing/2014/main" id="{8D10FD71-B8EB-694A-98E0-877C86A52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9" name="TextBox 8">
            <a:extLst>
              <a:ext uri="{FF2B5EF4-FFF2-40B4-BE49-F238E27FC236}">
                <a16:creationId xmlns:a16="http://schemas.microsoft.com/office/drawing/2014/main" id="{F934D735-5325-5A4C-8641-03FD951BCD3C}"/>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Identify positive alternatives </a:t>
            </a:r>
            <a:br>
              <a:rPr lang="en-US" sz="2200" dirty="0">
                <a:solidFill>
                  <a:srgbClr val="000000"/>
                </a:solidFill>
              </a:rPr>
            </a:br>
            <a:r>
              <a:rPr lang="en-US" sz="2200" dirty="0">
                <a:solidFill>
                  <a:srgbClr val="000000"/>
                </a:solidFill>
              </a:rPr>
              <a:t>to physical intervention.</a:t>
            </a:r>
          </a:p>
        </p:txBody>
      </p:sp>
      <p:sp>
        <p:nvSpPr>
          <p:cNvPr id="10" name="Oval 9">
            <a:extLst>
              <a:ext uri="{FF2B5EF4-FFF2-40B4-BE49-F238E27FC236}">
                <a16:creationId xmlns:a16="http://schemas.microsoft.com/office/drawing/2014/main" id="{12A09DCA-ECD3-7447-BC39-C6CFDDA17D93}"/>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3</a:t>
            </a:r>
          </a:p>
        </p:txBody>
      </p:sp>
      <p:sp>
        <p:nvSpPr>
          <p:cNvPr id="11" name="TextBox 10">
            <a:extLst>
              <a:ext uri="{FF2B5EF4-FFF2-40B4-BE49-F238E27FC236}">
                <a16:creationId xmlns:a16="http://schemas.microsoft.com/office/drawing/2014/main" id="{E703C3BE-F985-9D45-B8BB-C23072F5AAF7}"/>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1</a:t>
            </a:r>
          </a:p>
        </p:txBody>
      </p:sp>
      <p:sp>
        <p:nvSpPr>
          <p:cNvPr id="50" name="Rounded Rectangle 49">
            <a:extLst>
              <a:ext uri="{FF2B5EF4-FFF2-40B4-BE49-F238E27FC236}">
                <a16:creationId xmlns:a16="http://schemas.microsoft.com/office/drawing/2014/main" id="{B3F5366C-495B-C543-96E1-B1AA7CFDBA0A}"/>
              </a:ext>
            </a:extLst>
          </p:cNvPr>
          <p:cNvSpPr/>
          <p:nvPr/>
        </p:nvSpPr>
        <p:spPr bwMode="auto">
          <a:xfrm>
            <a:off x="239202" y="2310368"/>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51" name="Rounded Rectangle 50">
            <a:extLst>
              <a:ext uri="{FF2B5EF4-FFF2-40B4-BE49-F238E27FC236}">
                <a16:creationId xmlns:a16="http://schemas.microsoft.com/office/drawing/2014/main" id="{F58F622E-2F10-D94C-8EB2-5F104A5E0504}"/>
              </a:ext>
            </a:extLst>
          </p:cNvPr>
          <p:cNvSpPr/>
          <p:nvPr/>
        </p:nvSpPr>
        <p:spPr bwMode="auto">
          <a:xfrm>
            <a:off x="383218" y="2499402"/>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
        <p:nvSpPr>
          <p:cNvPr id="13" name="TextBox 12">
            <a:extLst>
              <a:ext uri="{FF2B5EF4-FFF2-40B4-BE49-F238E27FC236}">
                <a16:creationId xmlns:a16="http://schemas.microsoft.com/office/drawing/2014/main" id="{3F48EC9D-02DE-4C44-A42E-A95E84004503}"/>
              </a:ext>
            </a:extLst>
          </p:cNvPr>
          <p:cNvSpPr txBox="1"/>
          <p:nvPr/>
        </p:nvSpPr>
        <p:spPr>
          <a:xfrm>
            <a:off x="516741" y="2443535"/>
            <a:ext cx="8087707" cy="430887"/>
          </a:xfrm>
          <a:prstGeom prst="rect">
            <a:avLst/>
          </a:prstGeom>
          <a:noFill/>
        </p:spPr>
        <p:txBody>
          <a:bodyPr wrap="square" rtlCol="0">
            <a:spAutoFit/>
          </a:bodyPr>
          <a:lstStyle/>
          <a:p>
            <a:pPr>
              <a:spcBef>
                <a:spcPts val="600"/>
              </a:spcBef>
              <a:buClr>
                <a:srgbClr val="00B0F0"/>
              </a:buClr>
            </a:pPr>
            <a:r>
              <a:rPr lang="en-US" sz="2200" dirty="0">
                <a:solidFill>
                  <a:srgbClr val="FF0000"/>
                </a:solidFill>
              </a:rPr>
              <a:t>Primary and secondary controls.</a:t>
            </a:r>
          </a:p>
        </p:txBody>
      </p:sp>
    </p:spTree>
    <p:extLst>
      <p:ext uri="{BB962C8B-B14F-4D97-AF65-F5344CB8AC3E}">
        <p14:creationId xmlns:p14="http://schemas.microsoft.com/office/powerpoint/2010/main" val="856988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938BCC-371E-428E-9904-776584C0EE5B}"/>
              </a:ext>
            </a:extLst>
          </p:cNvPr>
          <p:cNvSpPr txBox="1"/>
          <p:nvPr/>
        </p:nvSpPr>
        <p:spPr>
          <a:xfrm>
            <a:off x="1547664" y="4860250"/>
            <a:ext cx="6264696" cy="954107"/>
          </a:xfrm>
          <a:prstGeom prst="rect">
            <a:avLst/>
          </a:prstGeom>
          <a:noFill/>
        </p:spPr>
        <p:txBody>
          <a:bodyPr wrap="square" rtlCol="0">
            <a:spAutoFit/>
          </a:bodyPr>
          <a:lstStyle/>
          <a:p>
            <a:pPr algn="ctr"/>
            <a:r>
              <a:rPr lang="en-GB" sz="2800" dirty="0"/>
              <a:t>Risks associated with using </a:t>
            </a:r>
          </a:p>
          <a:p>
            <a:pPr algn="ctr"/>
            <a:r>
              <a:rPr lang="en-GB" sz="2800" dirty="0"/>
              <a:t>physical intervention</a:t>
            </a:r>
          </a:p>
        </p:txBody>
      </p:sp>
      <p:sp>
        <p:nvSpPr>
          <p:cNvPr id="3" name="Oval 5">
            <a:hlinkClick r:id="" action="ppaction://noaction"/>
            <a:extLst>
              <a:ext uri="{FF2B5EF4-FFF2-40B4-BE49-F238E27FC236}">
                <a16:creationId xmlns:a16="http://schemas.microsoft.com/office/drawing/2014/main" id="{410423DA-E0A8-4EBA-991B-EE04211CCD1D}"/>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6600" dirty="0">
                <a:solidFill>
                  <a:prstClr val="white"/>
                </a:solidFill>
                <a:ea typeface="MS PGothic" pitchFamily="34" charset="-128"/>
              </a:rPr>
              <a:t>2</a:t>
            </a:r>
            <a:endParaRPr lang="en-US" altLang="en-US" sz="6600" b="1" dirty="0">
              <a:solidFill>
                <a:prstClr val="white"/>
              </a:solidFill>
              <a:ea typeface="MS PGothic" pitchFamily="34" charset="-128"/>
            </a:endParaRPr>
          </a:p>
        </p:txBody>
      </p:sp>
      <p:pic>
        <p:nvPicPr>
          <p:cNvPr id="4" name="Picture 3">
            <a:extLst>
              <a:ext uri="{FF2B5EF4-FFF2-40B4-BE49-F238E27FC236}">
                <a16:creationId xmlns:a16="http://schemas.microsoft.com/office/drawing/2014/main" id="{3375AEAD-4804-48E1-A28C-9F4C02B5EF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pic>
        <p:nvPicPr>
          <p:cNvPr id="6" name="Picture 5">
            <a:extLst>
              <a:ext uri="{FF2B5EF4-FFF2-40B4-BE49-F238E27FC236}">
                <a16:creationId xmlns:a16="http://schemas.microsoft.com/office/drawing/2014/main" id="{803F5A87-FCD4-AB4F-A2FE-F25CB2CA61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1295" y="620688"/>
            <a:ext cx="2157433" cy="3816424"/>
          </a:xfrm>
          <a:prstGeom prst="rect">
            <a:avLst/>
          </a:prstGeom>
        </p:spPr>
      </p:pic>
    </p:spTree>
    <p:extLst>
      <p:ext uri="{BB962C8B-B14F-4D97-AF65-F5344CB8AC3E}">
        <p14:creationId xmlns:p14="http://schemas.microsoft.com/office/powerpoint/2010/main" val="2509362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AC425-B6AD-49DD-925E-7E4CBF525EC5}"/>
              </a:ext>
            </a:extLst>
          </p:cNvPr>
          <p:cNvSpPr>
            <a:spLocks noGrp="1"/>
          </p:cNvSpPr>
          <p:nvPr>
            <p:ph type="title"/>
          </p:nvPr>
        </p:nvSpPr>
        <p:spPr>
          <a:xfrm>
            <a:off x="1144063" y="36892"/>
            <a:ext cx="7632848" cy="908720"/>
          </a:xfrm>
        </p:spPr>
        <p:txBody>
          <a:bodyPr/>
          <a:lstStyle/>
          <a:p>
            <a:r>
              <a:rPr lang="en-GB" dirty="0"/>
              <a:t>Risk factors</a:t>
            </a:r>
          </a:p>
        </p:txBody>
      </p:sp>
      <p:sp>
        <p:nvSpPr>
          <p:cNvPr id="3" name="Content Placeholder 2">
            <a:extLst>
              <a:ext uri="{FF2B5EF4-FFF2-40B4-BE49-F238E27FC236}">
                <a16:creationId xmlns:a16="http://schemas.microsoft.com/office/drawing/2014/main" id="{947D1315-6CCD-4B23-9BD6-C7BD478A6936}"/>
              </a:ext>
            </a:extLst>
          </p:cNvPr>
          <p:cNvSpPr>
            <a:spLocks noGrp="1"/>
          </p:cNvSpPr>
          <p:nvPr>
            <p:ph idx="1"/>
          </p:nvPr>
        </p:nvSpPr>
        <p:spPr>
          <a:xfrm>
            <a:off x="251520" y="4458673"/>
            <a:ext cx="8640960" cy="1584060"/>
          </a:xfrm>
        </p:spPr>
        <p:txBody>
          <a:bodyPr/>
          <a:lstStyle/>
          <a:p>
            <a:r>
              <a:rPr lang="en-GB" dirty="0"/>
              <a:t>which techniques are used</a:t>
            </a:r>
          </a:p>
          <a:p>
            <a:r>
              <a:rPr lang="en-GB" dirty="0"/>
              <a:t>how techniques are used</a:t>
            </a:r>
          </a:p>
          <a:p>
            <a:r>
              <a:rPr lang="en-GB" dirty="0"/>
              <a:t>how long techniques are applied.</a:t>
            </a:r>
          </a:p>
        </p:txBody>
      </p:sp>
      <p:sp>
        <p:nvSpPr>
          <p:cNvPr id="4" name="AutoShape 6">
            <a:extLst>
              <a:ext uri="{FF2B5EF4-FFF2-40B4-BE49-F238E27FC236}">
                <a16:creationId xmlns:a16="http://schemas.microsoft.com/office/drawing/2014/main" id="{A2373BDF-8E51-5D42-BE99-19DAF19527FB}"/>
              </a:ext>
            </a:extLst>
          </p:cNvPr>
          <p:cNvSpPr>
            <a:spLocks noChangeArrowheads="1"/>
          </p:cNvSpPr>
          <p:nvPr/>
        </p:nvSpPr>
        <p:spPr bwMode="auto">
          <a:xfrm>
            <a:off x="251520" y="1362212"/>
            <a:ext cx="8496944" cy="986553"/>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Whenever force is used on another person, there is always the risk of injury</a:t>
            </a:r>
          </a:p>
        </p:txBody>
      </p:sp>
      <p:sp>
        <p:nvSpPr>
          <p:cNvPr id="5" name="AutoShape 6">
            <a:extLst>
              <a:ext uri="{FF2B5EF4-FFF2-40B4-BE49-F238E27FC236}">
                <a16:creationId xmlns:a16="http://schemas.microsoft.com/office/drawing/2014/main" id="{83D2317C-8A7A-CE4C-86A7-AA36ECFCB66A}"/>
              </a:ext>
            </a:extLst>
          </p:cNvPr>
          <p:cNvSpPr>
            <a:spLocks noChangeArrowheads="1"/>
          </p:cNvSpPr>
          <p:nvPr/>
        </p:nvSpPr>
        <p:spPr bwMode="auto">
          <a:xfrm>
            <a:off x="251520" y="2564904"/>
            <a:ext cx="8496944" cy="986553"/>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Proper training and care when applying the techniques will help reduce the risk of hurting the person</a:t>
            </a:r>
          </a:p>
        </p:txBody>
      </p:sp>
      <p:sp>
        <p:nvSpPr>
          <p:cNvPr id="6" name="AutoShape 9">
            <a:extLst>
              <a:ext uri="{FF2B5EF4-FFF2-40B4-BE49-F238E27FC236}">
                <a16:creationId xmlns:a16="http://schemas.microsoft.com/office/drawing/2014/main" id="{122093B7-B90B-BA41-8D8B-E6405004A504}"/>
              </a:ext>
            </a:extLst>
          </p:cNvPr>
          <p:cNvSpPr>
            <a:spLocks noChangeArrowheads="1"/>
          </p:cNvSpPr>
          <p:nvPr/>
        </p:nvSpPr>
        <p:spPr bwMode="auto">
          <a:xfrm>
            <a:off x="251520" y="3717033"/>
            <a:ext cx="8496944" cy="57606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Extra considerations needs to be given to:</a:t>
            </a:r>
          </a:p>
        </p:txBody>
      </p:sp>
    </p:spTree>
    <p:extLst>
      <p:ext uri="{BB962C8B-B14F-4D97-AF65-F5344CB8AC3E}">
        <p14:creationId xmlns:p14="http://schemas.microsoft.com/office/powerpoint/2010/main" val="15093771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2E0F60-CCB1-4C06-A4A3-A0F6F7291522}"/>
              </a:ext>
            </a:extLst>
          </p:cNvPr>
          <p:cNvSpPr>
            <a:spLocks noGrp="1"/>
          </p:cNvSpPr>
          <p:nvPr>
            <p:ph type="title"/>
          </p:nvPr>
        </p:nvSpPr>
        <p:spPr/>
        <p:txBody>
          <a:bodyPr/>
          <a:lstStyle/>
          <a:p>
            <a:r>
              <a:rPr lang="en-GB" dirty="0"/>
              <a:t>Nature of restraints</a:t>
            </a:r>
          </a:p>
        </p:txBody>
      </p:sp>
      <p:sp>
        <p:nvSpPr>
          <p:cNvPr id="4" name="Content Placeholder 3">
            <a:extLst>
              <a:ext uri="{FF2B5EF4-FFF2-40B4-BE49-F238E27FC236}">
                <a16:creationId xmlns:a16="http://schemas.microsoft.com/office/drawing/2014/main" id="{9CF4AAD5-6FCE-4410-8744-6C5EDE60F289}"/>
              </a:ext>
            </a:extLst>
          </p:cNvPr>
          <p:cNvSpPr>
            <a:spLocks noGrp="1"/>
          </p:cNvSpPr>
          <p:nvPr>
            <p:ph idx="1"/>
          </p:nvPr>
        </p:nvSpPr>
        <p:spPr>
          <a:xfrm>
            <a:off x="251520" y="2132856"/>
            <a:ext cx="4752528" cy="4176464"/>
          </a:xfrm>
        </p:spPr>
        <p:txBody>
          <a:bodyPr/>
          <a:lstStyle/>
          <a:p>
            <a:r>
              <a:rPr lang="en-GB" sz="2400" dirty="0"/>
              <a:t>method of restraint (bodily or mechanical, standing or walking can increase the likelihood of trips and falls)</a:t>
            </a:r>
          </a:p>
          <a:p>
            <a:r>
              <a:rPr lang="en-GB" sz="2400" dirty="0"/>
              <a:t>position held (consider positional asphyxiation)</a:t>
            </a:r>
          </a:p>
          <a:p>
            <a:r>
              <a:rPr lang="en-GB" sz="2400" dirty="0"/>
              <a:t>duration of the restraint (the longer the time of restrain the higher the likelihood </a:t>
            </a:r>
            <a:br>
              <a:rPr lang="en-GB" sz="2400" dirty="0"/>
            </a:br>
            <a:r>
              <a:rPr lang="en-GB" sz="2400" dirty="0"/>
              <a:t>of injuries).</a:t>
            </a:r>
          </a:p>
        </p:txBody>
      </p:sp>
      <p:sp>
        <p:nvSpPr>
          <p:cNvPr id="5" name="AutoShape 9">
            <a:extLst>
              <a:ext uri="{FF2B5EF4-FFF2-40B4-BE49-F238E27FC236}">
                <a16:creationId xmlns:a16="http://schemas.microsoft.com/office/drawing/2014/main" id="{539A61DF-E5E5-F044-A343-C3269FF49DE7}"/>
              </a:ext>
            </a:extLst>
          </p:cNvPr>
          <p:cNvSpPr>
            <a:spLocks noChangeArrowheads="1"/>
          </p:cNvSpPr>
          <p:nvPr/>
        </p:nvSpPr>
        <p:spPr bwMode="auto">
          <a:xfrm>
            <a:off x="251520" y="1268760"/>
            <a:ext cx="8640960" cy="57606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The following must be considered:</a:t>
            </a:r>
          </a:p>
        </p:txBody>
      </p:sp>
      <p:pic>
        <p:nvPicPr>
          <p:cNvPr id="6" name="Picture 5" descr="A group of people wearing clothing&#10;&#10;Description automatically generated with medium confidence">
            <a:extLst>
              <a:ext uri="{FF2B5EF4-FFF2-40B4-BE49-F238E27FC236}">
                <a16:creationId xmlns:a16="http://schemas.microsoft.com/office/drawing/2014/main" id="{2121E00B-E280-2245-81BF-9E4DFB4F76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2924944"/>
            <a:ext cx="3456797" cy="3165260"/>
          </a:xfrm>
          <a:prstGeom prst="rect">
            <a:avLst/>
          </a:prstGeom>
        </p:spPr>
      </p:pic>
    </p:spTree>
    <p:extLst>
      <p:ext uri="{BB962C8B-B14F-4D97-AF65-F5344CB8AC3E}">
        <p14:creationId xmlns:p14="http://schemas.microsoft.com/office/powerpoint/2010/main" val="35482864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dirty="0"/>
              <a:t>Situational factors</a:t>
            </a:r>
          </a:p>
        </p:txBody>
      </p:sp>
      <p:sp>
        <p:nvSpPr>
          <p:cNvPr id="62467" name="Content Placeholder 2"/>
          <p:cNvSpPr>
            <a:spLocks noGrp="1"/>
          </p:cNvSpPr>
          <p:nvPr>
            <p:ph idx="1"/>
          </p:nvPr>
        </p:nvSpPr>
        <p:spPr/>
        <p:txBody>
          <a:bodyPr/>
          <a:lstStyle/>
          <a:p>
            <a:pPr>
              <a:buFont typeface="Arial" charset="0"/>
              <a:buChar char="●"/>
            </a:pPr>
            <a:r>
              <a:rPr lang="en-US" altLang="en-US" dirty="0"/>
              <a:t>Location - open, crowded, confined, standing , ground</a:t>
            </a:r>
          </a:p>
          <a:p>
            <a:pPr>
              <a:buFont typeface="Arial" charset="0"/>
              <a:buChar char="●"/>
            </a:pPr>
            <a:r>
              <a:rPr lang="en-US" altLang="en-US" dirty="0"/>
              <a:t>Environmental – wet, ice, uneven surfaces outside the venue</a:t>
            </a:r>
          </a:p>
          <a:p>
            <a:pPr>
              <a:buFont typeface="Arial" charset="0"/>
              <a:buChar char="●"/>
            </a:pPr>
            <a:r>
              <a:rPr lang="en-US" altLang="en-US" dirty="0"/>
              <a:t>Number of staff, location of the team (are they dealing with another incident)</a:t>
            </a:r>
          </a:p>
          <a:p>
            <a:pPr>
              <a:buFont typeface="Arial" charset="0"/>
              <a:buChar char="●"/>
            </a:pPr>
            <a:r>
              <a:rPr lang="en-US" altLang="en-US" dirty="0"/>
              <a:t>No team – the one DS venue</a:t>
            </a:r>
          </a:p>
          <a:p>
            <a:pPr>
              <a:buFont typeface="Arial" charset="0"/>
              <a:buChar char="●"/>
            </a:pPr>
            <a:r>
              <a:rPr lang="en-US" altLang="en-US" dirty="0"/>
              <a:t>Access to medical attention (ambulance or first aid)</a:t>
            </a:r>
          </a:p>
          <a:p>
            <a:pPr>
              <a:buFont typeface="Arial" charset="0"/>
              <a:buChar char="●"/>
            </a:pPr>
            <a:r>
              <a:rPr lang="en-US" altLang="en-US" dirty="0"/>
              <a:t>Threats from others, e.g. partners, friends, good Samaritans</a:t>
            </a:r>
          </a:p>
          <a:p>
            <a:pPr>
              <a:buFont typeface="Arial" charset="0"/>
              <a:buChar char="●"/>
            </a:pPr>
            <a:r>
              <a:rPr lang="en-US" altLang="en-US" dirty="0"/>
              <a:t>Options available to you (remember TACT and SEW from the conflict unit).</a:t>
            </a:r>
            <a:endParaRPr lang="en-GB" altLang="en-US" dirty="0"/>
          </a:p>
        </p:txBody>
      </p:sp>
    </p:spTree>
    <p:extLst>
      <p:ext uri="{BB962C8B-B14F-4D97-AF65-F5344CB8AC3E}">
        <p14:creationId xmlns:p14="http://schemas.microsoft.com/office/powerpoint/2010/main" val="1215635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nchor="t"/>
          <a:lstStyle/>
          <a:p>
            <a:r>
              <a:rPr lang="en-GB" altLang="en-US" sz="2400" dirty="0"/>
              <a:t>What other factors should be considered when using physical interventions?</a:t>
            </a:r>
          </a:p>
        </p:txBody>
      </p:sp>
      <p:sp>
        <p:nvSpPr>
          <p:cNvPr id="4" name="Content Placeholder 2"/>
          <p:cNvSpPr>
            <a:spLocks noGrp="1"/>
          </p:cNvSpPr>
          <p:nvPr>
            <p:ph idx="1"/>
          </p:nvPr>
        </p:nvSpPr>
        <p:spPr bwMode="auto">
          <a:xfrm>
            <a:off x="251520" y="1772816"/>
            <a:ext cx="8640960" cy="43204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90000"/>
              </a:lnSpc>
              <a:buFont typeface="Arial" charset="0"/>
              <a:buChar char="●"/>
            </a:pPr>
            <a:r>
              <a:rPr lang="en-GB" altLang="en-US" dirty="0">
                <a:latin typeface="Arial" charset="0"/>
                <a:cs typeface="Arial" charset="0"/>
              </a:rPr>
              <a:t>Existing physical injuries</a:t>
            </a:r>
          </a:p>
          <a:p>
            <a:pPr>
              <a:lnSpc>
                <a:spcPct val="90000"/>
              </a:lnSpc>
              <a:buFont typeface="Arial" charset="0"/>
              <a:buChar char="●"/>
            </a:pPr>
            <a:r>
              <a:rPr lang="en-GB" altLang="en-US" dirty="0">
                <a:latin typeface="Arial" charset="0"/>
                <a:cs typeface="Arial" charset="0"/>
              </a:rPr>
              <a:t>Size</a:t>
            </a:r>
          </a:p>
          <a:p>
            <a:pPr>
              <a:lnSpc>
                <a:spcPct val="90000"/>
              </a:lnSpc>
              <a:buFont typeface="Arial" charset="0"/>
              <a:buChar char="●"/>
            </a:pPr>
            <a:r>
              <a:rPr lang="en-GB" altLang="en-US" dirty="0">
                <a:latin typeface="Arial" charset="0"/>
                <a:cs typeface="Arial" charset="0"/>
              </a:rPr>
              <a:t>Age</a:t>
            </a:r>
          </a:p>
          <a:p>
            <a:pPr>
              <a:lnSpc>
                <a:spcPct val="90000"/>
              </a:lnSpc>
            </a:pPr>
            <a:r>
              <a:rPr lang="en-GB" altLang="en-US" dirty="0">
                <a:cs typeface="Arial" charset="0"/>
              </a:rPr>
              <a:t>Physical state (medication, </a:t>
            </a:r>
          </a:p>
          <a:p>
            <a:pPr marL="0" indent="0">
              <a:lnSpc>
                <a:spcPct val="90000"/>
              </a:lnSpc>
              <a:buNone/>
            </a:pPr>
            <a:r>
              <a:rPr lang="en-GB" altLang="en-US" dirty="0">
                <a:cs typeface="Arial" charset="0"/>
              </a:rPr>
              <a:t>    condition, exhaustion, recent </a:t>
            </a:r>
          </a:p>
          <a:p>
            <a:pPr marL="0" indent="0">
              <a:lnSpc>
                <a:spcPct val="90000"/>
              </a:lnSpc>
              <a:buNone/>
            </a:pPr>
            <a:r>
              <a:rPr lang="en-GB" altLang="en-US" dirty="0">
                <a:cs typeface="Arial" charset="0"/>
              </a:rPr>
              <a:t>    ingestion of food, alcohol, drugs)</a:t>
            </a:r>
          </a:p>
          <a:p>
            <a:pPr>
              <a:lnSpc>
                <a:spcPct val="90000"/>
              </a:lnSpc>
            </a:pPr>
            <a:r>
              <a:rPr lang="en-GB" altLang="en-US" dirty="0">
                <a:cs typeface="Arial" charset="0"/>
              </a:rPr>
              <a:t>Mental health (history of violence, </a:t>
            </a:r>
          </a:p>
          <a:p>
            <a:pPr marL="0" indent="0">
              <a:lnSpc>
                <a:spcPct val="90000"/>
              </a:lnSpc>
              <a:buNone/>
            </a:pPr>
            <a:r>
              <a:rPr lang="en-GB" altLang="en-US" dirty="0">
                <a:cs typeface="Arial" charset="0"/>
              </a:rPr>
              <a:t>    prior experience of abuse and trauma).</a:t>
            </a:r>
          </a:p>
          <a:p>
            <a:pPr>
              <a:lnSpc>
                <a:spcPct val="90000"/>
              </a:lnSpc>
              <a:buFont typeface="Arial" charset="0"/>
              <a:buChar char="●"/>
            </a:pPr>
            <a:endParaRPr lang="en-GB" altLang="en-US" dirty="0">
              <a:latin typeface="Arial" charset="0"/>
              <a:cs typeface="Arial" charset="0"/>
            </a:endParaRPr>
          </a:p>
        </p:txBody>
      </p:sp>
      <p:pic>
        <p:nvPicPr>
          <p:cNvPr id="3" name="Picture 2">
            <a:extLst>
              <a:ext uri="{FF2B5EF4-FFF2-40B4-BE49-F238E27FC236}">
                <a16:creationId xmlns:a16="http://schemas.microsoft.com/office/drawing/2014/main" id="{47F3B9BB-9E6A-6649-A270-A7BE18509458}"/>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1063276">
            <a:off x="5150579" y="1659600"/>
            <a:ext cx="3538800" cy="35388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7880" t="-37389" r="-7880" b="-40763"/>
          <a:stretch/>
        </p:blipFill>
        <p:spPr>
          <a:xfrm>
            <a:off x="323616" y="116632"/>
            <a:ext cx="792000" cy="657956"/>
          </a:xfrm>
          <a:prstGeom prst="ellipse">
            <a:avLst/>
          </a:prstGeom>
          <a:solidFill>
            <a:srgbClr val="00B0F0"/>
          </a:solidFill>
          <a:ln w="31750">
            <a:solidFill>
              <a:schemeClr val="bg1"/>
            </a:solidFill>
          </a:ln>
        </p:spPr>
      </p:pic>
    </p:spTree>
    <p:extLst>
      <p:ext uri="{BB962C8B-B14F-4D97-AF65-F5344CB8AC3E}">
        <p14:creationId xmlns:p14="http://schemas.microsoft.com/office/powerpoint/2010/main" val="976120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nchor="t"/>
          <a:lstStyle/>
          <a:p>
            <a:br>
              <a:rPr lang="en-GB" altLang="en-US" sz="2800" dirty="0"/>
            </a:br>
            <a:r>
              <a:rPr lang="en-GB" altLang="en-US" sz="2800" dirty="0"/>
              <a:t>Vulnerable groups</a:t>
            </a:r>
          </a:p>
        </p:txBody>
      </p:sp>
      <p:sp>
        <p:nvSpPr>
          <p:cNvPr id="6" name="Content Placeholder 2"/>
          <p:cNvSpPr>
            <a:spLocks noGrp="1"/>
          </p:cNvSpPr>
          <p:nvPr>
            <p:ph idx="1"/>
          </p:nvPr>
        </p:nvSpPr>
        <p:spPr bwMode="auto">
          <a:xfrm>
            <a:off x="251520" y="2757711"/>
            <a:ext cx="8640960" cy="1224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90000"/>
              </a:lnSpc>
              <a:buFont typeface="Arial" charset="0"/>
              <a:buChar char="●"/>
            </a:pPr>
            <a:r>
              <a:rPr lang="en-GB" altLang="en-US" dirty="0">
                <a:latin typeface="Arial" charset="0"/>
                <a:cs typeface="Arial" charset="0"/>
              </a:rPr>
              <a:t>children and young people</a:t>
            </a:r>
          </a:p>
          <a:p>
            <a:pPr>
              <a:lnSpc>
                <a:spcPct val="90000"/>
              </a:lnSpc>
              <a:buFont typeface="Arial" charset="0"/>
              <a:buChar char="●"/>
            </a:pPr>
            <a:r>
              <a:rPr lang="en-GB" altLang="en-US" dirty="0">
                <a:latin typeface="Arial" charset="0"/>
                <a:cs typeface="Arial" charset="0"/>
              </a:rPr>
              <a:t>older adults</a:t>
            </a:r>
          </a:p>
          <a:p>
            <a:pPr>
              <a:lnSpc>
                <a:spcPct val="90000"/>
              </a:lnSpc>
              <a:buFont typeface="Arial" charset="0"/>
              <a:buChar char="●"/>
            </a:pPr>
            <a:r>
              <a:rPr lang="en-GB" altLang="en-US" dirty="0">
                <a:latin typeface="Arial" charset="0"/>
                <a:cs typeface="Arial" charset="0"/>
              </a:rPr>
              <a:t>individuals with mental health issues</a:t>
            </a:r>
          </a:p>
          <a:p>
            <a:pPr>
              <a:lnSpc>
                <a:spcPct val="90000"/>
              </a:lnSpc>
              <a:buFont typeface="Arial" charset="0"/>
              <a:buChar char="●"/>
            </a:pPr>
            <a:endParaRPr lang="en-GB" altLang="en-US" dirty="0">
              <a:latin typeface="Arial" charset="0"/>
              <a:cs typeface="Arial" charset="0"/>
            </a:endParaRPr>
          </a:p>
          <a:p>
            <a:pPr marL="0" indent="0">
              <a:lnSpc>
                <a:spcPct val="90000"/>
              </a:lnSpc>
              <a:buNone/>
            </a:pPr>
            <a:endParaRPr lang="en-GB" altLang="en-US" dirty="0">
              <a:latin typeface="Arial" charset="0"/>
              <a:cs typeface="Arial" charset="0"/>
            </a:endParaRPr>
          </a:p>
        </p:txBody>
      </p:sp>
      <p:sp>
        <p:nvSpPr>
          <p:cNvPr id="5" name="AutoShape 9">
            <a:extLst>
              <a:ext uri="{FF2B5EF4-FFF2-40B4-BE49-F238E27FC236}">
                <a16:creationId xmlns:a16="http://schemas.microsoft.com/office/drawing/2014/main" id="{44D24D69-B565-0B4C-A228-1B8C8BDC4007}"/>
              </a:ext>
            </a:extLst>
          </p:cNvPr>
          <p:cNvSpPr>
            <a:spLocks noChangeArrowheads="1"/>
          </p:cNvSpPr>
          <p:nvPr/>
        </p:nvSpPr>
        <p:spPr bwMode="auto">
          <a:xfrm>
            <a:off x="251520" y="1773219"/>
            <a:ext cx="8640960" cy="57606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Vulnerable groups include:</a:t>
            </a:r>
          </a:p>
        </p:txBody>
      </p:sp>
      <p:grpSp>
        <p:nvGrpSpPr>
          <p:cNvPr id="8" name="Group 7">
            <a:extLst>
              <a:ext uri="{FF2B5EF4-FFF2-40B4-BE49-F238E27FC236}">
                <a16:creationId xmlns:a16="http://schemas.microsoft.com/office/drawing/2014/main" id="{1E053B41-F417-2048-870C-ACE6BE233D13}"/>
              </a:ext>
            </a:extLst>
          </p:cNvPr>
          <p:cNvGrpSpPr/>
          <p:nvPr/>
        </p:nvGrpSpPr>
        <p:grpSpPr>
          <a:xfrm>
            <a:off x="251520" y="4077072"/>
            <a:ext cx="8669552" cy="1657350"/>
            <a:chOff x="251520" y="3739083"/>
            <a:chExt cx="8669552" cy="1657350"/>
          </a:xfrm>
        </p:grpSpPr>
        <p:sp>
          <p:nvSpPr>
            <p:cNvPr id="4" name="AutoShape 6">
              <a:extLst>
                <a:ext uri="{FF2B5EF4-FFF2-40B4-BE49-F238E27FC236}">
                  <a16:creationId xmlns:a16="http://schemas.microsoft.com/office/drawing/2014/main" id="{DAE38B8E-D7A7-41D8-8678-AF23C86907B1}"/>
                </a:ext>
              </a:extLst>
            </p:cNvPr>
            <p:cNvSpPr>
              <a:spLocks noChangeArrowheads="1"/>
            </p:cNvSpPr>
            <p:nvPr/>
          </p:nvSpPr>
          <p:spPr bwMode="auto">
            <a:xfrm>
              <a:off x="251520" y="4000500"/>
              <a:ext cx="8496944" cy="1133475"/>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FontTx/>
                <a:buNone/>
              </a:pPr>
              <a:r>
                <a:rPr lang="en-GB" altLang="en-US" dirty="0">
                  <a:solidFill>
                    <a:schemeClr val="bg1"/>
                  </a:solidFill>
                </a:rPr>
                <a:t>You should always try to use conflict </a:t>
              </a:r>
              <a:br>
                <a:rPr lang="en-GB" altLang="en-US" dirty="0">
                  <a:solidFill>
                    <a:schemeClr val="bg1"/>
                  </a:solidFill>
                </a:rPr>
              </a:br>
              <a:r>
                <a:rPr lang="en-GB" altLang="en-US" dirty="0">
                  <a:solidFill>
                    <a:schemeClr val="bg1"/>
                  </a:solidFill>
                </a:rPr>
                <a:t>managements skills as a primary de-escalation </a:t>
              </a:r>
              <a:br>
                <a:rPr lang="en-GB" altLang="en-US" dirty="0">
                  <a:solidFill>
                    <a:schemeClr val="bg1"/>
                  </a:solidFill>
                </a:rPr>
              </a:br>
              <a:r>
                <a:rPr lang="en-GB" altLang="en-US" dirty="0">
                  <a:solidFill>
                    <a:schemeClr val="bg1"/>
                  </a:solidFill>
                </a:rPr>
                <a:t>technique when working with vulnerable groups.</a:t>
              </a:r>
            </a:p>
          </p:txBody>
        </p:sp>
        <p:pic>
          <p:nvPicPr>
            <p:cNvPr id="7" name="Picture 6">
              <a:extLst>
                <a:ext uri="{FF2B5EF4-FFF2-40B4-BE49-F238E27FC236}">
                  <a16:creationId xmlns:a16="http://schemas.microsoft.com/office/drawing/2014/main" id="{25A81E13-9ECC-C54E-A81A-BC9AF61F98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3722" y="3739083"/>
              <a:ext cx="1657350" cy="1657350"/>
            </a:xfrm>
            <a:prstGeom prst="rect">
              <a:avLst/>
            </a:prstGeom>
          </p:spPr>
        </p:pic>
      </p:grpSp>
    </p:spTree>
    <p:extLst>
      <p:ext uri="{BB962C8B-B14F-4D97-AF65-F5344CB8AC3E}">
        <p14:creationId xmlns:p14="http://schemas.microsoft.com/office/powerpoint/2010/main" val="2748186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dirty="0"/>
              <a:t>Acute behavioural disturbance (ABD)</a:t>
            </a:r>
          </a:p>
        </p:txBody>
      </p:sp>
      <p:sp>
        <p:nvSpPr>
          <p:cNvPr id="62467" name="Content Placeholder 2"/>
          <p:cNvSpPr>
            <a:spLocks noGrp="1"/>
          </p:cNvSpPr>
          <p:nvPr>
            <p:ph idx="1"/>
          </p:nvPr>
        </p:nvSpPr>
        <p:spPr>
          <a:xfrm>
            <a:off x="251520" y="2516113"/>
            <a:ext cx="8640960" cy="3816424"/>
          </a:xfrm>
        </p:spPr>
        <p:txBody>
          <a:bodyPr/>
          <a:lstStyle/>
          <a:p>
            <a:pPr marL="450850" lvl="1" indent="-442913">
              <a:buFont typeface="Arial" charset="0"/>
              <a:buChar char="●"/>
            </a:pPr>
            <a:r>
              <a:rPr lang="en-US" altLang="en-US" dirty="0"/>
              <a:t>head injuries</a:t>
            </a:r>
          </a:p>
          <a:p>
            <a:pPr marL="450850" lvl="1" indent="-442913">
              <a:buFont typeface="Arial" charset="0"/>
              <a:buChar char="●"/>
            </a:pPr>
            <a:r>
              <a:rPr lang="en-US" altLang="en-US" dirty="0" err="1"/>
              <a:t>tumours</a:t>
            </a:r>
            <a:endParaRPr lang="en-US" altLang="en-US" dirty="0"/>
          </a:p>
          <a:p>
            <a:pPr marL="450850" lvl="1" indent="-442913">
              <a:buFont typeface="Arial" charset="0"/>
              <a:buChar char="●"/>
            </a:pPr>
            <a:r>
              <a:rPr lang="en-US" altLang="en-US" dirty="0"/>
              <a:t>high temperature</a:t>
            </a:r>
          </a:p>
          <a:p>
            <a:pPr marL="450850" lvl="1" indent="-442913">
              <a:buFont typeface="Arial" charset="0"/>
              <a:buChar char="●"/>
            </a:pPr>
            <a:r>
              <a:rPr lang="en-US" altLang="en-US" dirty="0"/>
              <a:t>heat exhaustion</a:t>
            </a:r>
          </a:p>
          <a:p>
            <a:pPr marL="450850" lvl="1" indent="-442913">
              <a:buFont typeface="Arial" charset="0"/>
              <a:buChar char="●"/>
            </a:pPr>
            <a:r>
              <a:rPr lang="en-US" altLang="en-US" dirty="0"/>
              <a:t>high or low blood pressure</a:t>
            </a:r>
          </a:p>
          <a:p>
            <a:pPr marL="450850" lvl="1" indent="-442913">
              <a:buFont typeface="Arial" charset="0"/>
              <a:buChar char="●"/>
            </a:pPr>
            <a:r>
              <a:rPr lang="en-US" altLang="en-US" dirty="0"/>
              <a:t>anti-psychotic drug abuse.</a:t>
            </a:r>
          </a:p>
        </p:txBody>
      </p:sp>
      <p:sp>
        <p:nvSpPr>
          <p:cNvPr id="4" name="AutoShape 9">
            <a:extLst>
              <a:ext uri="{FF2B5EF4-FFF2-40B4-BE49-F238E27FC236}">
                <a16:creationId xmlns:a16="http://schemas.microsoft.com/office/drawing/2014/main" id="{2506D5C0-B415-E843-AA59-3DEE2F19C63C}"/>
              </a:ext>
            </a:extLst>
          </p:cNvPr>
          <p:cNvSpPr>
            <a:spLocks noChangeArrowheads="1"/>
          </p:cNvSpPr>
          <p:nvPr/>
        </p:nvSpPr>
        <p:spPr bwMode="auto">
          <a:xfrm>
            <a:off x="251520" y="1628800"/>
            <a:ext cx="8640960" cy="57606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ABD is a medical emergency that can be caused by:</a:t>
            </a:r>
          </a:p>
        </p:txBody>
      </p:sp>
      <p:pic>
        <p:nvPicPr>
          <p:cNvPr id="3" name="Picture 2">
            <a:extLst>
              <a:ext uri="{FF2B5EF4-FFF2-40B4-BE49-F238E27FC236}">
                <a16:creationId xmlns:a16="http://schemas.microsoft.com/office/drawing/2014/main" id="{CA567037-FCFD-454D-BCA8-971A2ED05F65}"/>
              </a:ext>
            </a:extLst>
          </p:cNvPr>
          <p:cNvPicPr>
            <a:picLocks noChangeAspect="1"/>
          </p:cNvPicPr>
          <p:nvPr/>
        </p:nvPicPr>
        <p:blipFill>
          <a:blip r:embed="rId3">
            <a:alphaModFix amt="11000"/>
            <a:extLst>
              <a:ext uri="{28A0092B-C50C-407E-A947-70E740481C1C}">
                <a14:useLocalDpi xmlns:a14="http://schemas.microsoft.com/office/drawing/2010/main" val="0"/>
              </a:ext>
            </a:extLst>
          </a:blip>
          <a:stretch>
            <a:fillRect/>
          </a:stretch>
        </p:blipFill>
        <p:spPr>
          <a:xfrm rot="1083843">
            <a:off x="5143756" y="1946227"/>
            <a:ext cx="3538800" cy="3538800"/>
          </a:xfrm>
          <a:prstGeom prst="rect">
            <a:avLst/>
          </a:prstGeom>
        </p:spPr>
      </p:pic>
    </p:spTree>
    <p:extLst>
      <p:ext uri="{BB962C8B-B14F-4D97-AF65-F5344CB8AC3E}">
        <p14:creationId xmlns:p14="http://schemas.microsoft.com/office/powerpoint/2010/main" val="4218478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dirty="0"/>
              <a:t>Acute behavioural disturbance</a:t>
            </a:r>
            <a:br>
              <a:rPr lang="en-GB" altLang="en-US" dirty="0"/>
            </a:br>
            <a:r>
              <a:rPr lang="en-GB" altLang="en-US" dirty="0"/>
              <a:t>(ABD) cont.</a:t>
            </a:r>
          </a:p>
        </p:txBody>
      </p:sp>
      <p:sp>
        <p:nvSpPr>
          <p:cNvPr id="4" name="AutoShape 6">
            <a:extLst>
              <a:ext uri="{FF2B5EF4-FFF2-40B4-BE49-F238E27FC236}">
                <a16:creationId xmlns:a16="http://schemas.microsoft.com/office/drawing/2014/main" id="{718EC6B5-20CC-4C74-B10F-D361E853E8E0}"/>
              </a:ext>
            </a:extLst>
          </p:cNvPr>
          <p:cNvSpPr>
            <a:spLocks noChangeArrowheads="1"/>
          </p:cNvSpPr>
          <p:nvPr/>
        </p:nvSpPr>
        <p:spPr bwMode="auto">
          <a:xfrm>
            <a:off x="408244" y="1571625"/>
            <a:ext cx="8484235" cy="1133475"/>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marL="0" indent="0">
              <a:buNone/>
            </a:pPr>
            <a:r>
              <a:rPr lang="en-US" altLang="en-US" dirty="0">
                <a:solidFill>
                  <a:srgbClr val="FFFFFF"/>
                </a:solidFill>
              </a:rPr>
              <a:t>Subjects suffering from ABD often have incredible strength and do not feel pain</a:t>
            </a:r>
          </a:p>
        </p:txBody>
      </p:sp>
      <p:sp>
        <p:nvSpPr>
          <p:cNvPr id="5" name="AutoShape 6">
            <a:extLst>
              <a:ext uri="{FF2B5EF4-FFF2-40B4-BE49-F238E27FC236}">
                <a16:creationId xmlns:a16="http://schemas.microsoft.com/office/drawing/2014/main" id="{AEDED5DD-D7B1-4A7B-9610-C1B844FE6CDE}"/>
              </a:ext>
            </a:extLst>
          </p:cNvPr>
          <p:cNvSpPr>
            <a:spLocks noChangeArrowheads="1"/>
          </p:cNvSpPr>
          <p:nvPr/>
        </p:nvSpPr>
        <p:spPr bwMode="auto">
          <a:xfrm>
            <a:off x="408245" y="3024799"/>
            <a:ext cx="8484234" cy="1133475"/>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marL="0" indent="0">
              <a:buNone/>
            </a:pPr>
            <a:r>
              <a:rPr lang="en-US" altLang="en-US" dirty="0">
                <a:solidFill>
                  <a:srgbClr val="FFFFFF"/>
                </a:solidFill>
              </a:rPr>
              <a:t>They can die suddenly of cardiac arrest if not treated quickly</a:t>
            </a:r>
          </a:p>
        </p:txBody>
      </p:sp>
      <p:sp>
        <p:nvSpPr>
          <p:cNvPr id="6" name="AutoShape 6">
            <a:extLst>
              <a:ext uri="{FF2B5EF4-FFF2-40B4-BE49-F238E27FC236}">
                <a16:creationId xmlns:a16="http://schemas.microsoft.com/office/drawing/2014/main" id="{457F62F3-8F8E-4573-8D66-470803411239}"/>
              </a:ext>
            </a:extLst>
          </p:cNvPr>
          <p:cNvSpPr>
            <a:spLocks noChangeArrowheads="1"/>
          </p:cNvSpPr>
          <p:nvPr/>
        </p:nvSpPr>
        <p:spPr bwMode="auto">
          <a:xfrm>
            <a:off x="408244" y="4477973"/>
            <a:ext cx="8484233" cy="1133475"/>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They are often at greater risk from positional asphyxia when being physically restrained.</a:t>
            </a:r>
            <a:endParaRPr lang="en-US" altLang="en-US" dirty="0">
              <a:solidFill>
                <a:srgbClr val="FFFFFF"/>
              </a:solidFill>
            </a:endParaRPr>
          </a:p>
        </p:txBody>
      </p:sp>
    </p:spTree>
    <p:extLst>
      <p:ext uri="{BB962C8B-B14F-4D97-AF65-F5344CB8AC3E}">
        <p14:creationId xmlns:p14="http://schemas.microsoft.com/office/powerpoint/2010/main" val="2678065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dirty="0"/>
              <a:t>Signs and symptoms of ABD</a:t>
            </a:r>
          </a:p>
        </p:txBody>
      </p:sp>
      <p:sp>
        <p:nvSpPr>
          <p:cNvPr id="62467" name="Content Placeholder 2"/>
          <p:cNvSpPr>
            <a:spLocks noGrp="1"/>
          </p:cNvSpPr>
          <p:nvPr>
            <p:ph idx="1"/>
          </p:nvPr>
        </p:nvSpPr>
        <p:spPr>
          <a:xfrm>
            <a:off x="251520" y="2852936"/>
            <a:ext cx="8640960" cy="3168352"/>
          </a:xfrm>
        </p:spPr>
        <p:txBody>
          <a:bodyPr/>
          <a:lstStyle/>
          <a:p>
            <a:r>
              <a:rPr lang="en-US" altLang="en-US" dirty="0"/>
              <a:t>high temperature (skin feels hot to the touch)</a:t>
            </a:r>
          </a:p>
          <a:p>
            <a:r>
              <a:rPr lang="en-US" altLang="en-US" dirty="0"/>
              <a:t>bizarre </a:t>
            </a:r>
            <a:r>
              <a:rPr lang="en-US" altLang="en-US" dirty="0" err="1"/>
              <a:t>behaviour</a:t>
            </a:r>
            <a:endParaRPr lang="en-US" altLang="en-US" dirty="0"/>
          </a:p>
          <a:p>
            <a:r>
              <a:rPr lang="en-US" altLang="en-US" dirty="0"/>
              <a:t>sustained mental and physical exhaustion </a:t>
            </a:r>
            <a:br>
              <a:rPr lang="en-US" altLang="en-US" dirty="0"/>
            </a:br>
            <a:r>
              <a:rPr lang="en-US" altLang="en-US" dirty="0"/>
              <a:t>and metabolic acidosis.</a:t>
            </a:r>
          </a:p>
          <a:p>
            <a:pPr marL="0" indent="0">
              <a:buNone/>
            </a:pPr>
            <a:endParaRPr lang="en-US" altLang="en-US" dirty="0"/>
          </a:p>
          <a:p>
            <a:endParaRPr lang="en-US" altLang="en-US" dirty="0"/>
          </a:p>
          <a:p>
            <a:pPr marL="0" indent="0">
              <a:buNone/>
            </a:pPr>
            <a:endParaRPr lang="en-US" altLang="en-US" dirty="0"/>
          </a:p>
        </p:txBody>
      </p:sp>
      <p:sp>
        <p:nvSpPr>
          <p:cNvPr id="4" name="AutoShape 9">
            <a:extLst>
              <a:ext uri="{FF2B5EF4-FFF2-40B4-BE49-F238E27FC236}">
                <a16:creationId xmlns:a16="http://schemas.microsoft.com/office/drawing/2014/main" id="{94D402F2-CA55-A54B-B94D-DB591E6806D6}"/>
              </a:ext>
            </a:extLst>
          </p:cNvPr>
          <p:cNvSpPr>
            <a:spLocks noChangeArrowheads="1"/>
          </p:cNvSpPr>
          <p:nvPr/>
        </p:nvSpPr>
        <p:spPr bwMode="auto">
          <a:xfrm>
            <a:off x="251520" y="1628800"/>
            <a:ext cx="8640960" cy="90872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ABD is a term used to cover a combination of physical and psychological factors such as:</a:t>
            </a:r>
          </a:p>
        </p:txBody>
      </p:sp>
      <p:pic>
        <p:nvPicPr>
          <p:cNvPr id="5" name="Picture 4">
            <a:extLst>
              <a:ext uri="{FF2B5EF4-FFF2-40B4-BE49-F238E27FC236}">
                <a16:creationId xmlns:a16="http://schemas.microsoft.com/office/drawing/2014/main" id="{80882CEF-5E82-5746-AAA9-46EA9FE484E9}"/>
              </a:ext>
            </a:extLst>
          </p:cNvPr>
          <p:cNvPicPr>
            <a:picLocks noChangeAspect="1"/>
          </p:cNvPicPr>
          <p:nvPr/>
        </p:nvPicPr>
        <p:blipFill>
          <a:blip r:embed="rId3">
            <a:alphaModFix amt="11000"/>
            <a:extLst>
              <a:ext uri="{28A0092B-C50C-407E-A947-70E740481C1C}">
                <a14:useLocalDpi xmlns:a14="http://schemas.microsoft.com/office/drawing/2010/main" val="0"/>
              </a:ext>
            </a:extLst>
          </a:blip>
          <a:stretch>
            <a:fillRect/>
          </a:stretch>
        </p:blipFill>
        <p:spPr>
          <a:xfrm rot="1083843">
            <a:off x="5143756" y="1946227"/>
            <a:ext cx="3538800" cy="3538800"/>
          </a:xfrm>
          <a:prstGeom prst="rect">
            <a:avLst/>
          </a:prstGeom>
        </p:spPr>
      </p:pic>
    </p:spTree>
    <p:extLst>
      <p:ext uri="{BB962C8B-B14F-4D97-AF65-F5344CB8AC3E}">
        <p14:creationId xmlns:p14="http://schemas.microsoft.com/office/powerpoint/2010/main" val="2005176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kern="1200" dirty="0">
                <a:solidFill>
                  <a:sysClr val="window" lastClr="FFFFFF"/>
                </a:solidFill>
                <a:latin typeface="Arial" charset="0"/>
              </a:rPr>
              <a:t>Key</a:t>
            </a:r>
            <a:endParaRPr lang="en-GB" dirty="0"/>
          </a:p>
        </p:txBody>
      </p:sp>
      <p:sp>
        <p:nvSpPr>
          <p:cNvPr id="24" name="Rounded Rectangle 23"/>
          <p:cNvSpPr/>
          <p:nvPr/>
        </p:nvSpPr>
        <p:spPr bwMode="auto">
          <a:xfrm>
            <a:off x="222059" y="1845224"/>
            <a:ext cx="8640960" cy="3600000"/>
          </a:xfrm>
          <a:prstGeom prst="roundRect">
            <a:avLst>
              <a:gd name="adj" fmla="val 9096"/>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
                <a:srgbClr val="189049"/>
              </a:buClr>
              <a:buSzTx/>
              <a:buFontTx/>
              <a:buNone/>
              <a:tabLst/>
              <a:defRPr/>
            </a:pP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25" name="Rounded Rectangle 24"/>
          <p:cNvSpPr/>
          <p:nvPr/>
        </p:nvSpPr>
        <p:spPr bwMode="auto">
          <a:xfrm>
            <a:off x="480798" y="2154040"/>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Class</a:t>
            </a:r>
            <a:b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b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question</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2166297" y="2275062"/>
            <a:ext cx="792000" cy="657956"/>
          </a:xfrm>
          <a:prstGeom prst="ellipse">
            <a:avLst/>
          </a:prstGeom>
          <a:solidFill>
            <a:srgbClr val="00B0F0"/>
          </a:solidFill>
          <a:ln w="31750">
            <a:solidFill>
              <a:schemeClr val="bg1"/>
            </a:solidFill>
          </a:ln>
        </p:spPr>
      </p:pic>
      <p:sp>
        <p:nvSpPr>
          <p:cNvPr id="27" name="Rounded Rectangle 26"/>
          <p:cNvSpPr/>
          <p:nvPr/>
        </p:nvSpPr>
        <p:spPr bwMode="auto">
          <a:xfrm>
            <a:off x="480797" y="3195224"/>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Law</a:t>
            </a:r>
          </a:p>
        </p:txBody>
      </p:sp>
      <p:sp>
        <p:nvSpPr>
          <p:cNvPr id="28" name="Rounded Rectangle 27"/>
          <p:cNvSpPr/>
          <p:nvPr/>
        </p:nvSpPr>
        <p:spPr bwMode="auto">
          <a:xfrm>
            <a:off x="480796" y="4239240"/>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Definition</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30" name="Rounded Rectangle 29"/>
          <p:cNvSpPr/>
          <p:nvPr/>
        </p:nvSpPr>
        <p:spPr bwMode="auto">
          <a:xfrm>
            <a:off x="3217102" y="2154040"/>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Individual</a:t>
            </a:r>
            <a:b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b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exercise</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31" name="Rounded Rectangle 30"/>
          <p:cNvSpPr/>
          <p:nvPr/>
        </p:nvSpPr>
        <p:spPr bwMode="auto">
          <a:xfrm>
            <a:off x="3217101" y="3195224"/>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n-ea"/>
                <a:cs typeface="Arial"/>
              </a:rPr>
              <a:t>Group</a:t>
            </a:r>
            <a:br>
              <a:rPr kumimoji="0" lang="en-GB" sz="2200" b="1" i="0" u="none" strike="noStrike" kern="1200" cap="none" spc="0" normalizeH="0" baseline="0" noProof="0" dirty="0">
                <a:ln>
                  <a:noFill/>
                </a:ln>
                <a:solidFill>
                  <a:srgbClr val="000000"/>
                </a:solidFill>
                <a:effectLst/>
                <a:uLnTx/>
                <a:uFillTx/>
                <a:latin typeface="Arial"/>
                <a:ea typeface="+mn-ea"/>
                <a:cs typeface="Arial"/>
              </a:rPr>
            </a:br>
            <a:r>
              <a:rPr kumimoji="0" lang="en-GB" sz="2200" b="1" i="0" u="none" strike="noStrike" kern="1200" cap="none" spc="0" normalizeH="0" baseline="0" noProof="0" dirty="0">
                <a:ln>
                  <a:noFill/>
                </a:ln>
                <a:solidFill>
                  <a:srgbClr val="000000"/>
                </a:solidFill>
                <a:effectLst/>
                <a:uLnTx/>
                <a:uFillTx/>
                <a:latin typeface="Arial"/>
                <a:ea typeface="+mn-ea"/>
                <a:cs typeface="Arial"/>
              </a:rPr>
              <a:t>exercise</a:t>
            </a:r>
          </a:p>
        </p:txBody>
      </p:sp>
      <p:sp>
        <p:nvSpPr>
          <p:cNvPr id="32" name="Rounded Rectangle 31"/>
          <p:cNvSpPr/>
          <p:nvPr/>
        </p:nvSpPr>
        <p:spPr bwMode="auto">
          <a:xfrm>
            <a:off x="3217100" y="4239240"/>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Key</a:t>
            </a:r>
            <a:b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b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task</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33" name="Rounded Rectangle 32"/>
          <p:cNvSpPr/>
          <p:nvPr/>
        </p:nvSpPr>
        <p:spPr bwMode="auto">
          <a:xfrm>
            <a:off x="5953404" y="2154040"/>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Key</a:t>
            </a:r>
            <a:b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b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point</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34" name="Rounded Rectangle 33"/>
          <p:cNvSpPr/>
          <p:nvPr/>
        </p:nvSpPr>
        <p:spPr bwMode="auto">
          <a:xfrm>
            <a:off x="5969765" y="3195794"/>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Class</a:t>
            </a:r>
            <a:b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b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exercise</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sp>
        <p:nvSpPr>
          <p:cNvPr id="35" name="Rounded Rectangle 34"/>
          <p:cNvSpPr/>
          <p:nvPr/>
        </p:nvSpPr>
        <p:spPr bwMode="auto">
          <a:xfrm>
            <a:off x="5983017" y="4239555"/>
            <a:ext cx="2592000" cy="900000"/>
          </a:xfrm>
          <a:prstGeom prst="roundRect">
            <a:avLst/>
          </a:prstGeom>
          <a:solidFill>
            <a:srgbClr val="C9F1FF"/>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Tx/>
              <a:buNone/>
              <a:tabLst/>
              <a:defRPr/>
            </a:pPr>
            <a:r>
              <a:rPr kumimoji="0" lang="en-GB" sz="2200" b="1" i="0" u="none" strike="noStrike" kern="1200" cap="none" spc="0" normalizeH="0" baseline="0" noProof="0" dirty="0">
                <a:ln>
                  <a:noFill/>
                </a:ln>
                <a:solidFill>
                  <a:srgbClr val="000000"/>
                </a:solidFill>
                <a:effectLst/>
                <a:uLnTx/>
                <a:uFillTx/>
                <a:latin typeface="Arial"/>
                <a:ea typeface="MS PGothic" pitchFamily="34" charset="-128"/>
                <a:cs typeface="Arial"/>
              </a:rPr>
              <a:t>Navigation</a:t>
            </a:r>
            <a:endParaRPr kumimoji="0" lang="en-GB" sz="2200" b="1" i="0" u="none" strike="noStrike" kern="1200" cap="none" spc="0" normalizeH="0" baseline="0" noProof="0" dirty="0">
              <a:ln>
                <a:noFill/>
              </a:ln>
              <a:solidFill>
                <a:srgbClr val="000000"/>
              </a:solidFill>
              <a:effectLst/>
              <a:uLnTx/>
              <a:uFillTx/>
              <a:latin typeface="Arial"/>
              <a:ea typeface="+mn-ea"/>
              <a:cs typeface="Arial"/>
            </a:endParaRPr>
          </a:p>
        </p:txBody>
      </p:sp>
      <p:pic>
        <p:nvPicPr>
          <p:cNvPr id="36" name="Picture 35"/>
          <p:cNvPicPr>
            <a:picLocks/>
          </p:cNvPicPr>
          <p:nvPr/>
        </p:nvPicPr>
        <p:blipFill rotWithShape="1">
          <a:blip r:embed="rId4" cstate="print">
            <a:extLst>
              <a:ext uri="{28A0092B-C50C-407E-A947-70E740481C1C}">
                <a14:useLocalDpi xmlns:a14="http://schemas.microsoft.com/office/drawing/2010/main" val="0"/>
              </a:ext>
            </a:extLst>
          </a:blip>
          <a:srcRect l="-56892" t="-32765" r="-56892" b="-32765"/>
          <a:stretch/>
        </p:blipFill>
        <p:spPr>
          <a:xfrm>
            <a:off x="4902601" y="2274218"/>
            <a:ext cx="792000" cy="658800"/>
          </a:xfrm>
          <a:prstGeom prst="ellipse">
            <a:avLst/>
          </a:prstGeom>
          <a:solidFill>
            <a:srgbClr val="00B0F0"/>
          </a:solidFill>
          <a:ln w="31750">
            <a:solidFill>
              <a:schemeClr val="bg1"/>
            </a:solidFill>
          </a:ln>
        </p:spPr>
      </p:pic>
      <p:pic>
        <p:nvPicPr>
          <p:cNvPr id="37" name="Picture 36"/>
          <p:cNvPicPr>
            <a:picLocks/>
          </p:cNvPicPr>
          <p:nvPr/>
        </p:nvPicPr>
        <p:blipFill rotWithShape="1">
          <a:blip r:embed="rId5" cstate="print">
            <a:extLst>
              <a:ext uri="{28A0092B-C50C-407E-A947-70E740481C1C}">
                <a14:useLocalDpi xmlns:a14="http://schemas.microsoft.com/office/drawing/2010/main" val="0"/>
              </a:ext>
            </a:extLst>
          </a:blip>
          <a:srcRect l="-8812" t="-35807" r="-8812" b="-35807"/>
          <a:stretch/>
        </p:blipFill>
        <p:spPr>
          <a:xfrm>
            <a:off x="4902626" y="3327047"/>
            <a:ext cx="792000" cy="658800"/>
          </a:xfrm>
          <a:prstGeom prst="ellipse">
            <a:avLst/>
          </a:prstGeom>
          <a:solidFill>
            <a:srgbClr val="00B0F0"/>
          </a:solidFill>
          <a:ln w="31750">
            <a:solidFill>
              <a:schemeClr val="bg1"/>
            </a:solidFill>
          </a:ln>
        </p:spPr>
      </p:pic>
      <p:sp>
        <p:nvSpPr>
          <p:cNvPr id="39" name="Rounded Rectangle 38"/>
          <p:cNvSpPr/>
          <p:nvPr/>
        </p:nvSpPr>
        <p:spPr bwMode="auto">
          <a:xfrm>
            <a:off x="7020273" y="2410969"/>
            <a:ext cx="1422206" cy="385298"/>
          </a:xfrm>
          <a:prstGeom prst="roundRect">
            <a:avLst/>
          </a:prstGeom>
          <a:solidFill>
            <a:srgbClr val="00B0F0"/>
          </a:solidFill>
          <a:ln w="254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189049"/>
              </a:buClr>
              <a:buSzTx/>
              <a:buFontTx/>
              <a:buNone/>
              <a:tabLst/>
              <a:defRPr/>
            </a:pPr>
            <a:r>
              <a:rPr kumimoji="0" lang="en-GB" sz="1700" b="1" i="0" u="none" strike="noStrike" kern="1200" cap="none" spc="0" normalizeH="0" baseline="0" noProof="0" dirty="0">
                <a:ln>
                  <a:noFill/>
                </a:ln>
                <a:solidFill>
                  <a:srgbClr val="FFFFFF"/>
                </a:solidFill>
                <a:effectLst/>
                <a:uLnTx/>
                <a:uFillTx/>
                <a:latin typeface="Arial"/>
                <a:ea typeface="+mn-ea"/>
                <a:cs typeface="Arial"/>
              </a:rPr>
              <a:t>KEY POINT</a:t>
            </a:r>
          </a:p>
        </p:txBody>
      </p:sp>
      <p:grpSp>
        <p:nvGrpSpPr>
          <p:cNvPr id="42" name="Group 41"/>
          <p:cNvGrpSpPr/>
          <p:nvPr/>
        </p:nvGrpSpPr>
        <p:grpSpPr>
          <a:xfrm>
            <a:off x="4398483" y="4366287"/>
            <a:ext cx="1296143" cy="645904"/>
            <a:chOff x="-3420888" y="3159650"/>
            <a:chExt cx="2592287" cy="1291808"/>
          </a:xfrm>
        </p:grpSpPr>
        <p:sp>
          <p:nvSpPr>
            <p:cNvPr id="43" name="Rounded Rectangle 42"/>
            <p:cNvSpPr/>
            <p:nvPr/>
          </p:nvSpPr>
          <p:spPr bwMode="auto">
            <a:xfrm>
              <a:off x="-3420888" y="3159650"/>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a:ea typeface="+mn-ea"/>
                <a:cs typeface="Arial"/>
              </a:endParaRPr>
            </a:p>
          </p:txBody>
        </p:sp>
        <p:pic>
          <p:nvPicPr>
            <p:cNvPr id="44"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6409" y="3323406"/>
              <a:ext cx="2274658" cy="990692"/>
            </a:xfrm>
            <a:prstGeom prst="rect">
              <a:avLst/>
            </a:prstGeom>
          </p:spPr>
        </p:pic>
        <p:sp>
          <p:nvSpPr>
            <p:cNvPr id="45" name="TextBox 44"/>
            <p:cNvSpPr txBox="1"/>
            <p:nvPr/>
          </p:nvSpPr>
          <p:spPr>
            <a:xfrm>
              <a:off x="-2772816" y="3558670"/>
              <a:ext cx="1368153" cy="43088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A8DBFE"/>
                  </a:solidFill>
                  <a:effectLst/>
                  <a:uLnTx/>
                  <a:uFillTx/>
                  <a:latin typeface="Arial"/>
                  <a:ea typeface="+mn-ea"/>
                  <a:cs typeface="Arial"/>
                </a:rPr>
                <a:t>Key Task </a:t>
              </a:r>
              <a:endParaRPr kumimoji="0" lang="en-GB" sz="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46" name="Group 54">
            <a:extLst>
              <a:ext uri="{FF2B5EF4-FFF2-40B4-BE49-F238E27FC236}">
                <a16:creationId xmlns:a16="http://schemas.microsoft.com/office/drawing/2014/main" id="{66304274-F5C3-46F7-8A86-539CB15D6E0F}"/>
              </a:ext>
            </a:extLst>
          </p:cNvPr>
          <p:cNvGrpSpPr>
            <a:grpSpLocks/>
          </p:cNvGrpSpPr>
          <p:nvPr/>
        </p:nvGrpSpPr>
        <p:grpSpPr bwMode="auto">
          <a:xfrm>
            <a:off x="2192656" y="3277530"/>
            <a:ext cx="701675" cy="720725"/>
            <a:chOff x="3397851" y="5462120"/>
            <a:chExt cx="700692" cy="720910"/>
          </a:xfrm>
        </p:grpSpPr>
        <p:sp>
          <p:nvSpPr>
            <p:cNvPr id="47" name="Rounded Rectangle 38">
              <a:extLst>
                <a:ext uri="{FF2B5EF4-FFF2-40B4-BE49-F238E27FC236}">
                  <a16:creationId xmlns:a16="http://schemas.microsoft.com/office/drawing/2014/main" id="{26D51EAE-B4EE-4FF0-AAB3-B938D314EE04}"/>
                </a:ext>
              </a:extLst>
            </p:cNvPr>
            <p:cNvSpPr>
              <a:spLocks noChangeArrowheads="1"/>
            </p:cNvSpPr>
            <p:nvPr/>
          </p:nvSpPr>
          <p:spPr bwMode="auto">
            <a:xfrm>
              <a:off x="3397851" y="5462120"/>
              <a:ext cx="700692" cy="720910"/>
            </a:xfrm>
            <a:prstGeom prst="roundRect">
              <a:avLst>
                <a:gd name="adj" fmla="val 16667"/>
              </a:avLst>
            </a:prstGeom>
            <a:solidFill>
              <a:srgbClr val="00B0F0"/>
            </a:solidFill>
            <a:ln w="28575" algn="ctr">
              <a:solidFill>
                <a:schemeClr val="bg1"/>
              </a:solidFill>
              <a:round/>
              <a:headEnd/>
              <a:tailEnd/>
            </a:ln>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rgbClr val="189049"/>
                </a:buClr>
                <a:buSzTx/>
                <a:buFont typeface="Arial" panose="020B0604020202020204" pitchFamily="34" charset="0"/>
                <a:buChar char="●"/>
                <a:tabLst/>
                <a:defRPr/>
              </a:pPr>
              <a:endParaRPr kumimoji="0" lang="en-US" altLang="en-US" sz="2000" b="0" i="0" u="none" strike="noStrike" kern="1200" cap="none" spc="0" normalizeH="0" baseline="0" noProof="0">
                <a:ln>
                  <a:noFill/>
                </a:ln>
                <a:solidFill>
                  <a:srgbClr val="00B0F0"/>
                </a:solidFill>
                <a:effectLst/>
                <a:uLnTx/>
                <a:uFillTx/>
                <a:latin typeface="Arial" panose="020B0604020202020204" pitchFamily="34" charset="0"/>
                <a:ea typeface="+mn-ea"/>
                <a:cs typeface="Arial" panose="020B0604020202020204" pitchFamily="34" charset="0"/>
              </a:endParaRPr>
            </a:p>
          </p:txBody>
        </p:sp>
        <p:grpSp>
          <p:nvGrpSpPr>
            <p:cNvPr id="48" name="Graphic 6" descr="Scales of Justice">
              <a:extLst>
                <a:ext uri="{FF2B5EF4-FFF2-40B4-BE49-F238E27FC236}">
                  <a16:creationId xmlns:a16="http://schemas.microsoft.com/office/drawing/2014/main" id="{74E1588A-0F4E-4C3C-AED4-41B4016A5BE0}"/>
                </a:ext>
              </a:extLst>
            </p:cNvPr>
            <p:cNvGrpSpPr>
              <a:grpSpLocks/>
            </p:cNvGrpSpPr>
            <p:nvPr/>
          </p:nvGrpSpPr>
          <p:grpSpPr bwMode="auto">
            <a:xfrm>
              <a:off x="3437956" y="5481206"/>
              <a:ext cx="659402" cy="659402"/>
              <a:chOff x="2557698" y="5406288"/>
              <a:chExt cx="659402" cy="659402"/>
            </a:xfrm>
          </p:grpSpPr>
          <p:sp>
            <p:nvSpPr>
              <p:cNvPr id="49" name="Freeform 22">
                <a:extLst>
                  <a:ext uri="{FF2B5EF4-FFF2-40B4-BE49-F238E27FC236}">
                    <a16:creationId xmlns:a16="http://schemas.microsoft.com/office/drawing/2014/main" id="{EFFB637C-09F6-475D-8881-C19FD879B88B}"/>
                  </a:ext>
                </a:extLst>
              </p:cNvPr>
              <p:cNvSpPr>
                <a:spLocks/>
              </p:cNvSpPr>
              <p:nvPr/>
            </p:nvSpPr>
            <p:spPr bwMode="auto">
              <a:xfrm>
                <a:off x="2631194" y="5461238"/>
                <a:ext cx="508289" cy="549502"/>
              </a:xfrm>
              <a:custGeom>
                <a:avLst/>
                <a:gdLst>
                  <a:gd name="T0" fmla="*/ 256205 w 508289"/>
                  <a:gd name="T1" fmla="*/ 82425 h 549501"/>
                  <a:gd name="T2" fmla="*/ 269943 w 508289"/>
                  <a:gd name="T3" fmla="*/ 96163 h 549501"/>
                  <a:gd name="T4" fmla="*/ 256205 w 508289"/>
                  <a:gd name="T5" fmla="*/ 109900 h 549501"/>
                  <a:gd name="T6" fmla="*/ 242468 w 508289"/>
                  <a:gd name="T7" fmla="*/ 96163 h 549501"/>
                  <a:gd name="T8" fmla="*/ 256205 w 508289"/>
                  <a:gd name="T9" fmla="*/ 82425 h 549501"/>
                  <a:gd name="T10" fmla="*/ 338630 w 508289"/>
                  <a:gd name="T11" fmla="*/ 494585 h 549501"/>
                  <a:gd name="T12" fmla="*/ 324893 w 508289"/>
                  <a:gd name="T13" fmla="*/ 480847 h 549501"/>
                  <a:gd name="T14" fmla="*/ 276811 w 508289"/>
                  <a:gd name="T15" fmla="*/ 480847 h 549501"/>
                  <a:gd name="T16" fmla="*/ 276811 w 508289"/>
                  <a:gd name="T17" fmla="*/ 131880 h 549501"/>
                  <a:gd name="T18" fmla="*/ 291923 w 508289"/>
                  <a:gd name="T19" fmla="*/ 116769 h 549501"/>
                  <a:gd name="T20" fmla="*/ 423803 w 508289"/>
                  <a:gd name="T21" fmla="*/ 116769 h 549501"/>
                  <a:gd name="T22" fmla="*/ 385338 w 508289"/>
                  <a:gd name="T23" fmla="*/ 315996 h 549501"/>
                  <a:gd name="T24" fmla="*/ 413500 w 508289"/>
                  <a:gd name="T25" fmla="*/ 315996 h 549501"/>
                  <a:gd name="T26" fmla="*/ 443723 w 508289"/>
                  <a:gd name="T27" fmla="*/ 159355 h 549501"/>
                  <a:gd name="T28" fmla="*/ 482188 w 508289"/>
                  <a:gd name="T29" fmla="*/ 315996 h 549501"/>
                  <a:gd name="T30" fmla="*/ 510350 w 508289"/>
                  <a:gd name="T31" fmla="*/ 315996 h 549501"/>
                  <a:gd name="T32" fmla="*/ 460208 w 508289"/>
                  <a:gd name="T33" fmla="*/ 116769 h 549501"/>
                  <a:gd name="T34" fmla="*/ 469137 w 508289"/>
                  <a:gd name="T35" fmla="*/ 116769 h 549501"/>
                  <a:gd name="T36" fmla="*/ 489743 w 508289"/>
                  <a:gd name="T37" fmla="*/ 96163 h 549501"/>
                  <a:gd name="T38" fmla="*/ 469137 w 508289"/>
                  <a:gd name="T39" fmla="*/ 75556 h 549501"/>
                  <a:gd name="T40" fmla="*/ 291923 w 508289"/>
                  <a:gd name="T41" fmla="*/ 75556 h 549501"/>
                  <a:gd name="T42" fmla="*/ 276811 w 508289"/>
                  <a:gd name="T43" fmla="*/ 60445 h 549501"/>
                  <a:gd name="T44" fmla="*/ 276811 w 508289"/>
                  <a:gd name="T45" fmla="*/ 20606 h 549501"/>
                  <a:gd name="T46" fmla="*/ 256205 w 508289"/>
                  <a:gd name="T47" fmla="*/ 0 h 549501"/>
                  <a:gd name="T48" fmla="*/ 235599 w 508289"/>
                  <a:gd name="T49" fmla="*/ 20606 h 549501"/>
                  <a:gd name="T50" fmla="*/ 235599 w 508289"/>
                  <a:gd name="T51" fmla="*/ 60445 h 549501"/>
                  <a:gd name="T52" fmla="*/ 220488 w 508289"/>
                  <a:gd name="T53" fmla="*/ 75556 h 549501"/>
                  <a:gd name="T54" fmla="*/ 43273 w 508289"/>
                  <a:gd name="T55" fmla="*/ 75556 h 549501"/>
                  <a:gd name="T56" fmla="*/ 22667 w 508289"/>
                  <a:gd name="T57" fmla="*/ 96163 h 549501"/>
                  <a:gd name="T58" fmla="*/ 39152 w 508289"/>
                  <a:gd name="T59" fmla="*/ 116082 h 549501"/>
                  <a:gd name="T60" fmla="*/ 0 w 508289"/>
                  <a:gd name="T61" fmla="*/ 315996 h 549501"/>
                  <a:gd name="T62" fmla="*/ 28162 w 508289"/>
                  <a:gd name="T63" fmla="*/ 315996 h 549501"/>
                  <a:gd name="T64" fmla="*/ 58385 w 508289"/>
                  <a:gd name="T65" fmla="*/ 159355 h 549501"/>
                  <a:gd name="T66" fmla="*/ 97537 w 508289"/>
                  <a:gd name="T67" fmla="*/ 315996 h 549501"/>
                  <a:gd name="T68" fmla="*/ 125699 w 508289"/>
                  <a:gd name="T69" fmla="*/ 315996 h 549501"/>
                  <a:gd name="T70" fmla="*/ 75556 w 508289"/>
                  <a:gd name="T71" fmla="*/ 116769 h 549501"/>
                  <a:gd name="T72" fmla="*/ 219801 w 508289"/>
                  <a:gd name="T73" fmla="*/ 116769 h 549501"/>
                  <a:gd name="T74" fmla="*/ 234912 w 508289"/>
                  <a:gd name="T75" fmla="*/ 131880 h 549501"/>
                  <a:gd name="T76" fmla="*/ 234912 w 508289"/>
                  <a:gd name="T77" fmla="*/ 480847 h 549501"/>
                  <a:gd name="T78" fmla="*/ 186831 w 508289"/>
                  <a:gd name="T79" fmla="*/ 480847 h 549501"/>
                  <a:gd name="T80" fmla="*/ 173093 w 508289"/>
                  <a:gd name="T81" fmla="*/ 494585 h 549501"/>
                  <a:gd name="T82" fmla="*/ 173093 w 508289"/>
                  <a:gd name="T83" fmla="*/ 508322 h 549501"/>
                  <a:gd name="T84" fmla="*/ 91355 w 508289"/>
                  <a:gd name="T85" fmla="*/ 508322 h 549501"/>
                  <a:gd name="T86" fmla="*/ 91355 w 508289"/>
                  <a:gd name="T87" fmla="*/ 549535 h 549501"/>
                  <a:gd name="T88" fmla="*/ 421056 w 508289"/>
                  <a:gd name="T89" fmla="*/ 549535 h 549501"/>
                  <a:gd name="T90" fmla="*/ 421056 w 508289"/>
                  <a:gd name="T91" fmla="*/ 508322 h 549501"/>
                  <a:gd name="T92" fmla="*/ 338630 w 508289"/>
                  <a:gd name="T93" fmla="*/ 508322 h 549501"/>
                  <a:gd name="T94" fmla="*/ 338630 w 508289"/>
                  <a:gd name="T95" fmla="*/ 494585 h 5495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08289" h="549501">
                    <a:moveTo>
                      <a:pt x="256205" y="82425"/>
                    </a:moveTo>
                    <a:cubicBezTo>
                      <a:pt x="263761" y="82425"/>
                      <a:pt x="269943" y="88607"/>
                      <a:pt x="269943" y="96163"/>
                    </a:cubicBezTo>
                    <a:cubicBezTo>
                      <a:pt x="269943" y="103718"/>
                      <a:pt x="263761" y="109900"/>
                      <a:pt x="256205" y="109900"/>
                    </a:cubicBezTo>
                    <a:cubicBezTo>
                      <a:pt x="248650" y="109900"/>
                      <a:pt x="242468" y="103718"/>
                      <a:pt x="242468" y="96163"/>
                    </a:cubicBezTo>
                    <a:cubicBezTo>
                      <a:pt x="242468" y="88607"/>
                      <a:pt x="248650" y="82425"/>
                      <a:pt x="256205" y="82425"/>
                    </a:cubicBezTo>
                    <a:close/>
                    <a:moveTo>
                      <a:pt x="338630" y="494552"/>
                    </a:moveTo>
                    <a:cubicBezTo>
                      <a:pt x="338630" y="486996"/>
                      <a:pt x="332449" y="480814"/>
                      <a:pt x="324893" y="480814"/>
                    </a:cubicBezTo>
                    <a:lnTo>
                      <a:pt x="276811" y="480814"/>
                    </a:lnTo>
                    <a:lnTo>
                      <a:pt x="276811" y="131880"/>
                    </a:lnTo>
                    <a:cubicBezTo>
                      <a:pt x="282993" y="128446"/>
                      <a:pt x="288488" y="122951"/>
                      <a:pt x="291923" y="116769"/>
                    </a:cubicBezTo>
                    <a:lnTo>
                      <a:pt x="423803" y="116769"/>
                    </a:lnTo>
                    <a:lnTo>
                      <a:pt x="385338" y="315963"/>
                    </a:lnTo>
                    <a:lnTo>
                      <a:pt x="413500" y="315963"/>
                    </a:lnTo>
                    <a:lnTo>
                      <a:pt x="443723" y="159355"/>
                    </a:lnTo>
                    <a:lnTo>
                      <a:pt x="482188" y="315963"/>
                    </a:lnTo>
                    <a:lnTo>
                      <a:pt x="510350" y="315963"/>
                    </a:lnTo>
                    <a:lnTo>
                      <a:pt x="460208" y="116769"/>
                    </a:lnTo>
                    <a:lnTo>
                      <a:pt x="469137" y="116769"/>
                    </a:lnTo>
                    <a:cubicBezTo>
                      <a:pt x="480814" y="116769"/>
                      <a:pt x="489743" y="107840"/>
                      <a:pt x="489743" y="96163"/>
                    </a:cubicBezTo>
                    <a:cubicBezTo>
                      <a:pt x="489743" y="84486"/>
                      <a:pt x="480814" y="75556"/>
                      <a:pt x="469137" y="75556"/>
                    </a:cubicBezTo>
                    <a:lnTo>
                      <a:pt x="291923" y="75556"/>
                    </a:lnTo>
                    <a:cubicBezTo>
                      <a:pt x="288488" y="69375"/>
                      <a:pt x="282993" y="63880"/>
                      <a:pt x="276811" y="60445"/>
                    </a:cubicBezTo>
                    <a:lnTo>
                      <a:pt x="276811" y="20606"/>
                    </a:lnTo>
                    <a:cubicBezTo>
                      <a:pt x="276811" y="8929"/>
                      <a:pt x="267882" y="0"/>
                      <a:pt x="256205" y="0"/>
                    </a:cubicBezTo>
                    <a:cubicBezTo>
                      <a:pt x="244528" y="0"/>
                      <a:pt x="235599" y="8929"/>
                      <a:pt x="235599" y="20606"/>
                    </a:cubicBezTo>
                    <a:lnTo>
                      <a:pt x="235599" y="60445"/>
                    </a:lnTo>
                    <a:cubicBezTo>
                      <a:pt x="229417" y="63880"/>
                      <a:pt x="223922" y="69375"/>
                      <a:pt x="220488" y="75556"/>
                    </a:cubicBezTo>
                    <a:lnTo>
                      <a:pt x="43273" y="75556"/>
                    </a:lnTo>
                    <a:cubicBezTo>
                      <a:pt x="31596" y="75556"/>
                      <a:pt x="22667" y="84486"/>
                      <a:pt x="22667" y="96163"/>
                    </a:cubicBezTo>
                    <a:cubicBezTo>
                      <a:pt x="22667" y="105779"/>
                      <a:pt x="29536" y="114708"/>
                      <a:pt x="39152" y="116082"/>
                    </a:cubicBezTo>
                    <a:lnTo>
                      <a:pt x="0" y="315963"/>
                    </a:lnTo>
                    <a:lnTo>
                      <a:pt x="28162" y="315963"/>
                    </a:lnTo>
                    <a:lnTo>
                      <a:pt x="58385" y="159355"/>
                    </a:lnTo>
                    <a:lnTo>
                      <a:pt x="97537" y="315963"/>
                    </a:lnTo>
                    <a:lnTo>
                      <a:pt x="125699" y="315963"/>
                    </a:lnTo>
                    <a:lnTo>
                      <a:pt x="75556" y="116769"/>
                    </a:lnTo>
                    <a:lnTo>
                      <a:pt x="219801" y="116769"/>
                    </a:lnTo>
                    <a:cubicBezTo>
                      <a:pt x="223235" y="122951"/>
                      <a:pt x="228730" y="128446"/>
                      <a:pt x="234912" y="131880"/>
                    </a:cubicBezTo>
                    <a:lnTo>
                      <a:pt x="234912" y="480814"/>
                    </a:lnTo>
                    <a:lnTo>
                      <a:pt x="186831" y="480814"/>
                    </a:lnTo>
                    <a:cubicBezTo>
                      <a:pt x="179275" y="480814"/>
                      <a:pt x="173093" y="486996"/>
                      <a:pt x="173093" y="494552"/>
                    </a:cubicBezTo>
                    <a:lnTo>
                      <a:pt x="173093" y="508289"/>
                    </a:lnTo>
                    <a:lnTo>
                      <a:pt x="91355" y="508289"/>
                    </a:lnTo>
                    <a:lnTo>
                      <a:pt x="91355" y="549502"/>
                    </a:lnTo>
                    <a:lnTo>
                      <a:pt x="421056" y="549502"/>
                    </a:lnTo>
                    <a:lnTo>
                      <a:pt x="421056" y="508289"/>
                    </a:lnTo>
                    <a:lnTo>
                      <a:pt x="338630" y="508289"/>
                    </a:lnTo>
                    <a:lnTo>
                      <a:pt x="338630" y="494552"/>
                    </a:lnTo>
                    <a:close/>
                  </a:path>
                </a:pathLst>
              </a:custGeom>
              <a:solidFill>
                <a:schemeClr val="bg1"/>
              </a:solidFill>
              <a:ln>
                <a:noFill/>
              </a:ln>
              <a:extLst>
                <a:ext uri="{91240B29-F687-4F45-9708-019B960494DF}">
                  <a14:hiddenLine xmlns:a14="http://schemas.microsoft.com/office/drawing/2010/main" w="6846" cap="flat">
                    <a:solidFill>
                      <a:srgbClr val="000000"/>
                    </a:solidFill>
                    <a:prstDash val="solid"/>
                    <a:miter lim="800000"/>
                    <a:headEnd/>
                    <a:tailEn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00B0F0"/>
                  </a:solidFill>
                  <a:effectLst/>
                  <a:uLnTx/>
                  <a:uFillTx/>
                  <a:latin typeface="Arial" charset="0"/>
                  <a:ea typeface="+mn-ea"/>
                  <a:cs typeface="Arial" charset="0"/>
                </a:endParaRPr>
              </a:p>
            </p:txBody>
          </p:sp>
          <p:sp>
            <p:nvSpPr>
              <p:cNvPr id="50" name="Freeform 35">
                <a:extLst>
                  <a:ext uri="{FF2B5EF4-FFF2-40B4-BE49-F238E27FC236}">
                    <a16:creationId xmlns:a16="http://schemas.microsoft.com/office/drawing/2014/main" id="{485FF796-3DC9-4D0F-B938-7365A1DFC45D}"/>
                  </a:ext>
                </a:extLst>
              </p:cNvPr>
              <p:cNvSpPr>
                <a:spLocks/>
              </p:cNvSpPr>
              <p:nvPr/>
            </p:nvSpPr>
            <p:spPr bwMode="auto">
              <a:xfrm>
                <a:off x="2612648" y="5797808"/>
                <a:ext cx="164851" cy="41213"/>
              </a:xfrm>
              <a:custGeom>
                <a:avLst/>
                <a:gdLst>
                  <a:gd name="T0" fmla="*/ 164884 w 164850"/>
                  <a:gd name="T1" fmla="*/ 0 h 41212"/>
                  <a:gd name="T2" fmla="*/ 0 w 164850"/>
                  <a:gd name="T3" fmla="*/ 0 h 41212"/>
                  <a:gd name="T4" fmla="*/ 82458 w 164850"/>
                  <a:gd name="T5" fmla="*/ 41246 h 41212"/>
                  <a:gd name="T6" fmla="*/ 164884 w 164850"/>
                  <a:gd name="T7" fmla="*/ 0 h 412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850" h="41212">
                    <a:moveTo>
                      <a:pt x="164851" y="0"/>
                    </a:moveTo>
                    <a:lnTo>
                      <a:pt x="0" y="0"/>
                    </a:lnTo>
                    <a:cubicBezTo>
                      <a:pt x="0" y="22667"/>
                      <a:pt x="37091" y="41213"/>
                      <a:pt x="82425" y="41213"/>
                    </a:cubicBezTo>
                    <a:cubicBezTo>
                      <a:pt x="127759" y="41213"/>
                      <a:pt x="164851" y="22667"/>
                      <a:pt x="164851" y="0"/>
                    </a:cubicBezTo>
                    <a:close/>
                  </a:path>
                </a:pathLst>
              </a:custGeom>
              <a:solidFill>
                <a:schemeClr val="bg1"/>
              </a:solidFill>
              <a:ln>
                <a:noFill/>
              </a:ln>
              <a:extLst>
                <a:ext uri="{91240B29-F687-4F45-9708-019B960494DF}">
                  <a14:hiddenLine xmlns:a14="http://schemas.microsoft.com/office/drawing/2010/main" w="6846" cap="flat">
                    <a:solidFill>
                      <a:srgbClr val="000000"/>
                    </a:solidFill>
                    <a:prstDash val="solid"/>
                    <a:miter lim="800000"/>
                    <a:headEnd/>
                    <a:tailEn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00B0F0"/>
                  </a:solidFill>
                  <a:effectLst/>
                  <a:uLnTx/>
                  <a:uFillTx/>
                  <a:latin typeface="Arial" charset="0"/>
                  <a:ea typeface="+mn-ea"/>
                  <a:cs typeface="Arial" charset="0"/>
                </a:endParaRPr>
              </a:p>
            </p:txBody>
          </p:sp>
          <p:sp>
            <p:nvSpPr>
              <p:cNvPr id="51" name="Freeform 37">
                <a:extLst>
                  <a:ext uri="{FF2B5EF4-FFF2-40B4-BE49-F238E27FC236}">
                    <a16:creationId xmlns:a16="http://schemas.microsoft.com/office/drawing/2014/main" id="{D6AFE3E9-07A6-4C4B-BB92-DBCF649A9732}"/>
                  </a:ext>
                </a:extLst>
              </p:cNvPr>
              <p:cNvSpPr>
                <a:spLocks/>
              </p:cNvSpPr>
              <p:nvPr/>
            </p:nvSpPr>
            <p:spPr bwMode="auto">
              <a:xfrm>
                <a:off x="2997299" y="5797808"/>
                <a:ext cx="164851" cy="41213"/>
              </a:xfrm>
              <a:custGeom>
                <a:avLst/>
                <a:gdLst>
                  <a:gd name="T0" fmla="*/ 0 w 164850"/>
                  <a:gd name="T1" fmla="*/ 0 h 41212"/>
                  <a:gd name="T2" fmla="*/ 82458 w 164850"/>
                  <a:gd name="T3" fmla="*/ 41246 h 41212"/>
                  <a:gd name="T4" fmla="*/ 164884 w 164850"/>
                  <a:gd name="T5" fmla="*/ 0 h 41212"/>
                  <a:gd name="T6" fmla="*/ 0 w 164850"/>
                  <a:gd name="T7" fmla="*/ 0 h 412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850" h="41212">
                    <a:moveTo>
                      <a:pt x="0" y="0"/>
                    </a:moveTo>
                    <a:cubicBezTo>
                      <a:pt x="0" y="22667"/>
                      <a:pt x="37091" y="41213"/>
                      <a:pt x="82425" y="41213"/>
                    </a:cubicBezTo>
                    <a:cubicBezTo>
                      <a:pt x="127759" y="41213"/>
                      <a:pt x="164851" y="22667"/>
                      <a:pt x="164851" y="0"/>
                    </a:cubicBezTo>
                    <a:lnTo>
                      <a:pt x="0" y="0"/>
                    </a:lnTo>
                    <a:close/>
                  </a:path>
                </a:pathLst>
              </a:custGeom>
              <a:solidFill>
                <a:schemeClr val="bg1"/>
              </a:solidFill>
              <a:ln>
                <a:noFill/>
              </a:ln>
              <a:extLst>
                <a:ext uri="{91240B29-F687-4F45-9708-019B960494DF}">
                  <a14:hiddenLine xmlns:a14="http://schemas.microsoft.com/office/drawing/2010/main" w="6846" cap="flat">
                    <a:solidFill>
                      <a:srgbClr val="000000"/>
                    </a:solidFill>
                    <a:prstDash val="solid"/>
                    <a:miter lim="800000"/>
                    <a:headEnd/>
                    <a:tailEnd/>
                  </a14:hiddenLine>
                </a:ext>
              </a:ex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00B0F0"/>
                  </a:solidFill>
                  <a:effectLst/>
                  <a:uLnTx/>
                  <a:uFillTx/>
                  <a:latin typeface="Arial" charset="0"/>
                  <a:ea typeface="+mn-ea"/>
                  <a:cs typeface="Arial" charset="0"/>
                </a:endParaRPr>
              </a:p>
            </p:txBody>
          </p:sp>
        </p:grpSp>
      </p:grpSp>
      <p:grpSp>
        <p:nvGrpSpPr>
          <p:cNvPr id="52" name="Group 63">
            <a:extLst>
              <a:ext uri="{FF2B5EF4-FFF2-40B4-BE49-F238E27FC236}">
                <a16:creationId xmlns:a16="http://schemas.microsoft.com/office/drawing/2014/main" id="{6618B93A-F684-413C-83DF-7310868820D4}"/>
              </a:ext>
            </a:extLst>
          </p:cNvPr>
          <p:cNvGrpSpPr>
            <a:grpSpLocks/>
          </p:cNvGrpSpPr>
          <p:nvPr/>
        </p:nvGrpSpPr>
        <p:grpSpPr bwMode="auto">
          <a:xfrm>
            <a:off x="2166297" y="4375537"/>
            <a:ext cx="790575" cy="657225"/>
            <a:chOff x="2166297" y="4501361"/>
            <a:chExt cx="792000" cy="658801"/>
          </a:xfrm>
          <a:solidFill>
            <a:srgbClr val="F58305"/>
          </a:solidFill>
        </p:grpSpPr>
        <p:sp>
          <p:nvSpPr>
            <p:cNvPr id="53" name="Oval 52">
              <a:extLst>
                <a:ext uri="{FF2B5EF4-FFF2-40B4-BE49-F238E27FC236}">
                  <a16:creationId xmlns:a16="http://schemas.microsoft.com/office/drawing/2014/main" id="{8F1870E9-5D0D-4C06-914B-B111FE772A37}"/>
                </a:ext>
              </a:extLst>
            </p:cNvPr>
            <p:cNvSpPr/>
            <p:nvPr/>
          </p:nvSpPr>
          <p:spPr>
            <a:xfrm>
              <a:off x="2166297" y="4501361"/>
              <a:ext cx="792000" cy="658801"/>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FFFFFF"/>
                </a:solidFill>
                <a:effectLst/>
                <a:uLnTx/>
                <a:uFillTx/>
                <a:latin typeface="Arial"/>
                <a:ea typeface="+mn-ea"/>
                <a:cs typeface="Arial"/>
              </a:endParaRPr>
            </a:p>
          </p:txBody>
        </p:sp>
        <p:pic>
          <p:nvPicPr>
            <p:cNvPr id="54" name="Picture 65" descr="A close up of a logo&#10;&#10;Description automatically generated">
              <a:extLst>
                <a:ext uri="{FF2B5EF4-FFF2-40B4-BE49-F238E27FC236}">
                  <a16:creationId xmlns:a16="http://schemas.microsoft.com/office/drawing/2014/main" id="{84BB4B29-799E-45CF-ACC6-714E10DB5883}"/>
                </a:ext>
              </a:extLst>
            </p:cNvPr>
            <p:cNvPicPr>
              <a:picLocks noChangeAspect="1" noChangeArrowheads="1"/>
            </p:cNvPicPr>
            <p:nvPr/>
          </p:nvPicPr>
          <p:blipFill>
            <a:blip r:embed="rId7"/>
            <a:srcRect/>
            <a:stretch>
              <a:fillRect/>
            </a:stretch>
          </p:blipFill>
          <p:spPr bwMode="auto">
            <a:xfrm>
              <a:off x="2300353" y="4638395"/>
              <a:ext cx="538192" cy="384731"/>
            </a:xfrm>
            <a:prstGeom prst="rect">
              <a:avLst/>
            </a:prstGeom>
            <a:noFill/>
            <a:ln>
              <a:noFill/>
            </a:ln>
          </p:spPr>
        </p:pic>
      </p:grpSp>
      <p:grpSp>
        <p:nvGrpSpPr>
          <p:cNvPr id="4" name="Group 3">
            <a:extLst>
              <a:ext uri="{FF2B5EF4-FFF2-40B4-BE49-F238E27FC236}">
                <a16:creationId xmlns:a16="http://schemas.microsoft.com/office/drawing/2014/main" id="{9F7F769B-2CB2-48D2-A286-243C73E288B0}"/>
              </a:ext>
            </a:extLst>
          </p:cNvPr>
          <p:cNvGrpSpPr/>
          <p:nvPr/>
        </p:nvGrpSpPr>
        <p:grpSpPr>
          <a:xfrm>
            <a:off x="7674811" y="3339455"/>
            <a:ext cx="792000" cy="658800"/>
            <a:chOff x="7674811" y="3339455"/>
            <a:chExt cx="792000" cy="658800"/>
          </a:xfrm>
        </p:grpSpPr>
        <p:pic>
          <p:nvPicPr>
            <p:cNvPr id="38" name="Picture 37"/>
            <p:cNvPicPr>
              <a:picLocks/>
            </p:cNvPicPr>
            <p:nvPr/>
          </p:nvPicPr>
          <p:blipFill rotWithShape="1">
            <a:blip r:embed="rId8" cstate="print">
              <a:extLst>
                <a:ext uri="{28A0092B-C50C-407E-A947-70E740481C1C}">
                  <a14:useLocalDpi xmlns:a14="http://schemas.microsoft.com/office/drawing/2010/main" val="0"/>
                </a:ext>
              </a:extLst>
            </a:blip>
            <a:srcRect l="-27624" t="-13361" r="-27624" b="-13361"/>
            <a:stretch/>
          </p:blipFill>
          <p:spPr>
            <a:xfrm>
              <a:off x="7674811" y="3339455"/>
              <a:ext cx="792000" cy="658800"/>
            </a:xfrm>
            <a:prstGeom prst="ellipse">
              <a:avLst/>
            </a:prstGeom>
            <a:solidFill>
              <a:srgbClr val="00B0F0"/>
            </a:solidFill>
            <a:ln w="31750">
              <a:solidFill>
                <a:schemeClr val="bg1"/>
              </a:solidFill>
            </a:ln>
          </p:spPr>
        </p:pic>
        <p:sp>
          <p:nvSpPr>
            <p:cNvPr id="55" name="TextBox 54">
              <a:extLst>
                <a:ext uri="{FF2B5EF4-FFF2-40B4-BE49-F238E27FC236}">
                  <a16:creationId xmlns:a16="http://schemas.microsoft.com/office/drawing/2014/main" id="{3F2695B9-E42B-4310-B3D7-7C3B0DE19EC6}"/>
                </a:ext>
              </a:extLst>
            </p:cNvPr>
            <p:cNvSpPr txBox="1"/>
            <p:nvPr/>
          </p:nvSpPr>
          <p:spPr>
            <a:xfrm>
              <a:off x="7982015" y="3401963"/>
              <a:ext cx="334351" cy="217861"/>
            </a:xfrm>
            <a:prstGeom prst="rect">
              <a:avLst/>
            </a:prstGeom>
            <a:noFill/>
            <a:ln>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charset="0"/>
                  <a:ea typeface="+mn-ea"/>
                  <a:cs typeface="Arial" charset="0"/>
                </a:rPr>
                <a:t>CE</a:t>
              </a:r>
            </a:p>
          </p:txBody>
        </p:sp>
      </p:grpSp>
      <p:sp>
        <p:nvSpPr>
          <p:cNvPr id="56" name="Chevron 11">
            <a:hlinkClick r:id="" action="ppaction://hlinkshowjump?jump=nextslide"/>
            <a:extLst>
              <a:ext uri="{FF2B5EF4-FFF2-40B4-BE49-F238E27FC236}">
                <a16:creationId xmlns:a16="http://schemas.microsoft.com/office/drawing/2014/main" id="{D9D68D43-8494-4717-B5DE-21065654FF67}"/>
              </a:ext>
            </a:extLst>
          </p:cNvPr>
          <p:cNvSpPr>
            <a:spLocks noChangeArrowheads="1"/>
          </p:cNvSpPr>
          <p:nvPr/>
        </p:nvSpPr>
        <p:spPr bwMode="auto">
          <a:xfrm>
            <a:off x="8275899" y="4533078"/>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p:sp>
        <p:nvSpPr>
          <p:cNvPr id="57" name="Chevron 13">
            <a:hlinkClick r:id="" action="ppaction://hlinkshowjump?jump=previousslide"/>
            <a:extLst>
              <a:ext uri="{FF2B5EF4-FFF2-40B4-BE49-F238E27FC236}">
                <a16:creationId xmlns:a16="http://schemas.microsoft.com/office/drawing/2014/main" id="{147EAAB9-AFFB-453A-8CD6-4D09E0BCF4F4}"/>
              </a:ext>
            </a:extLst>
          </p:cNvPr>
          <p:cNvSpPr>
            <a:spLocks noChangeArrowheads="1"/>
          </p:cNvSpPr>
          <p:nvPr/>
        </p:nvSpPr>
        <p:spPr bwMode="auto">
          <a:xfrm rot="10800000">
            <a:off x="7632880" y="4533077"/>
            <a:ext cx="210971" cy="325582"/>
          </a:xfrm>
          <a:prstGeom prst="chevron">
            <a:avLst>
              <a:gd name="adj" fmla="val 50000"/>
            </a:avLst>
          </a:prstGeom>
          <a:solidFill>
            <a:srgbClr val="00B0F0"/>
          </a:solidFill>
          <a:ln w="15875">
            <a:solidFill>
              <a:schemeClr val="bg1"/>
            </a:solidFill>
            <a:round/>
            <a:headEnd/>
            <a:tailEnd/>
          </a:ln>
          <a:effectLst>
            <a:outerShdw blurRad="50800" dist="38100" dir="5400000" algn="t" rotWithShape="0">
              <a:srgbClr val="808080">
                <a:alpha val="39998"/>
              </a:srgbClr>
            </a:outerShdw>
          </a:effectLst>
        </p:spPr>
        <p:txBody>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p:pic>
        <p:nvPicPr>
          <p:cNvPr id="58" name="Picture 57">
            <a:hlinkClick r:id="rId9" action="ppaction://hlinksldjump"/>
            <a:extLst>
              <a:ext uri="{FF2B5EF4-FFF2-40B4-BE49-F238E27FC236}">
                <a16:creationId xmlns:a16="http://schemas.microsoft.com/office/drawing/2014/main" id="{374F19AA-15C2-421D-A783-32F97B75B0C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9492" t="-29494" r="-29492" b="-29494"/>
          <a:stretch/>
        </p:blipFill>
        <p:spPr>
          <a:xfrm>
            <a:off x="7850700" y="4525582"/>
            <a:ext cx="372823" cy="370472"/>
          </a:xfrm>
          <a:prstGeom prst="ellipse">
            <a:avLst/>
          </a:prstGeom>
          <a:solidFill>
            <a:srgbClr val="00B0F0"/>
          </a:solidFill>
          <a:ln w="15875">
            <a:solidFill>
              <a:schemeClr val="bg1"/>
            </a:solidFill>
          </a:ln>
        </p:spPr>
      </p:pic>
    </p:spTree>
    <p:extLst>
      <p:ext uri="{BB962C8B-B14F-4D97-AF65-F5344CB8AC3E}">
        <p14:creationId xmlns:p14="http://schemas.microsoft.com/office/powerpoint/2010/main" val="2200750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dirty="0"/>
              <a:t>Signs and symptoms of ABD</a:t>
            </a:r>
          </a:p>
        </p:txBody>
      </p:sp>
      <p:sp>
        <p:nvSpPr>
          <p:cNvPr id="62467" name="Content Placeholder 2"/>
          <p:cNvSpPr>
            <a:spLocks noGrp="1"/>
          </p:cNvSpPr>
          <p:nvPr>
            <p:ph idx="1"/>
          </p:nvPr>
        </p:nvSpPr>
        <p:spPr>
          <a:xfrm>
            <a:off x="251520" y="2537520"/>
            <a:ext cx="8640960" cy="2619672"/>
          </a:xfrm>
        </p:spPr>
        <p:txBody>
          <a:bodyPr/>
          <a:lstStyle/>
          <a:p>
            <a:r>
              <a:rPr lang="en-GB" dirty="0"/>
              <a:t>extreme agitation</a:t>
            </a:r>
          </a:p>
          <a:p>
            <a:r>
              <a:rPr lang="en-GB" dirty="0"/>
              <a:t>excitability </a:t>
            </a:r>
          </a:p>
          <a:p>
            <a:r>
              <a:rPr lang="en-GB" dirty="0"/>
              <a:t>paranoia</a:t>
            </a:r>
          </a:p>
          <a:p>
            <a:r>
              <a:rPr lang="en-GB" dirty="0"/>
              <a:t>great strength</a:t>
            </a:r>
          </a:p>
          <a:p>
            <a:r>
              <a:rPr lang="en-GB" dirty="0"/>
              <a:t>aggression and resistance to pain-compliance techniques.</a:t>
            </a:r>
            <a:endParaRPr lang="en-US" altLang="en-US" dirty="0"/>
          </a:p>
        </p:txBody>
      </p:sp>
      <p:sp>
        <p:nvSpPr>
          <p:cNvPr id="4" name="AutoShape 9">
            <a:extLst>
              <a:ext uri="{FF2B5EF4-FFF2-40B4-BE49-F238E27FC236}">
                <a16:creationId xmlns:a16="http://schemas.microsoft.com/office/drawing/2014/main" id="{257F746E-8C15-8447-AB82-4612B9821FF7}"/>
              </a:ext>
            </a:extLst>
          </p:cNvPr>
          <p:cNvSpPr>
            <a:spLocks noChangeArrowheads="1"/>
          </p:cNvSpPr>
          <p:nvPr/>
        </p:nvSpPr>
        <p:spPr bwMode="auto">
          <a:xfrm>
            <a:off x="251520" y="1628800"/>
            <a:ext cx="8640960" cy="648072"/>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Features of ABD include:</a:t>
            </a:r>
          </a:p>
        </p:txBody>
      </p:sp>
      <p:pic>
        <p:nvPicPr>
          <p:cNvPr id="5" name="Picture 4">
            <a:extLst>
              <a:ext uri="{FF2B5EF4-FFF2-40B4-BE49-F238E27FC236}">
                <a16:creationId xmlns:a16="http://schemas.microsoft.com/office/drawing/2014/main" id="{D1D55CEB-E387-3741-85C3-A714437273E0}"/>
              </a:ext>
            </a:extLst>
          </p:cNvPr>
          <p:cNvPicPr>
            <a:picLocks noChangeAspect="1"/>
          </p:cNvPicPr>
          <p:nvPr/>
        </p:nvPicPr>
        <p:blipFill>
          <a:blip r:embed="rId3">
            <a:alphaModFix amt="11000"/>
            <a:extLst>
              <a:ext uri="{28A0092B-C50C-407E-A947-70E740481C1C}">
                <a14:useLocalDpi xmlns:a14="http://schemas.microsoft.com/office/drawing/2010/main" val="0"/>
              </a:ext>
            </a:extLst>
          </a:blip>
          <a:stretch>
            <a:fillRect/>
          </a:stretch>
        </p:blipFill>
        <p:spPr>
          <a:xfrm rot="1083843">
            <a:off x="5143756" y="1946227"/>
            <a:ext cx="3538800" cy="3538800"/>
          </a:xfrm>
          <a:prstGeom prst="rect">
            <a:avLst/>
          </a:prstGeom>
        </p:spPr>
      </p:pic>
    </p:spTree>
    <p:extLst>
      <p:ext uri="{BB962C8B-B14F-4D97-AF65-F5344CB8AC3E}">
        <p14:creationId xmlns:p14="http://schemas.microsoft.com/office/powerpoint/2010/main" val="25248158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ltLang="en-US" dirty="0"/>
              <a:t>Psychosis</a:t>
            </a:r>
            <a:endParaRPr lang="en-GB" altLang="en-US" dirty="0"/>
          </a:p>
        </p:txBody>
      </p:sp>
      <p:sp>
        <p:nvSpPr>
          <p:cNvPr id="4" name="AutoShape 6">
            <a:extLst>
              <a:ext uri="{FF2B5EF4-FFF2-40B4-BE49-F238E27FC236}">
                <a16:creationId xmlns:a16="http://schemas.microsoft.com/office/drawing/2014/main" id="{EDC36970-F658-284F-9CD2-CE192316E658}"/>
              </a:ext>
            </a:extLst>
          </p:cNvPr>
          <p:cNvSpPr>
            <a:spLocks noChangeArrowheads="1"/>
          </p:cNvSpPr>
          <p:nvPr/>
        </p:nvSpPr>
        <p:spPr bwMode="auto">
          <a:xfrm>
            <a:off x="408244" y="1571625"/>
            <a:ext cx="8484235" cy="1133475"/>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marL="0" indent="0">
              <a:buNone/>
            </a:pPr>
            <a:r>
              <a:rPr lang="en-US" altLang="en-US" dirty="0">
                <a:solidFill>
                  <a:srgbClr val="FFFFFF"/>
                </a:solidFill>
              </a:rPr>
              <a:t>Can be as a result of underlying mental illness or may </a:t>
            </a:r>
            <a:br>
              <a:rPr lang="en-US" altLang="en-US" dirty="0">
                <a:solidFill>
                  <a:srgbClr val="FFFFFF"/>
                </a:solidFill>
              </a:rPr>
            </a:br>
            <a:r>
              <a:rPr lang="en-US" altLang="en-US" dirty="0">
                <a:solidFill>
                  <a:srgbClr val="FFFFFF"/>
                </a:solidFill>
              </a:rPr>
              <a:t>be drug induced</a:t>
            </a:r>
          </a:p>
        </p:txBody>
      </p:sp>
      <p:sp>
        <p:nvSpPr>
          <p:cNvPr id="5" name="AutoShape 6">
            <a:extLst>
              <a:ext uri="{FF2B5EF4-FFF2-40B4-BE49-F238E27FC236}">
                <a16:creationId xmlns:a16="http://schemas.microsoft.com/office/drawing/2014/main" id="{A360B2DD-49CD-F446-84C5-49617293D7ED}"/>
              </a:ext>
            </a:extLst>
          </p:cNvPr>
          <p:cNvSpPr>
            <a:spLocks noChangeArrowheads="1"/>
          </p:cNvSpPr>
          <p:nvPr/>
        </p:nvSpPr>
        <p:spPr bwMode="auto">
          <a:xfrm>
            <a:off x="408245" y="3024799"/>
            <a:ext cx="8484234" cy="1133475"/>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marL="0" indent="0">
              <a:buNone/>
            </a:pPr>
            <a:r>
              <a:rPr lang="en-US" altLang="en-US" dirty="0">
                <a:solidFill>
                  <a:srgbClr val="FFFFFF"/>
                </a:solidFill>
              </a:rPr>
              <a:t>May result in hallucinations, paranoia or extreme fear </a:t>
            </a:r>
            <a:br>
              <a:rPr lang="en-US" altLang="en-US" dirty="0">
                <a:solidFill>
                  <a:srgbClr val="FFFFFF"/>
                </a:solidFill>
              </a:rPr>
            </a:br>
            <a:r>
              <a:rPr lang="en-US" altLang="en-US" dirty="0">
                <a:solidFill>
                  <a:srgbClr val="FFFFFF"/>
                </a:solidFill>
              </a:rPr>
              <a:t>as a part of delusional belief</a:t>
            </a:r>
          </a:p>
        </p:txBody>
      </p:sp>
      <p:sp>
        <p:nvSpPr>
          <p:cNvPr id="6" name="AutoShape 6">
            <a:extLst>
              <a:ext uri="{FF2B5EF4-FFF2-40B4-BE49-F238E27FC236}">
                <a16:creationId xmlns:a16="http://schemas.microsoft.com/office/drawing/2014/main" id="{EBE5529E-3D2B-C742-8F02-A41765E2688A}"/>
              </a:ext>
            </a:extLst>
          </p:cNvPr>
          <p:cNvSpPr>
            <a:spLocks noChangeArrowheads="1"/>
          </p:cNvSpPr>
          <p:nvPr/>
        </p:nvSpPr>
        <p:spPr bwMode="auto">
          <a:xfrm>
            <a:off x="408244" y="4477973"/>
            <a:ext cx="8484233" cy="1133475"/>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Can lead to sudden death and should be treated as a medical emergency.</a:t>
            </a:r>
          </a:p>
        </p:txBody>
      </p:sp>
    </p:spTree>
    <p:extLst>
      <p:ext uri="{BB962C8B-B14F-4D97-AF65-F5344CB8AC3E}">
        <p14:creationId xmlns:p14="http://schemas.microsoft.com/office/powerpoint/2010/main" val="23707308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ltLang="en-US" dirty="0"/>
              <a:t>Psychosis cont.</a:t>
            </a:r>
            <a:endParaRPr lang="en-GB" altLang="en-US" dirty="0"/>
          </a:p>
        </p:txBody>
      </p:sp>
      <p:sp>
        <p:nvSpPr>
          <p:cNvPr id="4" name="AutoShape 6">
            <a:extLst>
              <a:ext uri="{FF2B5EF4-FFF2-40B4-BE49-F238E27FC236}">
                <a16:creationId xmlns:a16="http://schemas.microsoft.com/office/drawing/2014/main" id="{76C58EFC-EA5B-49D5-B996-82AE613B67EB}"/>
              </a:ext>
            </a:extLst>
          </p:cNvPr>
          <p:cNvSpPr>
            <a:spLocks noChangeArrowheads="1"/>
          </p:cNvSpPr>
          <p:nvPr/>
        </p:nvSpPr>
        <p:spPr bwMode="auto">
          <a:xfrm>
            <a:off x="395536" y="1925833"/>
            <a:ext cx="8064896" cy="3006334"/>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ABD and psychosis can result in sudden death</a:t>
            </a:r>
          </a:p>
          <a:p>
            <a:pPr>
              <a:buNone/>
            </a:pPr>
            <a:endParaRPr lang="en-GB" sz="1100" dirty="0">
              <a:solidFill>
                <a:srgbClr val="FFFFFF"/>
              </a:solidFill>
            </a:endParaRPr>
          </a:p>
          <a:p>
            <a:pPr>
              <a:buNone/>
            </a:pPr>
            <a:r>
              <a:rPr lang="en-GB" dirty="0">
                <a:solidFill>
                  <a:srgbClr val="FFFFFF"/>
                </a:solidFill>
              </a:rPr>
              <a:t>Both should be treated as medical emergencies </a:t>
            </a:r>
          </a:p>
          <a:p>
            <a:pPr>
              <a:buNone/>
            </a:pPr>
            <a:endParaRPr lang="en-GB" sz="1100" dirty="0">
              <a:solidFill>
                <a:srgbClr val="FFFFFF"/>
              </a:solidFill>
            </a:endParaRPr>
          </a:p>
          <a:p>
            <a:pPr>
              <a:buNone/>
            </a:pPr>
            <a:r>
              <a:rPr lang="en-GB" dirty="0">
                <a:solidFill>
                  <a:srgbClr val="FFFFFF"/>
                </a:solidFill>
              </a:rPr>
              <a:t>Use de-escalation (verbal and non-verbal communication, distraction and calming </a:t>
            </a:r>
            <a:br>
              <a:rPr lang="en-GB" dirty="0">
                <a:solidFill>
                  <a:srgbClr val="FFFFFF"/>
                </a:solidFill>
              </a:rPr>
            </a:br>
            <a:r>
              <a:rPr lang="en-GB" dirty="0">
                <a:solidFill>
                  <a:srgbClr val="FFFFFF"/>
                </a:solidFill>
              </a:rPr>
              <a:t>techniques) as appropriate to the situation.</a:t>
            </a:r>
            <a:endParaRPr lang="en-US" altLang="en-US" dirty="0">
              <a:solidFill>
                <a:srgbClr val="FFFFFF"/>
              </a:solidFill>
            </a:endParaRPr>
          </a:p>
        </p:txBody>
      </p:sp>
      <p:pic>
        <p:nvPicPr>
          <p:cNvPr id="5" name="Picture 4">
            <a:extLst>
              <a:ext uri="{FF2B5EF4-FFF2-40B4-BE49-F238E27FC236}">
                <a16:creationId xmlns:a16="http://schemas.microsoft.com/office/drawing/2014/main" id="{EE41B91F-5025-BC43-8FF2-3A16B8FF3B41}"/>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7380312" y="1556792"/>
            <a:ext cx="1588484" cy="1588484"/>
          </a:xfrm>
          <a:prstGeom prst="rect">
            <a:avLst/>
          </a:prstGeom>
        </p:spPr>
      </p:pic>
    </p:spTree>
    <p:extLst>
      <p:ext uri="{BB962C8B-B14F-4D97-AF65-F5344CB8AC3E}">
        <p14:creationId xmlns:p14="http://schemas.microsoft.com/office/powerpoint/2010/main" val="18793021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ltLang="en-US" dirty="0"/>
              <a:t>Positional (or restraint) asphyxia</a:t>
            </a:r>
            <a:endParaRPr lang="en-GB" altLang="en-US" dirty="0"/>
          </a:p>
        </p:txBody>
      </p:sp>
      <p:sp>
        <p:nvSpPr>
          <p:cNvPr id="62467" name="Content Placeholder 2"/>
          <p:cNvSpPr>
            <a:spLocks noGrp="1"/>
          </p:cNvSpPr>
          <p:nvPr>
            <p:ph idx="1"/>
          </p:nvPr>
        </p:nvSpPr>
        <p:spPr>
          <a:xfrm>
            <a:off x="9684568" y="1340768"/>
            <a:ext cx="8640960" cy="4824536"/>
          </a:xfrm>
        </p:spPr>
        <p:txBody>
          <a:bodyPr/>
          <a:lstStyle/>
          <a:p>
            <a:pPr marL="0" indent="0" algn="l">
              <a:buNone/>
            </a:pPr>
            <a:endParaRPr lang="en-US" altLang="en-US" dirty="0">
              <a:latin typeface="+mn-lt"/>
            </a:endParaRPr>
          </a:p>
          <a:p>
            <a:pPr marL="0" indent="0">
              <a:buNone/>
            </a:pPr>
            <a:endParaRPr lang="en-GB" dirty="0">
              <a:latin typeface="+mn-lt"/>
            </a:endParaRPr>
          </a:p>
          <a:p>
            <a:pPr marL="0" indent="0">
              <a:buNone/>
            </a:pPr>
            <a:endParaRPr lang="en-GB" i="0" u="none" strike="noStrike" baseline="0" dirty="0">
              <a:latin typeface="+mn-lt"/>
            </a:endParaRPr>
          </a:p>
          <a:p>
            <a:pPr marL="0" indent="0" algn="l">
              <a:buNone/>
            </a:pPr>
            <a:endParaRPr lang="en-US" altLang="en-US" dirty="0">
              <a:latin typeface="+mn-lt"/>
            </a:endParaRPr>
          </a:p>
        </p:txBody>
      </p:sp>
      <p:sp>
        <p:nvSpPr>
          <p:cNvPr id="4" name="AutoShape 6">
            <a:extLst>
              <a:ext uri="{FF2B5EF4-FFF2-40B4-BE49-F238E27FC236}">
                <a16:creationId xmlns:a16="http://schemas.microsoft.com/office/drawing/2014/main" id="{B54309B5-60AE-AE48-8755-6C161C77C38A}"/>
              </a:ext>
            </a:extLst>
          </p:cNvPr>
          <p:cNvSpPr>
            <a:spLocks noChangeArrowheads="1"/>
          </p:cNvSpPr>
          <p:nvPr/>
        </p:nvSpPr>
        <p:spPr bwMode="auto">
          <a:xfrm>
            <a:off x="323528" y="1340769"/>
            <a:ext cx="8496944" cy="1440160"/>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Positional asphyxia is anything that prevents the ribcage from being able to move in and out and therefore prevents the diaphragm from raising up and down</a:t>
            </a:r>
          </a:p>
        </p:txBody>
      </p:sp>
      <p:sp>
        <p:nvSpPr>
          <p:cNvPr id="5" name="AutoShape 6">
            <a:extLst>
              <a:ext uri="{FF2B5EF4-FFF2-40B4-BE49-F238E27FC236}">
                <a16:creationId xmlns:a16="http://schemas.microsoft.com/office/drawing/2014/main" id="{22CB53E9-B5ED-D142-91C9-C2034E8F1835}"/>
              </a:ext>
            </a:extLst>
          </p:cNvPr>
          <p:cNvSpPr>
            <a:spLocks noChangeArrowheads="1"/>
          </p:cNvSpPr>
          <p:nvPr/>
        </p:nvSpPr>
        <p:spPr bwMode="auto">
          <a:xfrm>
            <a:off x="323528" y="2996952"/>
            <a:ext cx="8496944" cy="1250127"/>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Positional asphyxia typically occurs during forceful restraint resulting in weight or pressure on the torso</a:t>
            </a:r>
          </a:p>
        </p:txBody>
      </p:sp>
      <p:sp>
        <p:nvSpPr>
          <p:cNvPr id="6" name="AutoShape 6">
            <a:extLst>
              <a:ext uri="{FF2B5EF4-FFF2-40B4-BE49-F238E27FC236}">
                <a16:creationId xmlns:a16="http://schemas.microsoft.com/office/drawing/2014/main" id="{81CD2510-53FB-5546-9115-7DC71A522B5A}"/>
              </a:ext>
            </a:extLst>
          </p:cNvPr>
          <p:cNvSpPr>
            <a:spLocks noChangeArrowheads="1"/>
          </p:cNvSpPr>
          <p:nvPr/>
        </p:nvSpPr>
        <p:spPr bwMode="auto">
          <a:xfrm>
            <a:off x="323528" y="4468701"/>
            <a:ext cx="8496944" cy="1250127"/>
          </a:xfrm>
          <a:prstGeom prst="roundRect">
            <a:avLst>
              <a:gd name="adj" fmla="val 16667"/>
            </a:avLst>
          </a:prstGeom>
          <a:solidFill>
            <a:schemeClr val="bg2"/>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Whilst all forceful restraints on the ground carry a heightened risk, the techniques used will increase or decrease the risks of positional asphyxia.</a:t>
            </a:r>
          </a:p>
        </p:txBody>
      </p:sp>
    </p:spTree>
    <p:extLst>
      <p:ext uri="{BB962C8B-B14F-4D97-AF65-F5344CB8AC3E}">
        <p14:creationId xmlns:p14="http://schemas.microsoft.com/office/powerpoint/2010/main" val="30358387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ltLang="en-US" dirty="0"/>
              <a:t>Positional (or restraint) asphyxia</a:t>
            </a:r>
            <a:endParaRPr lang="en-GB" altLang="en-US" dirty="0"/>
          </a:p>
        </p:txBody>
      </p:sp>
      <p:sp>
        <p:nvSpPr>
          <p:cNvPr id="62467" name="Content Placeholder 2"/>
          <p:cNvSpPr>
            <a:spLocks noGrp="1"/>
          </p:cNvSpPr>
          <p:nvPr>
            <p:ph idx="1"/>
          </p:nvPr>
        </p:nvSpPr>
        <p:spPr>
          <a:xfrm>
            <a:off x="251520" y="2132856"/>
            <a:ext cx="8640960" cy="3384376"/>
          </a:xfrm>
        </p:spPr>
        <p:txBody>
          <a:bodyPr/>
          <a:lstStyle/>
          <a:p>
            <a:r>
              <a:rPr lang="en-US" altLang="en-US" dirty="0"/>
              <a:t>being held forcefully face up or face down on the floor or any other surface, e.g. bed</a:t>
            </a:r>
          </a:p>
          <a:p>
            <a:r>
              <a:rPr lang="en-US" altLang="en-US" dirty="0"/>
              <a:t>in a seated position, e.g. slumped forward</a:t>
            </a:r>
          </a:p>
          <a:p>
            <a:r>
              <a:rPr lang="en-US" altLang="en-US" dirty="0"/>
              <a:t>being sat on (chest or back)</a:t>
            </a:r>
          </a:p>
          <a:p>
            <a:r>
              <a:rPr lang="en-US" altLang="en-US" dirty="0"/>
              <a:t>in a standing position using methods that compromise breathing, e.g. chicken wing, bent over or forced against a wall/object</a:t>
            </a:r>
          </a:p>
        </p:txBody>
      </p:sp>
      <p:sp>
        <p:nvSpPr>
          <p:cNvPr id="4" name="AutoShape 9">
            <a:extLst>
              <a:ext uri="{FF2B5EF4-FFF2-40B4-BE49-F238E27FC236}">
                <a16:creationId xmlns:a16="http://schemas.microsoft.com/office/drawing/2014/main" id="{5FF426CA-253E-664B-B7F4-866E619EBD33}"/>
              </a:ext>
            </a:extLst>
          </p:cNvPr>
          <p:cNvSpPr>
            <a:spLocks noChangeArrowheads="1"/>
          </p:cNvSpPr>
          <p:nvPr/>
        </p:nvSpPr>
        <p:spPr bwMode="auto">
          <a:xfrm>
            <a:off x="251520" y="1340768"/>
            <a:ext cx="8640960" cy="57606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Positional (or restraint) asphyxia can occur when:</a:t>
            </a:r>
          </a:p>
        </p:txBody>
      </p:sp>
      <p:sp>
        <p:nvSpPr>
          <p:cNvPr id="5" name="AutoShape 9">
            <a:extLst>
              <a:ext uri="{FF2B5EF4-FFF2-40B4-BE49-F238E27FC236}">
                <a16:creationId xmlns:a16="http://schemas.microsoft.com/office/drawing/2014/main" id="{8DD691D8-674D-0F4F-A652-0201E01C9A75}"/>
              </a:ext>
            </a:extLst>
          </p:cNvPr>
          <p:cNvSpPr>
            <a:spLocks noChangeArrowheads="1"/>
          </p:cNvSpPr>
          <p:nvPr/>
        </p:nvSpPr>
        <p:spPr bwMode="auto">
          <a:xfrm>
            <a:off x="251520" y="5229200"/>
            <a:ext cx="8640960" cy="936104"/>
          </a:xfrm>
          <a:prstGeom prst="roundRect">
            <a:avLst>
              <a:gd name="adj" fmla="val 16667"/>
            </a:avLst>
          </a:prstGeom>
          <a:solidFill>
            <a:schemeClr val="tx1"/>
          </a:solidFill>
          <a:ln w="38100" cap="sq">
            <a:noFill/>
            <a:round/>
            <a:headEnd type="none" w="sm" len="sm"/>
            <a:tailEnd type="none" w="sm" len="sm"/>
          </a:ln>
        </p:spPr>
        <p:txBody>
          <a:bodyPr lIns="90000" tIns="90000" rIns="90000" bIns="90000" anchor="ctr"/>
          <a:lstStyle/>
          <a:p>
            <a:pPr lvl="0" fontAlgn="auto">
              <a:spcBef>
                <a:spcPts val="1200"/>
              </a:spcBef>
              <a:spcAft>
                <a:spcPts val="0"/>
              </a:spcAft>
              <a:defRPr/>
            </a:pPr>
            <a:r>
              <a:rPr lang="en-GB" dirty="0">
                <a:latin typeface="Arial"/>
                <a:cs typeface="Arial"/>
              </a:rPr>
              <a:t>The longer the restraint is used, the more likely the potential of harm, including death.</a:t>
            </a:r>
          </a:p>
        </p:txBody>
      </p:sp>
    </p:spTree>
    <p:extLst>
      <p:ext uri="{BB962C8B-B14F-4D97-AF65-F5344CB8AC3E}">
        <p14:creationId xmlns:p14="http://schemas.microsoft.com/office/powerpoint/2010/main" val="10791520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751B1EB8-7CB0-1547-8CC5-9D009B6AE2F4}"/>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8E717A14-FA71-BC4E-B72E-58D1D051B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506729A5-2F7C-FA48-A664-2CAE482A6F28}"/>
              </a:ext>
            </a:extLst>
          </p:cNvPr>
          <p:cNvSpPr txBox="1"/>
          <p:nvPr/>
        </p:nvSpPr>
        <p:spPr>
          <a:xfrm>
            <a:off x="902644" y="1225986"/>
            <a:ext cx="6549676" cy="1107996"/>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List 3 situational factors and 3 </a:t>
            </a:r>
            <a:br>
              <a:rPr lang="en-GB" sz="2200" dirty="0">
                <a:solidFill>
                  <a:schemeClr val="tx1"/>
                </a:solidFill>
              </a:rPr>
            </a:br>
            <a:r>
              <a:rPr lang="en-GB" sz="2200" dirty="0">
                <a:solidFill>
                  <a:schemeClr val="tx1"/>
                </a:solidFill>
              </a:rPr>
              <a:t>individual factors when using </a:t>
            </a:r>
            <a:br>
              <a:rPr lang="en-GB" sz="2200" dirty="0">
                <a:solidFill>
                  <a:schemeClr val="tx1"/>
                </a:solidFill>
              </a:rPr>
            </a:br>
            <a:r>
              <a:rPr lang="en-GB" sz="2200" dirty="0">
                <a:solidFill>
                  <a:schemeClr val="tx1"/>
                </a:solidFill>
              </a:rPr>
              <a:t>physical intervention.</a:t>
            </a:r>
          </a:p>
        </p:txBody>
      </p:sp>
      <p:sp>
        <p:nvSpPr>
          <p:cNvPr id="8" name="Oval 7">
            <a:extLst>
              <a:ext uri="{FF2B5EF4-FFF2-40B4-BE49-F238E27FC236}">
                <a16:creationId xmlns:a16="http://schemas.microsoft.com/office/drawing/2014/main" id="{ADD6C5DC-0052-6B4F-B92A-168BA2AFA70D}"/>
              </a:ext>
            </a:extLst>
          </p:cNvPr>
          <p:cNvSpPr/>
          <p:nvPr/>
        </p:nvSpPr>
        <p:spPr bwMode="auto">
          <a:xfrm>
            <a:off x="251520" y="1358707"/>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9" name="TextBox 8">
            <a:extLst>
              <a:ext uri="{FF2B5EF4-FFF2-40B4-BE49-F238E27FC236}">
                <a16:creationId xmlns:a16="http://schemas.microsoft.com/office/drawing/2014/main" id="{0E2B9059-9442-894F-AD9D-449BB2795E5B}"/>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10" name="Rounded Rectangle 9">
            <a:extLst>
              <a:ext uri="{FF2B5EF4-FFF2-40B4-BE49-F238E27FC236}">
                <a16:creationId xmlns:a16="http://schemas.microsoft.com/office/drawing/2014/main" id="{8DAE02B9-A615-414A-85A5-981155603710}"/>
              </a:ext>
            </a:extLst>
          </p:cNvPr>
          <p:cNvSpPr/>
          <p:nvPr/>
        </p:nvSpPr>
        <p:spPr bwMode="auto">
          <a:xfrm>
            <a:off x="251520" y="2534623"/>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1" name="Group 10">
            <a:extLst>
              <a:ext uri="{FF2B5EF4-FFF2-40B4-BE49-F238E27FC236}">
                <a16:creationId xmlns:a16="http://schemas.microsoft.com/office/drawing/2014/main" id="{F51ECC9D-F806-874B-B152-AF45DD78D4D8}"/>
              </a:ext>
            </a:extLst>
          </p:cNvPr>
          <p:cNvGrpSpPr/>
          <p:nvPr/>
        </p:nvGrpSpPr>
        <p:grpSpPr>
          <a:xfrm>
            <a:off x="395536" y="2737152"/>
            <a:ext cx="8323794" cy="2101727"/>
            <a:chOff x="395536" y="2465906"/>
            <a:chExt cx="8323794" cy="2101727"/>
          </a:xfrm>
        </p:grpSpPr>
        <p:sp>
          <p:nvSpPr>
            <p:cNvPr id="12" name="Rounded Rectangle 11">
              <a:extLst>
                <a:ext uri="{FF2B5EF4-FFF2-40B4-BE49-F238E27FC236}">
                  <a16:creationId xmlns:a16="http://schemas.microsoft.com/office/drawing/2014/main" id="{874FC875-1CB0-8D40-877C-B31F56352156}"/>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13" name="Rounded Rectangle 12">
              <a:extLst>
                <a:ext uri="{FF2B5EF4-FFF2-40B4-BE49-F238E27FC236}">
                  <a16:creationId xmlns:a16="http://schemas.microsoft.com/office/drawing/2014/main" id="{740B23DC-F2FB-A041-99B6-0E4564FC38BF}"/>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4" name="Rounded Rectangle 13">
              <a:extLst>
                <a:ext uri="{FF2B5EF4-FFF2-40B4-BE49-F238E27FC236}">
                  <a16:creationId xmlns:a16="http://schemas.microsoft.com/office/drawing/2014/main" id="{4FAD7F96-6831-8F4F-8B87-B6F328051811}"/>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5" name="Rounded Rectangle 14">
              <a:extLst>
                <a:ext uri="{FF2B5EF4-FFF2-40B4-BE49-F238E27FC236}">
                  <a16:creationId xmlns:a16="http://schemas.microsoft.com/office/drawing/2014/main" id="{C7C16B5D-982A-9345-B552-F3963BBDB955}"/>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grpSp>
        <p:nvGrpSpPr>
          <p:cNvPr id="17" name="Group 16">
            <a:extLst>
              <a:ext uri="{FF2B5EF4-FFF2-40B4-BE49-F238E27FC236}">
                <a16:creationId xmlns:a16="http://schemas.microsoft.com/office/drawing/2014/main" id="{DFDFD147-1954-F64C-A7F3-C34F82BBBFC0}"/>
              </a:ext>
            </a:extLst>
          </p:cNvPr>
          <p:cNvGrpSpPr/>
          <p:nvPr/>
        </p:nvGrpSpPr>
        <p:grpSpPr>
          <a:xfrm>
            <a:off x="4427984" y="2743899"/>
            <a:ext cx="4435362" cy="2101727"/>
            <a:chOff x="395536" y="2465906"/>
            <a:chExt cx="4435362" cy="2101727"/>
          </a:xfrm>
        </p:grpSpPr>
        <p:sp>
          <p:nvSpPr>
            <p:cNvPr id="18" name="Rounded Rectangle 17">
              <a:extLst>
                <a:ext uri="{FF2B5EF4-FFF2-40B4-BE49-F238E27FC236}">
                  <a16:creationId xmlns:a16="http://schemas.microsoft.com/office/drawing/2014/main" id="{74FB2E89-B19F-E047-9012-3979263ECC87}"/>
                </a:ext>
              </a:extLst>
            </p:cNvPr>
            <p:cNvSpPr/>
            <p:nvPr/>
          </p:nvSpPr>
          <p:spPr bwMode="auto">
            <a:xfrm>
              <a:off x="395536" y="2465906"/>
              <a:ext cx="4435362" cy="2101727"/>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19" name="Rounded Rectangle 18">
              <a:extLst>
                <a:ext uri="{FF2B5EF4-FFF2-40B4-BE49-F238E27FC236}">
                  <a16:creationId xmlns:a16="http://schemas.microsoft.com/office/drawing/2014/main" id="{07F8CD96-F9F0-934B-A705-136BDABABDA9}"/>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0" name="Rounded Rectangle 19">
              <a:extLst>
                <a:ext uri="{FF2B5EF4-FFF2-40B4-BE49-F238E27FC236}">
                  <a16:creationId xmlns:a16="http://schemas.microsoft.com/office/drawing/2014/main" id="{A6D78199-1433-5C48-BD56-3250CE60374D}"/>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1" name="Rounded Rectangle 20">
              <a:extLst>
                <a:ext uri="{FF2B5EF4-FFF2-40B4-BE49-F238E27FC236}">
                  <a16:creationId xmlns:a16="http://schemas.microsoft.com/office/drawing/2014/main" id="{8626329F-8A1E-1A43-88B0-65328D44C14A}"/>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Tree>
    <p:extLst>
      <p:ext uri="{BB962C8B-B14F-4D97-AF65-F5344CB8AC3E}">
        <p14:creationId xmlns:p14="http://schemas.microsoft.com/office/powerpoint/2010/main" val="4461246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74EE4F7D-312E-1249-8DFA-332458472A05}"/>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5DCE1075-0B5D-F346-82F8-FF0BB9C132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3CD128FD-FED4-2A47-9B19-C8DE153D3AB8}"/>
              </a:ext>
            </a:extLst>
          </p:cNvPr>
          <p:cNvSpPr txBox="1"/>
          <p:nvPr/>
        </p:nvSpPr>
        <p:spPr>
          <a:xfrm>
            <a:off x="902644" y="1225986"/>
            <a:ext cx="6549676" cy="1107996"/>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List 3 situational factors and 3 </a:t>
            </a:r>
            <a:br>
              <a:rPr lang="en-GB" sz="2200" dirty="0">
                <a:solidFill>
                  <a:schemeClr val="tx1"/>
                </a:solidFill>
              </a:rPr>
            </a:br>
            <a:r>
              <a:rPr lang="en-GB" sz="2200" dirty="0">
                <a:solidFill>
                  <a:schemeClr val="tx1"/>
                </a:solidFill>
              </a:rPr>
              <a:t>individual factors when using </a:t>
            </a:r>
            <a:br>
              <a:rPr lang="en-GB" sz="2200" dirty="0">
                <a:solidFill>
                  <a:schemeClr val="tx1"/>
                </a:solidFill>
              </a:rPr>
            </a:br>
            <a:r>
              <a:rPr lang="en-GB" sz="2200" dirty="0">
                <a:solidFill>
                  <a:schemeClr val="tx1"/>
                </a:solidFill>
              </a:rPr>
              <a:t>physical intervention.</a:t>
            </a:r>
          </a:p>
        </p:txBody>
      </p:sp>
      <p:sp>
        <p:nvSpPr>
          <p:cNvPr id="8" name="Oval 7">
            <a:extLst>
              <a:ext uri="{FF2B5EF4-FFF2-40B4-BE49-F238E27FC236}">
                <a16:creationId xmlns:a16="http://schemas.microsoft.com/office/drawing/2014/main" id="{B5591EC7-3C90-6147-AF7F-F5E763C76F5E}"/>
              </a:ext>
            </a:extLst>
          </p:cNvPr>
          <p:cNvSpPr/>
          <p:nvPr/>
        </p:nvSpPr>
        <p:spPr bwMode="auto">
          <a:xfrm>
            <a:off x="251520" y="1358707"/>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9" name="TextBox 8">
            <a:extLst>
              <a:ext uri="{FF2B5EF4-FFF2-40B4-BE49-F238E27FC236}">
                <a16:creationId xmlns:a16="http://schemas.microsoft.com/office/drawing/2014/main" id="{02B89F66-E035-824F-9E64-A351D42F0FF4}"/>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10" name="Rounded Rectangle 9">
            <a:extLst>
              <a:ext uri="{FF2B5EF4-FFF2-40B4-BE49-F238E27FC236}">
                <a16:creationId xmlns:a16="http://schemas.microsoft.com/office/drawing/2014/main" id="{221C4699-06CE-AE4A-B00C-39DEBD20C05C}"/>
              </a:ext>
            </a:extLst>
          </p:cNvPr>
          <p:cNvSpPr/>
          <p:nvPr/>
        </p:nvSpPr>
        <p:spPr bwMode="auto">
          <a:xfrm>
            <a:off x="251520" y="2534622"/>
            <a:ext cx="8640960" cy="3603377"/>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11" name="Group 10">
            <a:extLst>
              <a:ext uri="{FF2B5EF4-FFF2-40B4-BE49-F238E27FC236}">
                <a16:creationId xmlns:a16="http://schemas.microsoft.com/office/drawing/2014/main" id="{6D1FE098-6F3E-6049-B704-48EFDE3F13C9}"/>
              </a:ext>
            </a:extLst>
          </p:cNvPr>
          <p:cNvGrpSpPr/>
          <p:nvPr/>
        </p:nvGrpSpPr>
        <p:grpSpPr>
          <a:xfrm>
            <a:off x="395536" y="2737152"/>
            <a:ext cx="8323794" cy="3284136"/>
            <a:chOff x="395536" y="2465906"/>
            <a:chExt cx="8323794" cy="3284136"/>
          </a:xfrm>
        </p:grpSpPr>
        <p:sp>
          <p:nvSpPr>
            <p:cNvPr id="12" name="Rounded Rectangle 11">
              <a:extLst>
                <a:ext uri="{FF2B5EF4-FFF2-40B4-BE49-F238E27FC236}">
                  <a16:creationId xmlns:a16="http://schemas.microsoft.com/office/drawing/2014/main" id="{476E0864-4F53-AE4B-8A8E-A62FDA419FA7}"/>
                </a:ext>
              </a:extLst>
            </p:cNvPr>
            <p:cNvSpPr/>
            <p:nvPr/>
          </p:nvSpPr>
          <p:spPr bwMode="auto">
            <a:xfrm>
              <a:off x="395536" y="2465906"/>
              <a:ext cx="8323794" cy="3284136"/>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13" name="Rounded Rectangle 12">
              <a:extLst>
                <a:ext uri="{FF2B5EF4-FFF2-40B4-BE49-F238E27FC236}">
                  <a16:creationId xmlns:a16="http://schemas.microsoft.com/office/drawing/2014/main" id="{D40136D5-2340-2B42-8698-9E63B8F38883}"/>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4" name="Rounded Rectangle 13">
              <a:extLst>
                <a:ext uri="{FF2B5EF4-FFF2-40B4-BE49-F238E27FC236}">
                  <a16:creationId xmlns:a16="http://schemas.microsoft.com/office/drawing/2014/main" id="{AB074F10-4525-7545-8062-08D37666A855}"/>
                </a:ext>
              </a:extLst>
            </p:cNvPr>
            <p:cNvSpPr/>
            <p:nvPr/>
          </p:nvSpPr>
          <p:spPr bwMode="auto">
            <a:xfrm>
              <a:off x="611560" y="3804805"/>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15" name="Rounded Rectangle 14">
              <a:extLst>
                <a:ext uri="{FF2B5EF4-FFF2-40B4-BE49-F238E27FC236}">
                  <a16:creationId xmlns:a16="http://schemas.microsoft.com/office/drawing/2014/main" id="{A2B75921-43F7-CE41-B84B-73E15168316D}"/>
                </a:ext>
              </a:extLst>
            </p:cNvPr>
            <p:cNvSpPr/>
            <p:nvPr/>
          </p:nvSpPr>
          <p:spPr bwMode="auto">
            <a:xfrm>
              <a:off x="611560" y="4476720"/>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grpSp>
        <p:nvGrpSpPr>
          <p:cNvPr id="16" name="Group 15">
            <a:extLst>
              <a:ext uri="{FF2B5EF4-FFF2-40B4-BE49-F238E27FC236}">
                <a16:creationId xmlns:a16="http://schemas.microsoft.com/office/drawing/2014/main" id="{77921A43-E817-D940-9FB2-EDCD762D93EF}"/>
              </a:ext>
            </a:extLst>
          </p:cNvPr>
          <p:cNvGrpSpPr/>
          <p:nvPr/>
        </p:nvGrpSpPr>
        <p:grpSpPr>
          <a:xfrm>
            <a:off x="4427984" y="2743899"/>
            <a:ext cx="4435362" cy="2101727"/>
            <a:chOff x="395536" y="2465906"/>
            <a:chExt cx="4435362" cy="2101727"/>
          </a:xfrm>
        </p:grpSpPr>
        <p:sp>
          <p:nvSpPr>
            <p:cNvPr id="17" name="Rounded Rectangle 16">
              <a:extLst>
                <a:ext uri="{FF2B5EF4-FFF2-40B4-BE49-F238E27FC236}">
                  <a16:creationId xmlns:a16="http://schemas.microsoft.com/office/drawing/2014/main" id="{52509D6F-8F84-534D-B810-F9C517E1F117}"/>
                </a:ext>
              </a:extLst>
            </p:cNvPr>
            <p:cNvSpPr/>
            <p:nvPr/>
          </p:nvSpPr>
          <p:spPr bwMode="auto">
            <a:xfrm>
              <a:off x="395536" y="2465906"/>
              <a:ext cx="4435362" cy="2101727"/>
            </a:xfrm>
            <a:prstGeom prst="roundRect">
              <a:avLst>
                <a:gd name="adj" fmla="val 10514"/>
              </a:avLst>
            </a:prstGeom>
            <a:no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br>
                <a:rPr lang="en-GB" sz="2000" dirty="0">
                  <a:solidFill>
                    <a:srgbClr val="00B0F0"/>
                  </a:solidFill>
                </a:rPr>
              </a:br>
              <a:r>
                <a:rPr lang="en-GB" sz="2000" dirty="0">
                  <a:solidFill>
                    <a:srgbClr val="00B0F0"/>
                  </a:solidFill>
                </a:rPr>
                <a:t>...............................................</a:t>
              </a:r>
              <a:endParaRPr lang="en-GB" sz="2000" b="1" dirty="0">
                <a:solidFill>
                  <a:srgbClr val="00B0F0"/>
                </a:solidFill>
              </a:endParaRPr>
            </a:p>
          </p:txBody>
        </p:sp>
        <p:sp>
          <p:nvSpPr>
            <p:cNvPr id="18" name="Rounded Rectangle 17">
              <a:extLst>
                <a:ext uri="{FF2B5EF4-FFF2-40B4-BE49-F238E27FC236}">
                  <a16:creationId xmlns:a16="http://schemas.microsoft.com/office/drawing/2014/main" id="{A89DD9EA-B273-F441-A52A-538349902076}"/>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19" name="Rounded Rectangle 18">
              <a:extLst>
                <a:ext uri="{FF2B5EF4-FFF2-40B4-BE49-F238E27FC236}">
                  <a16:creationId xmlns:a16="http://schemas.microsoft.com/office/drawing/2014/main" id="{C91EC6D0-7CAD-8C45-9B15-AC58E1B3EE33}"/>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0" name="Rounded Rectangle 19">
              <a:extLst>
                <a:ext uri="{FF2B5EF4-FFF2-40B4-BE49-F238E27FC236}">
                  <a16:creationId xmlns:a16="http://schemas.microsoft.com/office/drawing/2014/main" id="{57A748B7-4CC0-2F4F-B713-1371A256CA87}"/>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
        <p:nvSpPr>
          <p:cNvPr id="22" name="TextBox 21">
            <a:extLst>
              <a:ext uri="{FF2B5EF4-FFF2-40B4-BE49-F238E27FC236}">
                <a16:creationId xmlns:a16="http://schemas.microsoft.com/office/drawing/2014/main" id="{D0F94D43-C3F6-1641-9642-4052417B3C5E}"/>
              </a:ext>
            </a:extLst>
          </p:cNvPr>
          <p:cNvSpPr txBox="1"/>
          <p:nvPr/>
        </p:nvSpPr>
        <p:spPr>
          <a:xfrm>
            <a:off x="1187625" y="2996952"/>
            <a:ext cx="3456384" cy="892552"/>
          </a:xfrm>
          <a:prstGeom prst="rect">
            <a:avLst/>
          </a:prstGeom>
          <a:noFill/>
        </p:spPr>
        <p:txBody>
          <a:bodyPr wrap="square" rtlCol="0">
            <a:spAutoFit/>
          </a:bodyPr>
          <a:lstStyle/>
          <a:p>
            <a:pPr>
              <a:spcBef>
                <a:spcPts val="600"/>
              </a:spcBef>
              <a:buClr>
                <a:srgbClr val="00B0F0"/>
              </a:buClr>
            </a:pPr>
            <a:r>
              <a:rPr lang="en-US" sz="1400" dirty="0">
                <a:solidFill>
                  <a:srgbClr val="FF0000"/>
                </a:solidFill>
              </a:rPr>
              <a:t>Threats from others e.g. partners, </a:t>
            </a:r>
          </a:p>
          <a:p>
            <a:pPr>
              <a:spcBef>
                <a:spcPts val="600"/>
              </a:spcBef>
              <a:buClr>
                <a:srgbClr val="00B0F0"/>
              </a:buClr>
            </a:pPr>
            <a:endParaRPr lang="en-US" sz="1400" dirty="0">
              <a:solidFill>
                <a:srgbClr val="FF0000"/>
              </a:solidFill>
            </a:endParaRPr>
          </a:p>
          <a:p>
            <a:pPr>
              <a:spcBef>
                <a:spcPts val="600"/>
              </a:spcBef>
              <a:buClr>
                <a:srgbClr val="00B0F0"/>
              </a:buClr>
            </a:pPr>
            <a:r>
              <a:rPr lang="en-US" sz="1400" dirty="0">
                <a:solidFill>
                  <a:srgbClr val="FF0000"/>
                </a:solidFill>
              </a:rPr>
              <a:t>friends, good Samaritans </a:t>
            </a:r>
          </a:p>
        </p:txBody>
      </p:sp>
      <p:sp>
        <p:nvSpPr>
          <p:cNvPr id="23" name="TextBox 22">
            <a:extLst>
              <a:ext uri="{FF2B5EF4-FFF2-40B4-BE49-F238E27FC236}">
                <a16:creationId xmlns:a16="http://schemas.microsoft.com/office/drawing/2014/main" id="{8FEFCAEB-7BAD-AD48-B066-F1CD7575B5EA}"/>
              </a:ext>
            </a:extLst>
          </p:cNvPr>
          <p:cNvSpPr txBox="1"/>
          <p:nvPr/>
        </p:nvSpPr>
        <p:spPr>
          <a:xfrm>
            <a:off x="1241604" y="4182899"/>
            <a:ext cx="3456384" cy="307777"/>
          </a:xfrm>
          <a:prstGeom prst="rect">
            <a:avLst/>
          </a:prstGeom>
          <a:noFill/>
        </p:spPr>
        <p:txBody>
          <a:bodyPr wrap="square" rtlCol="0">
            <a:spAutoFit/>
          </a:bodyPr>
          <a:lstStyle/>
          <a:p>
            <a:pPr>
              <a:spcBef>
                <a:spcPts val="600"/>
              </a:spcBef>
              <a:buClr>
                <a:srgbClr val="00B0F0"/>
              </a:buClr>
            </a:pPr>
            <a:r>
              <a:rPr lang="en-US" sz="1400" dirty="0">
                <a:solidFill>
                  <a:srgbClr val="FF0000"/>
                </a:solidFill>
              </a:rPr>
              <a:t>Number of staff</a:t>
            </a:r>
          </a:p>
        </p:txBody>
      </p:sp>
      <p:sp>
        <p:nvSpPr>
          <p:cNvPr id="24" name="TextBox 23">
            <a:extLst>
              <a:ext uri="{FF2B5EF4-FFF2-40B4-BE49-F238E27FC236}">
                <a16:creationId xmlns:a16="http://schemas.microsoft.com/office/drawing/2014/main" id="{902CF2AD-51C4-C24F-8722-84ED5EBF0632}"/>
              </a:ext>
            </a:extLst>
          </p:cNvPr>
          <p:cNvSpPr txBox="1"/>
          <p:nvPr/>
        </p:nvSpPr>
        <p:spPr>
          <a:xfrm>
            <a:off x="1223576" y="4811360"/>
            <a:ext cx="3456384" cy="892552"/>
          </a:xfrm>
          <a:prstGeom prst="rect">
            <a:avLst/>
          </a:prstGeom>
          <a:noFill/>
        </p:spPr>
        <p:txBody>
          <a:bodyPr wrap="square" rtlCol="0">
            <a:spAutoFit/>
          </a:bodyPr>
          <a:lstStyle/>
          <a:p>
            <a:pPr>
              <a:spcBef>
                <a:spcPts val="600"/>
              </a:spcBef>
              <a:buClr>
                <a:srgbClr val="00B0F0"/>
              </a:buClr>
            </a:pPr>
            <a:r>
              <a:rPr lang="en-US" sz="1400" dirty="0">
                <a:solidFill>
                  <a:srgbClr val="FF0000"/>
                </a:solidFill>
              </a:rPr>
              <a:t>Options available to you – remember </a:t>
            </a:r>
          </a:p>
          <a:p>
            <a:pPr>
              <a:spcBef>
                <a:spcPts val="600"/>
              </a:spcBef>
              <a:buClr>
                <a:srgbClr val="00B0F0"/>
              </a:buClr>
            </a:pPr>
            <a:endParaRPr lang="en-US" sz="1400" dirty="0">
              <a:solidFill>
                <a:srgbClr val="FF0000"/>
              </a:solidFill>
            </a:endParaRPr>
          </a:p>
          <a:p>
            <a:pPr>
              <a:spcBef>
                <a:spcPts val="600"/>
              </a:spcBef>
              <a:buClr>
                <a:srgbClr val="00B0F0"/>
              </a:buClr>
            </a:pPr>
            <a:r>
              <a:rPr lang="en-US" sz="1400" dirty="0">
                <a:solidFill>
                  <a:srgbClr val="FF0000"/>
                </a:solidFill>
              </a:rPr>
              <a:t>TACT and SEW from your conflict unit</a:t>
            </a:r>
          </a:p>
        </p:txBody>
      </p:sp>
      <p:sp>
        <p:nvSpPr>
          <p:cNvPr id="25" name="TextBox 24">
            <a:extLst>
              <a:ext uri="{FF2B5EF4-FFF2-40B4-BE49-F238E27FC236}">
                <a16:creationId xmlns:a16="http://schemas.microsoft.com/office/drawing/2014/main" id="{8B8EBF94-9E93-7540-ABEE-4109B63FBDB2}"/>
              </a:ext>
            </a:extLst>
          </p:cNvPr>
          <p:cNvSpPr txBox="1"/>
          <p:nvPr/>
        </p:nvSpPr>
        <p:spPr>
          <a:xfrm>
            <a:off x="5220073" y="2996952"/>
            <a:ext cx="3456384" cy="307777"/>
          </a:xfrm>
          <a:prstGeom prst="rect">
            <a:avLst/>
          </a:prstGeom>
          <a:noFill/>
        </p:spPr>
        <p:txBody>
          <a:bodyPr wrap="square" rtlCol="0">
            <a:spAutoFit/>
          </a:bodyPr>
          <a:lstStyle/>
          <a:p>
            <a:pPr>
              <a:spcBef>
                <a:spcPts val="600"/>
              </a:spcBef>
              <a:buClr>
                <a:srgbClr val="00B0F0"/>
              </a:buClr>
            </a:pPr>
            <a:r>
              <a:rPr lang="en-US" sz="1400" dirty="0">
                <a:solidFill>
                  <a:srgbClr val="FF0000"/>
                </a:solidFill>
              </a:rPr>
              <a:t>Existing physical injuries </a:t>
            </a:r>
          </a:p>
        </p:txBody>
      </p:sp>
      <p:sp>
        <p:nvSpPr>
          <p:cNvPr id="26" name="TextBox 25">
            <a:extLst>
              <a:ext uri="{FF2B5EF4-FFF2-40B4-BE49-F238E27FC236}">
                <a16:creationId xmlns:a16="http://schemas.microsoft.com/office/drawing/2014/main" id="{66696DB7-C229-8040-A5EE-B0ECAE545B99}"/>
              </a:ext>
            </a:extLst>
          </p:cNvPr>
          <p:cNvSpPr txBox="1"/>
          <p:nvPr/>
        </p:nvSpPr>
        <p:spPr>
          <a:xfrm>
            <a:off x="5220073" y="3591312"/>
            <a:ext cx="3456384" cy="307777"/>
          </a:xfrm>
          <a:prstGeom prst="rect">
            <a:avLst/>
          </a:prstGeom>
          <a:noFill/>
        </p:spPr>
        <p:txBody>
          <a:bodyPr wrap="square" rtlCol="0">
            <a:spAutoFit/>
          </a:bodyPr>
          <a:lstStyle/>
          <a:p>
            <a:pPr>
              <a:spcBef>
                <a:spcPts val="600"/>
              </a:spcBef>
              <a:buClr>
                <a:srgbClr val="00B0F0"/>
              </a:buClr>
            </a:pPr>
            <a:r>
              <a:rPr lang="en-US" sz="1400" dirty="0">
                <a:solidFill>
                  <a:srgbClr val="FF0000"/>
                </a:solidFill>
              </a:rPr>
              <a:t>Size </a:t>
            </a:r>
          </a:p>
        </p:txBody>
      </p:sp>
      <p:sp>
        <p:nvSpPr>
          <p:cNvPr id="27" name="TextBox 26">
            <a:extLst>
              <a:ext uri="{FF2B5EF4-FFF2-40B4-BE49-F238E27FC236}">
                <a16:creationId xmlns:a16="http://schemas.microsoft.com/office/drawing/2014/main" id="{ECED303A-36FC-684C-86BE-CC8F18212E62}"/>
              </a:ext>
            </a:extLst>
          </p:cNvPr>
          <p:cNvSpPr txBox="1"/>
          <p:nvPr/>
        </p:nvSpPr>
        <p:spPr>
          <a:xfrm>
            <a:off x="5220073" y="4203960"/>
            <a:ext cx="3456384" cy="307777"/>
          </a:xfrm>
          <a:prstGeom prst="rect">
            <a:avLst/>
          </a:prstGeom>
          <a:noFill/>
        </p:spPr>
        <p:txBody>
          <a:bodyPr wrap="square" rtlCol="0">
            <a:spAutoFit/>
          </a:bodyPr>
          <a:lstStyle/>
          <a:p>
            <a:pPr>
              <a:spcBef>
                <a:spcPts val="600"/>
              </a:spcBef>
              <a:buClr>
                <a:srgbClr val="00B0F0"/>
              </a:buClr>
            </a:pPr>
            <a:r>
              <a:rPr lang="en-US" sz="1400" dirty="0">
                <a:solidFill>
                  <a:srgbClr val="FF0000"/>
                </a:solidFill>
              </a:rPr>
              <a:t>Age. </a:t>
            </a:r>
          </a:p>
        </p:txBody>
      </p:sp>
    </p:spTree>
    <p:extLst>
      <p:ext uri="{BB962C8B-B14F-4D97-AF65-F5344CB8AC3E}">
        <p14:creationId xmlns:p14="http://schemas.microsoft.com/office/powerpoint/2010/main" val="6773883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751B1EB8-7CB0-1547-8CC5-9D009B6AE2F4}"/>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8E717A14-FA71-BC4E-B72E-58D1D051B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506729A5-2F7C-FA48-A664-2CAE482A6F28}"/>
              </a:ext>
            </a:extLst>
          </p:cNvPr>
          <p:cNvSpPr txBox="1"/>
          <p:nvPr/>
        </p:nvSpPr>
        <p:spPr>
          <a:xfrm>
            <a:off x="902644" y="1350603"/>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What are the 3 signs and symptoms </a:t>
            </a:r>
            <a:br>
              <a:rPr lang="en-GB" sz="2200" dirty="0">
                <a:solidFill>
                  <a:schemeClr val="tx1"/>
                </a:solidFill>
              </a:rPr>
            </a:br>
            <a:r>
              <a:rPr lang="en-GB" sz="2200" dirty="0">
                <a:solidFill>
                  <a:schemeClr val="tx1"/>
                </a:solidFill>
              </a:rPr>
              <a:t>of acute behavioural disturbance (ABD)?</a:t>
            </a:r>
          </a:p>
        </p:txBody>
      </p:sp>
      <p:sp>
        <p:nvSpPr>
          <p:cNvPr id="8" name="Oval 7">
            <a:extLst>
              <a:ext uri="{FF2B5EF4-FFF2-40B4-BE49-F238E27FC236}">
                <a16:creationId xmlns:a16="http://schemas.microsoft.com/office/drawing/2014/main" id="{ADD6C5DC-0052-6B4F-B92A-168BA2AFA70D}"/>
              </a:ext>
            </a:extLst>
          </p:cNvPr>
          <p:cNvSpPr/>
          <p:nvPr/>
        </p:nvSpPr>
        <p:spPr bwMode="auto">
          <a:xfrm>
            <a:off x="251520" y="1466444"/>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9" name="TextBox 8">
            <a:extLst>
              <a:ext uri="{FF2B5EF4-FFF2-40B4-BE49-F238E27FC236}">
                <a16:creationId xmlns:a16="http://schemas.microsoft.com/office/drawing/2014/main" id="{0E2B9059-9442-894F-AD9D-449BB2795E5B}"/>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23" name="Rounded Rectangle 22">
            <a:extLst>
              <a:ext uri="{FF2B5EF4-FFF2-40B4-BE49-F238E27FC236}">
                <a16:creationId xmlns:a16="http://schemas.microsoft.com/office/drawing/2014/main" id="{79FF3F2A-2500-714C-85AD-CB26A16568FC}"/>
              </a:ext>
            </a:extLst>
          </p:cNvPr>
          <p:cNvSpPr/>
          <p:nvPr/>
        </p:nvSpPr>
        <p:spPr bwMode="auto">
          <a:xfrm>
            <a:off x="251520" y="2381315"/>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24" name="Group 23">
            <a:extLst>
              <a:ext uri="{FF2B5EF4-FFF2-40B4-BE49-F238E27FC236}">
                <a16:creationId xmlns:a16="http://schemas.microsoft.com/office/drawing/2014/main" id="{76644950-D2B1-4E49-A4E7-56E0C1AC1552}"/>
              </a:ext>
            </a:extLst>
          </p:cNvPr>
          <p:cNvGrpSpPr/>
          <p:nvPr/>
        </p:nvGrpSpPr>
        <p:grpSpPr>
          <a:xfrm>
            <a:off x="395536" y="2583844"/>
            <a:ext cx="8323794" cy="2101727"/>
            <a:chOff x="395536" y="2465906"/>
            <a:chExt cx="8323794" cy="2101727"/>
          </a:xfrm>
        </p:grpSpPr>
        <p:sp>
          <p:nvSpPr>
            <p:cNvPr id="25" name="Rounded Rectangle 24">
              <a:extLst>
                <a:ext uri="{FF2B5EF4-FFF2-40B4-BE49-F238E27FC236}">
                  <a16:creationId xmlns:a16="http://schemas.microsoft.com/office/drawing/2014/main" id="{EA3298F7-71C4-E14F-AF6A-D7B0378037AC}"/>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endParaRPr lang="en-GB" sz="2000" b="1" dirty="0">
                <a:solidFill>
                  <a:srgbClr val="00B0F0"/>
                </a:solidFill>
              </a:endParaRPr>
            </a:p>
          </p:txBody>
        </p:sp>
        <p:sp>
          <p:nvSpPr>
            <p:cNvPr id="26" name="Rounded Rectangle 25">
              <a:extLst>
                <a:ext uri="{FF2B5EF4-FFF2-40B4-BE49-F238E27FC236}">
                  <a16:creationId xmlns:a16="http://schemas.microsoft.com/office/drawing/2014/main" id="{74DD1D78-E09D-DB4E-BDE0-411740569A4B}"/>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7" name="Rounded Rectangle 26">
              <a:extLst>
                <a:ext uri="{FF2B5EF4-FFF2-40B4-BE49-F238E27FC236}">
                  <a16:creationId xmlns:a16="http://schemas.microsoft.com/office/drawing/2014/main" id="{B8723B93-8838-F540-BDE6-707ED746703B}"/>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8" name="Rounded Rectangle 27">
              <a:extLst>
                <a:ext uri="{FF2B5EF4-FFF2-40B4-BE49-F238E27FC236}">
                  <a16:creationId xmlns:a16="http://schemas.microsoft.com/office/drawing/2014/main" id="{479BC673-59FF-A543-87E7-BD6BF2B2B314}"/>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Tree>
    <p:extLst>
      <p:ext uri="{BB962C8B-B14F-4D97-AF65-F5344CB8AC3E}">
        <p14:creationId xmlns:p14="http://schemas.microsoft.com/office/powerpoint/2010/main" val="39458630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751B1EB8-7CB0-1547-8CC5-9D009B6AE2F4}"/>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8E717A14-FA71-BC4E-B72E-58D1D051B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506729A5-2F7C-FA48-A664-2CAE482A6F28}"/>
              </a:ext>
            </a:extLst>
          </p:cNvPr>
          <p:cNvSpPr txBox="1"/>
          <p:nvPr/>
        </p:nvSpPr>
        <p:spPr>
          <a:xfrm>
            <a:off x="902644" y="1350603"/>
            <a:ext cx="6549676" cy="769441"/>
          </a:xfrm>
          <a:prstGeom prst="rect">
            <a:avLst/>
          </a:prstGeom>
          <a:noFill/>
        </p:spPr>
        <p:txBody>
          <a:bodyPr wrap="square" rtlCol="0">
            <a:spAutoFit/>
          </a:bodyPr>
          <a:lstStyle/>
          <a:p>
            <a:pPr>
              <a:spcBef>
                <a:spcPts val="600"/>
              </a:spcBef>
              <a:buClr>
                <a:srgbClr val="00B0F0"/>
              </a:buClr>
              <a:tabLst>
                <a:tab pos="304800" algn="l"/>
              </a:tabLst>
            </a:pPr>
            <a:r>
              <a:rPr lang="en-GB" sz="2200" dirty="0">
                <a:solidFill>
                  <a:schemeClr val="tx1"/>
                </a:solidFill>
              </a:rPr>
              <a:t>What are the 3 signs and symptoms </a:t>
            </a:r>
            <a:br>
              <a:rPr lang="en-GB" sz="2200" dirty="0">
                <a:solidFill>
                  <a:schemeClr val="tx1"/>
                </a:solidFill>
              </a:rPr>
            </a:br>
            <a:r>
              <a:rPr lang="en-GB" sz="2200" dirty="0">
                <a:solidFill>
                  <a:schemeClr val="tx1"/>
                </a:solidFill>
              </a:rPr>
              <a:t>of acute behavioural disturbance (ABD)?</a:t>
            </a:r>
          </a:p>
        </p:txBody>
      </p:sp>
      <p:sp>
        <p:nvSpPr>
          <p:cNvPr id="8" name="Oval 7">
            <a:extLst>
              <a:ext uri="{FF2B5EF4-FFF2-40B4-BE49-F238E27FC236}">
                <a16:creationId xmlns:a16="http://schemas.microsoft.com/office/drawing/2014/main" id="{ADD6C5DC-0052-6B4F-B92A-168BA2AFA70D}"/>
              </a:ext>
            </a:extLst>
          </p:cNvPr>
          <p:cNvSpPr/>
          <p:nvPr/>
        </p:nvSpPr>
        <p:spPr bwMode="auto">
          <a:xfrm>
            <a:off x="251520" y="1466444"/>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9" name="TextBox 8">
            <a:extLst>
              <a:ext uri="{FF2B5EF4-FFF2-40B4-BE49-F238E27FC236}">
                <a16:creationId xmlns:a16="http://schemas.microsoft.com/office/drawing/2014/main" id="{0E2B9059-9442-894F-AD9D-449BB2795E5B}"/>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2</a:t>
            </a:r>
          </a:p>
        </p:txBody>
      </p:sp>
      <p:sp>
        <p:nvSpPr>
          <p:cNvPr id="23" name="Rounded Rectangle 22">
            <a:extLst>
              <a:ext uri="{FF2B5EF4-FFF2-40B4-BE49-F238E27FC236}">
                <a16:creationId xmlns:a16="http://schemas.microsoft.com/office/drawing/2014/main" id="{79FF3F2A-2500-714C-85AD-CB26A16568FC}"/>
              </a:ext>
            </a:extLst>
          </p:cNvPr>
          <p:cNvSpPr/>
          <p:nvPr/>
        </p:nvSpPr>
        <p:spPr bwMode="auto">
          <a:xfrm>
            <a:off x="251520" y="2381315"/>
            <a:ext cx="8640960" cy="2520280"/>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dirty="0">
              <a:solidFill>
                <a:srgbClr val="000000"/>
              </a:solidFill>
            </a:endParaRPr>
          </a:p>
        </p:txBody>
      </p:sp>
      <p:grpSp>
        <p:nvGrpSpPr>
          <p:cNvPr id="24" name="Group 23">
            <a:extLst>
              <a:ext uri="{FF2B5EF4-FFF2-40B4-BE49-F238E27FC236}">
                <a16:creationId xmlns:a16="http://schemas.microsoft.com/office/drawing/2014/main" id="{76644950-D2B1-4E49-A4E7-56E0C1AC1552}"/>
              </a:ext>
            </a:extLst>
          </p:cNvPr>
          <p:cNvGrpSpPr/>
          <p:nvPr/>
        </p:nvGrpSpPr>
        <p:grpSpPr>
          <a:xfrm>
            <a:off x="395536" y="2583844"/>
            <a:ext cx="8323794" cy="2101727"/>
            <a:chOff x="395536" y="2465906"/>
            <a:chExt cx="8323794" cy="2101727"/>
          </a:xfrm>
        </p:grpSpPr>
        <p:sp>
          <p:nvSpPr>
            <p:cNvPr id="25" name="Rounded Rectangle 24">
              <a:extLst>
                <a:ext uri="{FF2B5EF4-FFF2-40B4-BE49-F238E27FC236}">
                  <a16:creationId xmlns:a16="http://schemas.microsoft.com/office/drawing/2014/main" id="{EA3298F7-71C4-E14F-AF6A-D7B0378037AC}"/>
                </a:ext>
              </a:extLst>
            </p:cNvPr>
            <p:cNvSpPr/>
            <p:nvPr/>
          </p:nvSpPr>
          <p:spPr bwMode="auto">
            <a:xfrm>
              <a:off x="395536" y="2465906"/>
              <a:ext cx="8323794" cy="2101727"/>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20000">
                <a:lnSpc>
                  <a:spcPct val="200000"/>
                </a:lnSpc>
                <a:spcBef>
                  <a:spcPts val="1200"/>
                </a:spcBef>
                <a:buClr>
                  <a:srgbClr val="189049"/>
                </a:buClr>
              </a:pPr>
              <a:r>
                <a:rPr lang="en-GB" sz="2000" dirty="0">
                  <a:solidFill>
                    <a:srgbClr val="00B0F0"/>
                  </a:solidFill>
                </a:rPr>
                <a:t>…..................................................................................................................................................................................................................................................................................................................</a:t>
              </a:r>
              <a:endParaRPr lang="en-GB" sz="2000" b="1" dirty="0">
                <a:solidFill>
                  <a:srgbClr val="00B0F0"/>
                </a:solidFill>
              </a:endParaRPr>
            </a:p>
          </p:txBody>
        </p:sp>
        <p:sp>
          <p:nvSpPr>
            <p:cNvPr id="26" name="Rounded Rectangle 25">
              <a:extLst>
                <a:ext uri="{FF2B5EF4-FFF2-40B4-BE49-F238E27FC236}">
                  <a16:creationId xmlns:a16="http://schemas.microsoft.com/office/drawing/2014/main" id="{74DD1D78-E09D-DB4E-BDE0-411740569A4B}"/>
                </a:ext>
              </a:extLst>
            </p:cNvPr>
            <p:cNvSpPr/>
            <p:nvPr/>
          </p:nvSpPr>
          <p:spPr bwMode="auto">
            <a:xfrm>
              <a:off x="611560" y="2579719"/>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1</a:t>
              </a:r>
            </a:p>
          </p:txBody>
        </p:sp>
        <p:sp>
          <p:nvSpPr>
            <p:cNvPr id="27" name="Rounded Rectangle 26">
              <a:extLst>
                <a:ext uri="{FF2B5EF4-FFF2-40B4-BE49-F238E27FC236}">
                  <a16:creationId xmlns:a16="http://schemas.microsoft.com/office/drawing/2014/main" id="{B8723B93-8838-F540-BDE6-707ED746703B}"/>
                </a:ext>
              </a:extLst>
            </p:cNvPr>
            <p:cNvSpPr/>
            <p:nvPr/>
          </p:nvSpPr>
          <p:spPr bwMode="auto">
            <a:xfrm>
              <a:off x="611560" y="3188922"/>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2</a:t>
              </a:r>
            </a:p>
          </p:txBody>
        </p:sp>
        <p:sp>
          <p:nvSpPr>
            <p:cNvPr id="28" name="Rounded Rectangle 27">
              <a:extLst>
                <a:ext uri="{FF2B5EF4-FFF2-40B4-BE49-F238E27FC236}">
                  <a16:creationId xmlns:a16="http://schemas.microsoft.com/office/drawing/2014/main" id="{479BC673-59FF-A543-87E7-BD6BF2B2B314}"/>
                </a:ext>
              </a:extLst>
            </p:cNvPr>
            <p:cNvSpPr/>
            <p:nvPr/>
          </p:nvSpPr>
          <p:spPr bwMode="auto">
            <a:xfrm>
              <a:off x="611560" y="3798058"/>
              <a:ext cx="468000" cy="468000"/>
            </a:xfrm>
            <a:prstGeom prst="roundRect">
              <a:avLst/>
            </a:prstGeom>
            <a:solidFill>
              <a:srgbClr val="0070C0"/>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ct val="20000"/>
                </a:spcBef>
                <a:spcAft>
                  <a:spcPct val="0"/>
                </a:spcAft>
                <a:buClr>
                  <a:srgbClr val="189049"/>
                </a:buClr>
              </a:pPr>
              <a:r>
                <a:rPr lang="en-GB" sz="2000" b="1" dirty="0">
                  <a:solidFill>
                    <a:schemeClr val="bg1"/>
                  </a:solidFill>
                </a:rPr>
                <a:t>3</a:t>
              </a:r>
            </a:p>
          </p:txBody>
        </p:sp>
      </p:grpSp>
      <p:sp>
        <p:nvSpPr>
          <p:cNvPr id="14" name="TextBox 13">
            <a:extLst>
              <a:ext uri="{FF2B5EF4-FFF2-40B4-BE49-F238E27FC236}">
                <a16:creationId xmlns:a16="http://schemas.microsoft.com/office/drawing/2014/main" id="{7A7EF6A8-665A-FA4D-A5D6-C1D08BDD37B1}"/>
              </a:ext>
            </a:extLst>
          </p:cNvPr>
          <p:cNvSpPr txBox="1"/>
          <p:nvPr/>
        </p:nvSpPr>
        <p:spPr>
          <a:xfrm>
            <a:off x="1223576" y="2708920"/>
            <a:ext cx="7308864" cy="430887"/>
          </a:xfrm>
          <a:prstGeom prst="rect">
            <a:avLst/>
          </a:prstGeom>
          <a:noFill/>
        </p:spPr>
        <p:txBody>
          <a:bodyPr wrap="square" rtlCol="0">
            <a:spAutoFit/>
          </a:bodyPr>
          <a:lstStyle/>
          <a:p>
            <a:pPr>
              <a:spcBef>
                <a:spcPts val="600"/>
              </a:spcBef>
              <a:buClr>
                <a:srgbClr val="00B0F0"/>
              </a:buClr>
            </a:pPr>
            <a:r>
              <a:rPr lang="en-US" sz="2200" dirty="0">
                <a:solidFill>
                  <a:srgbClr val="FF0000"/>
                </a:solidFill>
              </a:rPr>
              <a:t>High temperature </a:t>
            </a:r>
          </a:p>
        </p:txBody>
      </p:sp>
      <p:sp>
        <p:nvSpPr>
          <p:cNvPr id="15" name="TextBox 14">
            <a:extLst>
              <a:ext uri="{FF2B5EF4-FFF2-40B4-BE49-F238E27FC236}">
                <a16:creationId xmlns:a16="http://schemas.microsoft.com/office/drawing/2014/main" id="{E351198F-566C-A743-AB66-9AC6051D7117}"/>
              </a:ext>
            </a:extLst>
          </p:cNvPr>
          <p:cNvSpPr txBox="1"/>
          <p:nvPr/>
        </p:nvSpPr>
        <p:spPr>
          <a:xfrm>
            <a:off x="1223576" y="3303280"/>
            <a:ext cx="7308864" cy="430887"/>
          </a:xfrm>
          <a:prstGeom prst="rect">
            <a:avLst/>
          </a:prstGeom>
          <a:noFill/>
        </p:spPr>
        <p:txBody>
          <a:bodyPr wrap="square" rtlCol="0">
            <a:spAutoFit/>
          </a:bodyPr>
          <a:lstStyle/>
          <a:p>
            <a:pPr>
              <a:spcBef>
                <a:spcPts val="600"/>
              </a:spcBef>
              <a:buClr>
                <a:srgbClr val="00B0F0"/>
              </a:buClr>
            </a:pPr>
            <a:r>
              <a:rPr lang="en-US" sz="2200" dirty="0">
                <a:solidFill>
                  <a:srgbClr val="FF0000"/>
                </a:solidFill>
              </a:rPr>
              <a:t>Bizarre </a:t>
            </a:r>
            <a:r>
              <a:rPr lang="en-US" sz="2200" dirty="0" err="1">
                <a:solidFill>
                  <a:srgbClr val="FF0000"/>
                </a:solidFill>
              </a:rPr>
              <a:t>behaviour</a:t>
            </a:r>
            <a:r>
              <a:rPr lang="en-US" sz="2200" dirty="0">
                <a:solidFill>
                  <a:srgbClr val="FF0000"/>
                </a:solidFill>
              </a:rPr>
              <a:t> </a:t>
            </a:r>
          </a:p>
        </p:txBody>
      </p:sp>
      <p:sp>
        <p:nvSpPr>
          <p:cNvPr id="16" name="TextBox 15">
            <a:extLst>
              <a:ext uri="{FF2B5EF4-FFF2-40B4-BE49-F238E27FC236}">
                <a16:creationId xmlns:a16="http://schemas.microsoft.com/office/drawing/2014/main" id="{D071E40B-DDA0-2245-827B-EBC4D628EC01}"/>
              </a:ext>
            </a:extLst>
          </p:cNvPr>
          <p:cNvSpPr txBox="1"/>
          <p:nvPr/>
        </p:nvSpPr>
        <p:spPr>
          <a:xfrm>
            <a:off x="1223576" y="3925072"/>
            <a:ext cx="7308864" cy="430887"/>
          </a:xfrm>
          <a:prstGeom prst="rect">
            <a:avLst/>
          </a:prstGeom>
          <a:noFill/>
        </p:spPr>
        <p:txBody>
          <a:bodyPr wrap="square" rtlCol="0">
            <a:spAutoFit/>
          </a:bodyPr>
          <a:lstStyle/>
          <a:p>
            <a:pPr>
              <a:spcBef>
                <a:spcPts val="600"/>
              </a:spcBef>
              <a:buClr>
                <a:srgbClr val="00B0F0"/>
              </a:buClr>
            </a:pPr>
            <a:r>
              <a:rPr lang="en-US" sz="2200" dirty="0">
                <a:solidFill>
                  <a:srgbClr val="FF0000"/>
                </a:solidFill>
              </a:rPr>
              <a:t>Sustained mental and physical exhaustion. </a:t>
            </a:r>
          </a:p>
        </p:txBody>
      </p:sp>
    </p:spTree>
    <p:extLst>
      <p:ext uri="{BB962C8B-B14F-4D97-AF65-F5344CB8AC3E}">
        <p14:creationId xmlns:p14="http://schemas.microsoft.com/office/powerpoint/2010/main" val="4138073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txBox="1">
            <a:spLocks noChangeArrowheads="1"/>
          </p:cNvSpPr>
          <p:nvPr/>
        </p:nvSpPr>
        <p:spPr bwMode="auto">
          <a:xfrm>
            <a:off x="1979712" y="4581128"/>
            <a:ext cx="5757863" cy="1470025"/>
          </a:xfrm>
          <a:prstGeom prst="rect">
            <a:avLst/>
          </a:prstGeom>
          <a:no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tab pos="5029200" algn="l"/>
              </a:tabLst>
              <a:defRPr/>
            </a:pP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Reducing the risks associated </a:t>
            </a:r>
            <a:b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with physical intervention</a:t>
            </a:r>
            <a:endParaRPr kumimoji="0" lang="en-GB" sz="22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Oval 5">
            <a:hlinkClick r:id="" action="ppaction://noaction"/>
            <a:extLst>
              <a:ext uri="{FF2B5EF4-FFF2-40B4-BE49-F238E27FC236}">
                <a16:creationId xmlns:a16="http://schemas.microsoft.com/office/drawing/2014/main" id="{5884C7DC-1E72-4D13-A2FC-80A2F6541EEC}"/>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6600" b="1" dirty="0">
                <a:solidFill>
                  <a:prstClr val="white"/>
                </a:solidFill>
                <a:ea typeface="MS PGothic" pitchFamily="34" charset="-128"/>
              </a:rPr>
              <a:t>3</a:t>
            </a:r>
            <a:endParaRPr lang="en-US" altLang="en-US" sz="6600" b="1" dirty="0">
              <a:solidFill>
                <a:prstClr val="white"/>
              </a:solidFill>
              <a:ea typeface="MS PGothic" pitchFamily="34" charset="-128"/>
            </a:endParaRPr>
          </a:p>
        </p:txBody>
      </p:sp>
      <p:pic>
        <p:nvPicPr>
          <p:cNvPr id="4" name="Picture 3">
            <a:extLst>
              <a:ext uri="{FF2B5EF4-FFF2-40B4-BE49-F238E27FC236}">
                <a16:creationId xmlns:a16="http://schemas.microsoft.com/office/drawing/2014/main" id="{5D47A49A-F102-49D3-83A6-8B281CC7B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pic>
        <p:nvPicPr>
          <p:cNvPr id="5" name="Picture 4">
            <a:extLst>
              <a:ext uri="{FF2B5EF4-FFF2-40B4-BE49-F238E27FC236}">
                <a16:creationId xmlns:a16="http://schemas.microsoft.com/office/drawing/2014/main" id="{A9E7379E-04C2-2A4E-8066-64F8843617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6198" y="632174"/>
            <a:ext cx="2144889" cy="3657674"/>
          </a:xfrm>
          <a:prstGeom prst="rect">
            <a:avLst/>
          </a:prstGeom>
        </p:spPr>
      </p:pic>
    </p:spTree>
    <p:extLst>
      <p:ext uri="{BB962C8B-B14F-4D97-AF65-F5344CB8AC3E}">
        <p14:creationId xmlns:p14="http://schemas.microsoft.com/office/powerpoint/2010/main" val="16116668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6" name="Rectangle 10"/>
          <p:cNvSpPr>
            <a:spLocks noChangeArrowheads="1"/>
          </p:cNvSpPr>
          <p:nvPr/>
        </p:nvSpPr>
        <p:spPr bwMode="auto">
          <a:xfrm>
            <a:off x="44450" y="209550"/>
            <a:ext cx="67468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0000" tIns="90000" rIns="90000" bIns="46800"/>
          <a:lstStyle>
            <a:lvl1pPr marL="266700"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55000"/>
              </a:spcBef>
              <a:buFont typeface="Wingdings" pitchFamily="2" charset="2"/>
              <a:buNone/>
            </a:pPr>
            <a:endParaRPr lang="en-GB" altLang="en-US" sz="1800" b="0" i="1" dirty="0">
              <a:solidFill>
                <a:srgbClr val="81B4B9"/>
              </a:solidFill>
            </a:endParaRPr>
          </a:p>
        </p:txBody>
      </p:sp>
      <p:sp>
        <p:nvSpPr>
          <p:cNvPr id="15" name="Title 4"/>
          <p:cNvSpPr txBox="1">
            <a:spLocks/>
          </p:cNvSpPr>
          <p:nvPr/>
        </p:nvSpPr>
        <p:spPr>
          <a:xfrm>
            <a:off x="44450" y="4599304"/>
            <a:ext cx="9118204" cy="1566000"/>
          </a:xfrm>
          <a:prstGeom prst="rect">
            <a:avLst/>
          </a:prstGeom>
        </p:spPr>
        <p:txBody>
          <a:bodyPr lIns="1260000" rIns="1260000" anchor="ctr"/>
          <a:lstStyle>
            <a:lvl1pPr algn="ctr" defTabSz="914400" rtl="0" eaLnBrk="1" latinLnBrk="0" hangingPunct="1">
              <a:spcBef>
                <a:spcPct val="0"/>
              </a:spcBef>
              <a:buNone/>
              <a:defRPr sz="3000" b="1" kern="1200">
                <a:solidFill>
                  <a:schemeClr val="bg1"/>
                </a:solidFill>
                <a:latin typeface="Arial" panose="020B0604020202020204" pitchFamily="34" charset="0"/>
                <a:ea typeface="+mj-ea"/>
                <a:cs typeface="Arial" panose="020B0604020202020204" pitchFamily="34" charset="0"/>
              </a:defRPr>
            </a:lvl1pPr>
          </a:lstStyle>
          <a:p>
            <a:r>
              <a:rPr lang="en-GB" sz="2600" dirty="0">
                <a:latin typeface="Arial"/>
                <a:cs typeface="Arial"/>
              </a:rPr>
              <a:t>Application of physical intervention </a:t>
            </a:r>
          </a:p>
          <a:p>
            <a:r>
              <a:rPr lang="en-GB" sz="2600" dirty="0">
                <a:latin typeface="Arial"/>
                <a:cs typeface="Arial"/>
              </a:rPr>
              <a:t>skills in the private security industry</a:t>
            </a:r>
          </a:p>
          <a:p>
            <a:endParaRPr lang="en-GB" sz="2400" dirty="0">
              <a:solidFill>
                <a:prstClr val="white"/>
              </a:solidFill>
            </a:endParaRPr>
          </a:p>
        </p:txBody>
      </p:sp>
      <p:pic>
        <p:nvPicPr>
          <p:cNvPr id="5122" name="Picture 2" descr="\\DESIGNARCHIVE\Archive\Image Bank\Illustrations\Security\PNG\DS PNG\Pg18 DS Pointing at signa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692696"/>
            <a:ext cx="1622437" cy="3824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GB" altLang="en-US" dirty="0"/>
              <a:t>Physical intervention incidents </a:t>
            </a:r>
            <a:br>
              <a:rPr lang="en-GB" altLang="en-US" dirty="0"/>
            </a:br>
            <a:r>
              <a:rPr lang="en-GB" altLang="en-US" dirty="0"/>
              <a:t>on the ground</a:t>
            </a:r>
          </a:p>
        </p:txBody>
      </p:sp>
      <p:sp>
        <p:nvSpPr>
          <p:cNvPr id="7" name="Text Placeholder 2">
            <a:extLst>
              <a:ext uri="{FF2B5EF4-FFF2-40B4-BE49-F238E27FC236}">
                <a16:creationId xmlns:a16="http://schemas.microsoft.com/office/drawing/2014/main" id="{1A76440D-0715-493E-B7BA-71ADFBC78DD6}"/>
              </a:ext>
            </a:extLst>
          </p:cNvPr>
          <p:cNvSpPr>
            <a:spLocks noGrp="1"/>
          </p:cNvSpPr>
          <p:nvPr>
            <p:ph idx="1"/>
          </p:nvPr>
        </p:nvSpPr>
        <p:spPr>
          <a:xfrm>
            <a:off x="263352" y="4193704"/>
            <a:ext cx="8640960" cy="1656183"/>
          </a:xfrm>
        </p:spPr>
        <p:txBody>
          <a:bodyPr/>
          <a:lstStyle/>
          <a:p>
            <a:pPr>
              <a:spcBef>
                <a:spcPct val="30000"/>
              </a:spcBef>
              <a:defRPr/>
            </a:pPr>
            <a:r>
              <a:rPr lang="en-GB" altLang="en-US" dirty="0"/>
              <a:t>properly assess the risks relating to this</a:t>
            </a:r>
          </a:p>
          <a:p>
            <a:pPr>
              <a:spcBef>
                <a:spcPct val="30000"/>
              </a:spcBef>
              <a:defRPr/>
            </a:pPr>
            <a:r>
              <a:rPr lang="en-GB" altLang="en-US" dirty="0"/>
              <a:t>implement control measures </a:t>
            </a:r>
          </a:p>
          <a:p>
            <a:pPr>
              <a:spcBef>
                <a:spcPct val="30000"/>
              </a:spcBef>
              <a:defRPr/>
            </a:pPr>
            <a:r>
              <a:rPr lang="en-GB" altLang="en-US" dirty="0"/>
              <a:t>provide guidance as well as any additional </a:t>
            </a:r>
            <a:br>
              <a:rPr lang="en-GB" altLang="en-US" dirty="0"/>
            </a:br>
            <a:r>
              <a:rPr lang="en-GB" altLang="en-US" dirty="0"/>
              <a:t>training required.</a:t>
            </a:r>
          </a:p>
          <a:p>
            <a:pPr marL="0" indent="0">
              <a:buNone/>
              <a:defRPr/>
            </a:pPr>
            <a:endParaRPr lang="en-GB" altLang="en-US" dirty="0"/>
          </a:p>
          <a:p>
            <a:pPr>
              <a:buFont typeface="Arial" charset="0"/>
              <a:buNone/>
              <a:defRPr/>
            </a:pPr>
            <a:endParaRPr lang="en-GB" altLang="en-US" dirty="0"/>
          </a:p>
        </p:txBody>
      </p:sp>
      <p:sp>
        <p:nvSpPr>
          <p:cNvPr id="8" name="AutoShape 6">
            <a:extLst>
              <a:ext uri="{FF2B5EF4-FFF2-40B4-BE49-F238E27FC236}">
                <a16:creationId xmlns:a16="http://schemas.microsoft.com/office/drawing/2014/main" id="{ADF8A99A-C930-F44E-B5BC-0C1EC591E5F7}"/>
              </a:ext>
            </a:extLst>
          </p:cNvPr>
          <p:cNvSpPr>
            <a:spLocks noChangeArrowheads="1"/>
          </p:cNvSpPr>
          <p:nvPr/>
        </p:nvSpPr>
        <p:spPr bwMode="auto">
          <a:xfrm>
            <a:off x="263352" y="1448780"/>
            <a:ext cx="8629128" cy="1476164"/>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lvl="0">
              <a:buNone/>
              <a:defRPr/>
            </a:pPr>
            <a:r>
              <a:rPr lang="en-GB" altLang="en-US" sz="2400" dirty="0">
                <a:solidFill>
                  <a:srgbClr val="FFFFFF"/>
                </a:solidFill>
              </a:rPr>
              <a:t>Restraint-related deaths are more common during ground restraints. Therefore, they should be avoided </a:t>
            </a:r>
            <a:br>
              <a:rPr lang="en-GB" altLang="en-US" sz="2400" dirty="0">
                <a:solidFill>
                  <a:srgbClr val="FFFFFF"/>
                </a:solidFill>
              </a:rPr>
            </a:br>
            <a:r>
              <a:rPr lang="en-GB" altLang="en-US" sz="2400" dirty="0">
                <a:solidFill>
                  <a:srgbClr val="FFFFFF"/>
                </a:solidFill>
              </a:rPr>
              <a:t>if at all possible</a:t>
            </a:r>
          </a:p>
        </p:txBody>
      </p:sp>
      <p:sp>
        <p:nvSpPr>
          <p:cNvPr id="9" name="AutoShape 9">
            <a:extLst>
              <a:ext uri="{FF2B5EF4-FFF2-40B4-BE49-F238E27FC236}">
                <a16:creationId xmlns:a16="http://schemas.microsoft.com/office/drawing/2014/main" id="{57A8FC2A-C557-2B4F-8F98-F5DF35B6F4E3}"/>
              </a:ext>
            </a:extLst>
          </p:cNvPr>
          <p:cNvSpPr>
            <a:spLocks noChangeArrowheads="1"/>
          </p:cNvSpPr>
          <p:nvPr/>
        </p:nvSpPr>
        <p:spPr bwMode="auto">
          <a:xfrm>
            <a:off x="251520" y="3113584"/>
            <a:ext cx="8640960" cy="89148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Where the potential for ground restraints is high, employers and venue operators must:</a:t>
            </a:r>
          </a:p>
        </p:txBody>
      </p:sp>
    </p:spTree>
    <p:extLst>
      <p:ext uri="{BB962C8B-B14F-4D97-AF65-F5344CB8AC3E}">
        <p14:creationId xmlns:p14="http://schemas.microsoft.com/office/powerpoint/2010/main" val="430585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GB" altLang="en-US" dirty="0"/>
              <a:t>Physical intervention incidents </a:t>
            </a:r>
            <a:br>
              <a:rPr lang="en-GB" altLang="en-US" dirty="0"/>
            </a:br>
            <a:r>
              <a:rPr lang="en-GB" altLang="en-US" dirty="0"/>
              <a:t>on the ground cont.</a:t>
            </a:r>
          </a:p>
        </p:txBody>
      </p:sp>
      <p:sp>
        <p:nvSpPr>
          <p:cNvPr id="60419" name="Text Placeholder 2"/>
          <p:cNvSpPr>
            <a:spLocks noGrp="1"/>
          </p:cNvSpPr>
          <p:nvPr>
            <p:ph idx="1"/>
          </p:nvPr>
        </p:nvSpPr>
        <p:spPr>
          <a:xfrm>
            <a:off x="268288" y="3943340"/>
            <a:ext cx="8640960" cy="2084904"/>
          </a:xfrm>
        </p:spPr>
        <p:txBody>
          <a:bodyPr numCol="2"/>
          <a:lstStyle/>
          <a:p>
            <a:pPr>
              <a:buFont typeface="Arial" charset="0"/>
              <a:buChar char="●"/>
              <a:defRPr/>
            </a:pPr>
            <a:r>
              <a:rPr lang="en-GB" altLang="en-US" sz="2200" dirty="0"/>
              <a:t>avoiding takedowns </a:t>
            </a:r>
            <a:br>
              <a:rPr lang="en-GB" altLang="en-US" sz="2200" dirty="0"/>
            </a:br>
            <a:r>
              <a:rPr lang="en-GB" altLang="en-US" sz="2200" dirty="0"/>
              <a:t>if possible</a:t>
            </a:r>
          </a:p>
          <a:p>
            <a:pPr>
              <a:buFont typeface="Arial" charset="0"/>
              <a:buChar char="●"/>
              <a:defRPr/>
            </a:pPr>
            <a:r>
              <a:rPr lang="en-GB" altLang="en-US" sz="2200" dirty="0"/>
              <a:t>glass/other debris</a:t>
            </a:r>
          </a:p>
          <a:p>
            <a:pPr>
              <a:buFont typeface="Arial" charset="0"/>
              <a:buChar char="●"/>
              <a:defRPr/>
            </a:pPr>
            <a:r>
              <a:rPr lang="en-GB" altLang="en-US" sz="2200" dirty="0"/>
              <a:t>that you are vulnerable </a:t>
            </a:r>
            <a:br>
              <a:rPr lang="en-GB" altLang="en-US" sz="2200" dirty="0"/>
            </a:br>
            <a:r>
              <a:rPr lang="en-GB" altLang="en-US" sz="2200" dirty="0"/>
              <a:t>to assault</a:t>
            </a:r>
            <a:br>
              <a:rPr lang="en-GB" altLang="en-US" sz="2200" dirty="0"/>
            </a:br>
            <a:br>
              <a:rPr lang="en-GB" altLang="en-US" sz="2200" dirty="0"/>
            </a:br>
            <a:endParaRPr lang="en-GB" altLang="en-US" sz="2200" dirty="0"/>
          </a:p>
          <a:p>
            <a:pPr>
              <a:buFont typeface="Arial" charset="0"/>
              <a:buChar char="●"/>
              <a:defRPr/>
            </a:pPr>
            <a:r>
              <a:rPr lang="en-GB" altLang="en-US" sz="2200" dirty="0"/>
              <a:t>monitoring the person’s breathing</a:t>
            </a:r>
          </a:p>
          <a:p>
            <a:pPr>
              <a:buFont typeface="Arial" charset="0"/>
              <a:buChar char="●"/>
              <a:defRPr/>
            </a:pPr>
            <a:r>
              <a:rPr lang="en-GB" altLang="en-US" sz="2200" dirty="0"/>
              <a:t>getting the person back up into a seated/recovery position ASAP.</a:t>
            </a:r>
          </a:p>
          <a:p>
            <a:pPr marL="0" indent="0">
              <a:buNone/>
              <a:defRPr/>
            </a:pPr>
            <a:endParaRPr lang="en-GB" altLang="en-US" dirty="0"/>
          </a:p>
          <a:p>
            <a:pPr>
              <a:buFont typeface="Arial" charset="0"/>
              <a:buNone/>
              <a:defRPr/>
            </a:pPr>
            <a:endParaRPr lang="en-GB" altLang="en-US" dirty="0"/>
          </a:p>
        </p:txBody>
      </p:sp>
      <p:sp>
        <p:nvSpPr>
          <p:cNvPr id="4" name="AutoShape 6">
            <a:extLst>
              <a:ext uri="{FF2B5EF4-FFF2-40B4-BE49-F238E27FC236}">
                <a16:creationId xmlns:a16="http://schemas.microsoft.com/office/drawing/2014/main" id="{81DD0401-7ACE-CF40-874E-6012018022CE}"/>
              </a:ext>
            </a:extLst>
          </p:cNvPr>
          <p:cNvSpPr>
            <a:spLocks noChangeArrowheads="1"/>
          </p:cNvSpPr>
          <p:nvPr/>
        </p:nvSpPr>
        <p:spPr bwMode="auto">
          <a:xfrm>
            <a:off x="263352" y="1448780"/>
            <a:ext cx="8629128" cy="1044116"/>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lvl="0">
              <a:buNone/>
              <a:defRPr/>
            </a:pPr>
            <a:r>
              <a:rPr lang="en-GB" altLang="en-US" dirty="0">
                <a:solidFill>
                  <a:srgbClr val="FFFFFF"/>
                </a:solidFill>
              </a:rPr>
              <a:t>Deaths can occur when a person is forcefully held face up or face down</a:t>
            </a:r>
          </a:p>
        </p:txBody>
      </p:sp>
      <p:sp>
        <p:nvSpPr>
          <p:cNvPr id="5" name="AutoShape 9">
            <a:extLst>
              <a:ext uri="{FF2B5EF4-FFF2-40B4-BE49-F238E27FC236}">
                <a16:creationId xmlns:a16="http://schemas.microsoft.com/office/drawing/2014/main" id="{483F0861-9A91-4643-8C48-90C902B05742}"/>
              </a:ext>
            </a:extLst>
          </p:cNvPr>
          <p:cNvSpPr>
            <a:spLocks noChangeArrowheads="1"/>
          </p:cNvSpPr>
          <p:nvPr/>
        </p:nvSpPr>
        <p:spPr bwMode="auto">
          <a:xfrm>
            <a:off x="251520" y="2772378"/>
            <a:ext cx="8640960" cy="89148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During forceful takedowns/falls to the ground, you are also at risk. You should consider:</a:t>
            </a:r>
          </a:p>
        </p:txBody>
      </p:sp>
    </p:spTree>
    <p:extLst>
      <p:ext uri="{BB962C8B-B14F-4D97-AF65-F5344CB8AC3E}">
        <p14:creationId xmlns:p14="http://schemas.microsoft.com/office/powerpoint/2010/main" val="932381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GB" altLang="en-US" dirty="0"/>
              <a:t>Dealing with physical intervention incidents on the ground appropriately</a:t>
            </a:r>
          </a:p>
        </p:txBody>
      </p:sp>
      <p:sp>
        <p:nvSpPr>
          <p:cNvPr id="64515" name="Text Placeholder 2"/>
          <p:cNvSpPr>
            <a:spLocks noGrp="1"/>
          </p:cNvSpPr>
          <p:nvPr>
            <p:ph idx="1"/>
          </p:nvPr>
        </p:nvSpPr>
        <p:spPr>
          <a:xfrm>
            <a:off x="251520" y="1772816"/>
            <a:ext cx="6264696" cy="3528392"/>
          </a:xfrm>
        </p:spPr>
        <p:txBody>
          <a:bodyPr/>
          <a:lstStyle/>
          <a:p>
            <a:pPr>
              <a:buFont typeface="Arial" charset="0"/>
              <a:buChar char="●"/>
            </a:pPr>
            <a:r>
              <a:rPr lang="en-GB" altLang="en-US" dirty="0"/>
              <a:t>Use more than one door supervisor</a:t>
            </a:r>
          </a:p>
          <a:p>
            <a:pPr>
              <a:buFont typeface="Arial" charset="0"/>
              <a:buChar char="●"/>
            </a:pPr>
            <a:r>
              <a:rPr lang="en-GB" altLang="en-US" dirty="0"/>
              <a:t>One door supervisor should take responsibility for person’s safety</a:t>
            </a:r>
          </a:p>
          <a:p>
            <a:pPr>
              <a:buFont typeface="Arial" charset="0"/>
              <a:buChar char="●"/>
            </a:pPr>
            <a:r>
              <a:rPr lang="en-GB" altLang="en-US" dirty="0"/>
              <a:t>Maintain dialogue</a:t>
            </a:r>
          </a:p>
          <a:p>
            <a:pPr>
              <a:buFont typeface="Arial" charset="0"/>
              <a:buChar char="●"/>
            </a:pPr>
            <a:r>
              <a:rPr lang="en-GB" altLang="en-US" dirty="0"/>
              <a:t>Try to de-escalate</a:t>
            </a:r>
          </a:p>
          <a:p>
            <a:pPr>
              <a:buFont typeface="Arial" charset="0"/>
              <a:buChar char="●"/>
            </a:pPr>
            <a:r>
              <a:rPr lang="en-GB" altLang="en-US" dirty="0"/>
              <a:t>Reduce force as soon as you can</a:t>
            </a:r>
          </a:p>
          <a:p>
            <a:pPr>
              <a:buFont typeface="Arial" charset="0"/>
              <a:buChar char="●"/>
            </a:pPr>
            <a:r>
              <a:rPr lang="en-GB" altLang="en-US" dirty="0"/>
              <a:t>Cease restraint in medical emergency </a:t>
            </a:r>
            <a:br>
              <a:rPr lang="en-GB" altLang="en-US" dirty="0"/>
            </a:br>
            <a:r>
              <a:rPr lang="en-GB" altLang="en-US" dirty="0"/>
              <a:t>(their breathing becomes laboured or stops).</a:t>
            </a:r>
          </a:p>
        </p:txBody>
      </p:sp>
      <p:pic>
        <p:nvPicPr>
          <p:cNvPr id="3" name="Picture 2" descr="A person wearing a white shirt&#10;&#10;Description automatically generated with medium confidence">
            <a:extLst>
              <a:ext uri="{FF2B5EF4-FFF2-40B4-BE49-F238E27FC236}">
                <a16:creationId xmlns:a16="http://schemas.microsoft.com/office/drawing/2014/main" id="{CEFA834A-37DC-2245-9F4C-8527C63933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40" y="1412776"/>
            <a:ext cx="1813674" cy="4428739"/>
          </a:xfrm>
          <a:prstGeom prst="rect">
            <a:avLst/>
          </a:prstGeom>
        </p:spPr>
      </p:pic>
    </p:spTree>
    <p:extLst>
      <p:ext uri="{BB962C8B-B14F-4D97-AF65-F5344CB8AC3E}">
        <p14:creationId xmlns:p14="http://schemas.microsoft.com/office/powerpoint/2010/main" val="3034115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GB" altLang="en-US" dirty="0"/>
              <a:t>Types of harm on the ground</a:t>
            </a:r>
          </a:p>
        </p:txBody>
      </p:sp>
      <p:sp>
        <p:nvSpPr>
          <p:cNvPr id="64515" name="Text Placeholder 2"/>
          <p:cNvSpPr>
            <a:spLocks noGrp="1"/>
          </p:cNvSpPr>
          <p:nvPr>
            <p:ph idx="1"/>
          </p:nvPr>
        </p:nvSpPr>
        <p:spPr>
          <a:xfrm>
            <a:off x="251520" y="2132856"/>
            <a:ext cx="8640960" cy="4032448"/>
          </a:xfrm>
        </p:spPr>
        <p:txBody>
          <a:bodyPr/>
          <a:lstStyle/>
          <a:p>
            <a:pPr>
              <a:buFont typeface="Arial" charset="0"/>
              <a:buChar char="●"/>
            </a:pPr>
            <a:r>
              <a:rPr lang="en-GB" altLang="en-US" sz="2000" dirty="0"/>
              <a:t>strikes and kicks</a:t>
            </a:r>
          </a:p>
          <a:p>
            <a:pPr>
              <a:buFont typeface="Arial" charset="0"/>
              <a:buChar char="●"/>
            </a:pPr>
            <a:r>
              <a:rPr lang="en-GB" altLang="en-US" sz="2000" dirty="0"/>
              <a:t>an individual falling or being forced to the ground</a:t>
            </a:r>
          </a:p>
          <a:p>
            <a:pPr>
              <a:buFont typeface="Arial" charset="0"/>
              <a:buChar char="●"/>
            </a:pPr>
            <a:r>
              <a:rPr lang="en-GB" altLang="en-US" sz="2000" dirty="0"/>
              <a:t>interventions involving the neck, spine or vital organs</a:t>
            </a:r>
          </a:p>
          <a:p>
            <a:pPr>
              <a:buFont typeface="Arial" charset="0"/>
              <a:buChar char="●"/>
            </a:pPr>
            <a:r>
              <a:rPr lang="en-GB" altLang="en-US" sz="2000" dirty="0"/>
              <a:t>restraint on the ground (face up or down) or other positions </a:t>
            </a:r>
            <a:br>
              <a:rPr lang="en-GB" altLang="en-US" sz="2000" dirty="0"/>
            </a:br>
            <a:r>
              <a:rPr lang="en-GB" altLang="en-US" sz="2000" dirty="0"/>
              <a:t>that impair breathing or circulation</a:t>
            </a:r>
          </a:p>
          <a:p>
            <a:pPr>
              <a:buFont typeface="Arial" charset="0"/>
              <a:buChar char="●"/>
            </a:pPr>
            <a:r>
              <a:rPr lang="en-GB" altLang="en-US" sz="2000" dirty="0"/>
              <a:t>any forceful restraint</a:t>
            </a:r>
          </a:p>
          <a:p>
            <a:pPr>
              <a:buFont typeface="Arial" charset="0"/>
              <a:buChar char="●"/>
            </a:pPr>
            <a:r>
              <a:rPr lang="en-GB" altLang="en-US" sz="2000" dirty="0"/>
              <a:t>stress and emotional trauma (especially for those who have experience of abuse and trauma)</a:t>
            </a:r>
          </a:p>
        </p:txBody>
      </p:sp>
      <p:sp>
        <p:nvSpPr>
          <p:cNvPr id="4" name="AutoShape 6">
            <a:extLst>
              <a:ext uri="{FF2B5EF4-FFF2-40B4-BE49-F238E27FC236}">
                <a16:creationId xmlns:a16="http://schemas.microsoft.com/office/drawing/2014/main" id="{DA2730E0-3155-4804-862E-85B6B2B6458C}"/>
              </a:ext>
            </a:extLst>
          </p:cNvPr>
          <p:cNvSpPr>
            <a:spLocks noChangeArrowheads="1"/>
          </p:cNvSpPr>
          <p:nvPr/>
        </p:nvSpPr>
        <p:spPr bwMode="auto">
          <a:xfrm>
            <a:off x="251520" y="5157193"/>
            <a:ext cx="8640960" cy="864096"/>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marL="0" indent="0">
              <a:buNone/>
            </a:pPr>
            <a:r>
              <a:rPr lang="en-US" altLang="en-US" sz="2000" dirty="0">
                <a:solidFill>
                  <a:srgbClr val="FFFFFF"/>
                </a:solidFill>
              </a:rPr>
              <a:t>You must respect the dignity of the individuals you are managing however challenging you may find them.</a:t>
            </a:r>
          </a:p>
        </p:txBody>
      </p:sp>
      <p:sp>
        <p:nvSpPr>
          <p:cNvPr id="5" name="AutoShape 9">
            <a:extLst>
              <a:ext uri="{FF2B5EF4-FFF2-40B4-BE49-F238E27FC236}">
                <a16:creationId xmlns:a16="http://schemas.microsoft.com/office/drawing/2014/main" id="{82E7B9AA-0CBC-B645-B516-CEFF80F52B01}"/>
              </a:ext>
            </a:extLst>
          </p:cNvPr>
          <p:cNvSpPr>
            <a:spLocks noChangeArrowheads="1"/>
          </p:cNvSpPr>
          <p:nvPr/>
        </p:nvSpPr>
        <p:spPr bwMode="auto">
          <a:xfrm>
            <a:off x="251520" y="1448468"/>
            <a:ext cx="8640960" cy="540373"/>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000" dirty="0">
                <a:solidFill>
                  <a:srgbClr val="000000"/>
                </a:solidFill>
                <a:latin typeface="Arial"/>
                <a:cs typeface="Arial"/>
              </a:rPr>
              <a:t>Serious injury or death can result from:</a:t>
            </a:r>
          </a:p>
        </p:txBody>
      </p:sp>
    </p:spTree>
    <p:extLst>
      <p:ext uri="{BB962C8B-B14F-4D97-AF65-F5344CB8AC3E}">
        <p14:creationId xmlns:p14="http://schemas.microsoft.com/office/powerpoint/2010/main" val="2216835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5D8777-C8CC-DF40-A4A1-52939442468B}"/>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1333578">
            <a:off x="5253848" y="1839620"/>
            <a:ext cx="3538800" cy="3538800"/>
          </a:xfrm>
          <a:prstGeom prst="rect">
            <a:avLst/>
          </a:prstGeom>
        </p:spPr>
      </p:pic>
      <p:sp>
        <p:nvSpPr>
          <p:cNvPr id="3" name="Title 2">
            <a:extLst>
              <a:ext uri="{FF2B5EF4-FFF2-40B4-BE49-F238E27FC236}">
                <a16:creationId xmlns:a16="http://schemas.microsoft.com/office/drawing/2014/main" id="{F3F10317-D291-41C1-B4C6-1B19C880CE90}"/>
              </a:ext>
            </a:extLst>
          </p:cNvPr>
          <p:cNvSpPr>
            <a:spLocks noGrp="1"/>
          </p:cNvSpPr>
          <p:nvPr>
            <p:ph type="title"/>
          </p:nvPr>
        </p:nvSpPr>
        <p:spPr/>
        <p:txBody>
          <a:bodyPr/>
          <a:lstStyle/>
          <a:p>
            <a:r>
              <a:rPr lang="en-US" dirty="0"/>
              <a:t>Reducing the risk of harm</a:t>
            </a:r>
            <a:endParaRPr lang="en-GB" dirty="0"/>
          </a:p>
        </p:txBody>
      </p:sp>
      <p:sp>
        <p:nvSpPr>
          <p:cNvPr id="4" name="Content Placeholder 3">
            <a:extLst>
              <a:ext uri="{FF2B5EF4-FFF2-40B4-BE49-F238E27FC236}">
                <a16:creationId xmlns:a16="http://schemas.microsoft.com/office/drawing/2014/main" id="{2FA974C6-DD7C-42DF-A0CA-6C6346418261}"/>
              </a:ext>
            </a:extLst>
          </p:cNvPr>
          <p:cNvSpPr>
            <a:spLocks noGrp="1"/>
          </p:cNvSpPr>
          <p:nvPr>
            <p:ph idx="1"/>
          </p:nvPr>
        </p:nvSpPr>
        <p:spPr>
          <a:xfrm>
            <a:off x="251520" y="1772816"/>
            <a:ext cx="8640960" cy="3672408"/>
          </a:xfrm>
        </p:spPr>
        <p:txBody>
          <a:bodyPr/>
          <a:lstStyle/>
          <a:p>
            <a:r>
              <a:rPr lang="en-US" dirty="0"/>
              <a:t>Choose the least forceful intervention practicable</a:t>
            </a:r>
          </a:p>
          <a:p>
            <a:r>
              <a:rPr lang="en-US" dirty="0"/>
              <a:t>Avoid high-risk positions, including ground restraints</a:t>
            </a:r>
          </a:p>
          <a:p>
            <a:r>
              <a:rPr lang="en-US" dirty="0"/>
              <a:t>Avoid high-risk methods or restraints, such as neck holds or any hold that can adversely affect breathing </a:t>
            </a:r>
            <a:br>
              <a:rPr lang="en-US" dirty="0"/>
            </a:br>
            <a:r>
              <a:rPr lang="en-US" dirty="0"/>
              <a:t>or circulation</a:t>
            </a:r>
          </a:p>
          <a:p>
            <a:r>
              <a:rPr lang="en-US" dirty="0"/>
              <a:t>Maintain ongoing communication with colleagues during and following the restraint</a:t>
            </a:r>
          </a:p>
          <a:p>
            <a:r>
              <a:rPr lang="en-US" dirty="0"/>
              <a:t>Monitor the well-being of the subject for adverse reactions.</a:t>
            </a:r>
          </a:p>
        </p:txBody>
      </p:sp>
    </p:spTree>
    <p:extLst>
      <p:ext uri="{BB962C8B-B14F-4D97-AF65-F5344CB8AC3E}">
        <p14:creationId xmlns:p14="http://schemas.microsoft.com/office/powerpoint/2010/main" val="28757790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F10317-D291-41C1-B4C6-1B19C880CE90}"/>
              </a:ext>
            </a:extLst>
          </p:cNvPr>
          <p:cNvSpPr>
            <a:spLocks noGrp="1"/>
          </p:cNvSpPr>
          <p:nvPr>
            <p:ph type="title"/>
          </p:nvPr>
        </p:nvSpPr>
        <p:spPr/>
        <p:txBody>
          <a:bodyPr/>
          <a:lstStyle/>
          <a:p>
            <a:r>
              <a:rPr lang="en-US" dirty="0"/>
              <a:t>Reducing the risk of harm</a:t>
            </a:r>
            <a:endParaRPr lang="en-GB" dirty="0"/>
          </a:p>
        </p:txBody>
      </p:sp>
      <p:sp>
        <p:nvSpPr>
          <p:cNvPr id="4" name="Content Placeholder 3">
            <a:extLst>
              <a:ext uri="{FF2B5EF4-FFF2-40B4-BE49-F238E27FC236}">
                <a16:creationId xmlns:a16="http://schemas.microsoft.com/office/drawing/2014/main" id="{2FA974C6-DD7C-42DF-A0CA-6C6346418261}"/>
              </a:ext>
            </a:extLst>
          </p:cNvPr>
          <p:cNvSpPr>
            <a:spLocks noGrp="1"/>
          </p:cNvSpPr>
          <p:nvPr>
            <p:ph idx="1"/>
          </p:nvPr>
        </p:nvSpPr>
        <p:spPr>
          <a:xfrm>
            <a:off x="251520" y="2384884"/>
            <a:ext cx="8640960" cy="2088232"/>
          </a:xfrm>
        </p:spPr>
        <p:txBody>
          <a:bodyPr/>
          <a:lstStyle/>
          <a:p>
            <a:r>
              <a:rPr lang="en-US" dirty="0"/>
              <a:t>Work as a team and designate a team leader</a:t>
            </a:r>
          </a:p>
          <a:p>
            <a:r>
              <a:rPr lang="en-US" dirty="0"/>
              <a:t>Follow procedures</a:t>
            </a:r>
          </a:p>
          <a:p>
            <a:r>
              <a:rPr lang="en-US" dirty="0"/>
              <a:t>De-escalate at the earliest opportunity</a:t>
            </a:r>
          </a:p>
          <a:p>
            <a:r>
              <a:rPr lang="en-US" dirty="0"/>
              <a:t>Immediately release and provide support if subject shows signs of breathlessness or adverse reactions.</a:t>
            </a:r>
            <a:endParaRPr lang="en-GB" dirty="0"/>
          </a:p>
        </p:txBody>
      </p:sp>
      <p:pic>
        <p:nvPicPr>
          <p:cNvPr id="5" name="Picture 4">
            <a:extLst>
              <a:ext uri="{FF2B5EF4-FFF2-40B4-BE49-F238E27FC236}">
                <a16:creationId xmlns:a16="http://schemas.microsoft.com/office/drawing/2014/main" id="{3D491A3C-3E63-B642-AD70-97C94BCF3CB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1333578">
            <a:off x="5253848" y="1839620"/>
            <a:ext cx="3538800" cy="3538800"/>
          </a:xfrm>
          <a:prstGeom prst="rect">
            <a:avLst/>
          </a:prstGeom>
        </p:spPr>
      </p:pic>
    </p:spTree>
    <p:extLst>
      <p:ext uri="{BB962C8B-B14F-4D97-AF65-F5344CB8AC3E}">
        <p14:creationId xmlns:p14="http://schemas.microsoft.com/office/powerpoint/2010/main" val="1851773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7"/>
          <p:cNvSpPr>
            <a:spLocks noGrp="1" noChangeArrowheads="1"/>
          </p:cNvSpPr>
          <p:nvPr>
            <p:ph type="title"/>
          </p:nvPr>
        </p:nvSpPr>
        <p:spPr/>
        <p:txBody>
          <a:bodyPr/>
          <a:lstStyle/>
          <a:p>
            <a:r>
              <a:rPr lang="en-GB" altLang="en-US" b="1" dirty="0"/>
              <a:t>Definition</a:t>
            </a:r>
          </a:p>
        </p:txBody>
      </p:sp>
      <p:grpSp>
        <p:nvGrpSpPr>
          <p:cNvPr id="8" name="Group 7">
            <a:extLst>
              <a:ext uri="{FF2B5EF4-FFF2-40B4-BE49-F238E27FC236}">
                <a16:creationId xmlns:a16="http://schemas.microsoft.com/office/drawing/2014/main" id="{72B2E74C-CA6E-4A40-BB79-5D5E7081B04A}"/>
              </a:ext>
            </a:extLst>
          </p:cNvPr>
          <p:cNvGrpSpPr/>
          <p:nvPr/>
        </p:nvGrpSpPr>
        <p:grpSpPr>
          <a:xfrm>
            <a:off x="395536" y="2168860"/>
            <a:ext cx="8352928" cy="2520280"/>
            <a:chOff x="4680768" y="2276872"/>
            <a:chExt cx="8352928" cy="2520280"/>
          </a:xfrm>
        </p:grpSpPr>
        <p:sp>
          <p:nvSpPr>
            <p:cNvPr id="9" name="AutoShape 6">
              <a:extLst>
                <a:ext uri="{FF2B5EF4-FFF2-40B4-BE49-F238E27FC236}">
                  <a16:creationId xmlns:a16="http://schemas.microsoft.com/office/drawing/2014/main" id="{15FB53C3-7A97-EF4A-8192-54E4B716D3A2}"/>
                </a:ext>
              </a:extLst>
            </p:cNvPr>
            <p:cNvSpPr>
              <a:spLocks noChangeArrowheads="1"/>
            </p:cNvSpPr>
            <p:nvPr/>
          </p:nvSpPr>
          <p:spPr bwMode="auto">
            <a:xfrm>
              <a:off x="4859338" y="2420938"/>
              <a:ext cx="8174358" cy="2376214"/>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b"/>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0"/>
                </a:spcBef>
                <a:buNone/>
              </a:pPr>
              <a:r>
                <a:rPr lang="en-GB" altLang="en-US" sz="2000" dirty="0">
                  <a:solidFill>
                    <a:schemeClr val="bg1"/>
                  </a:solidFill>
                </a:rPr>
                <a:t>Risk assessment:</a:t>
              </a:r>
              <a:br>
                <a:rPr lang="en-GB" altLang="en-US" sz="2000" dirty="0">
                  <a:solidFill>
                    <a:schemeClr val="bg1"/>
                  </a:solidFill>
                </a:rPr>
              </a:br>
              <a:r>
                <a:rPr lang="en-GB" altLang="en-US" sz="2000" dirty="0"/>
                <a:t>‘the continuous assessment of risk in the rapidly changing circumstances in the workplace or during an incident, in order to implement the control measures necessary to improve safety’.</a:t>
              </a:r>
            </a:p>
          </p:txBody>
        </p:sp>
        <p:grpSp>
          <p:nvGrpSpPr>
            <p:cNvPr id="10" name="Group 9">
              <a:extLst>
                <a:ext uri="{FF2B5EF4-FFF2-40B4-BE49-F238E27FC236}">
                  <a16:creationId xmlns:a16="http://schemas.microsoft.com/office/drawing/2014/main" id="{670AB1F2-58B7-B547-AC29-A8ED359907EF}"/>
                </a:ext>
              </a:extLst>
            </p:cNvPr>
            <p:cNvGrpSpPr/>
            <p:nvPr/>
          </p:nvGrpSpPr>
          <p:grpSpPr>
            <a:xfrm>
              <a:off x="4680768" y="2276872"/>
              <a:ext cx="790575" cy="657225"/>
              <a:chOff x="252945" y="1881193"/>
              <a:chExt cx="790575" cy="657225"/>
            </a:xfrm>
          </p:grpSpPr>
          <p:sp>
            <p:nvSpPr>
              <p:cNvPr id="11" name="Oval 10">
                <a:extLst>
                  <a:ext uri="{FF2B5EF4-FFF2-40B4-BE49-F238E27FC236}">
                    <a16:creationId xmlns:a16="http://schemas.microsoft.com/office/drawing/2014/main" id="{F9E25F3D-3555-454B-A11A-899C983FD0A7}"/>
                  </a:ext>
                </a:extLst>
              </p:cNvPr>
              <p:cNvSpPr/>
              <p:nvPr/>
            </p:nvSpPr>
            <p:spPr bwMode="auto">
              <a:xfrm>
                <a:off x="252945" y="1881193"/>
                <a:ext cx="790575" cy="657225"/>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pic>
            <p:nvPicPr>
              <p:cNvPr id="12" name="Picture 65" descr="A close up of a logo&#10;&#10;Description automatically generated">
                <a:extLst>
                  <a:ext uri="{FF2B5EF4-FFF2-40B4-BE49-F238E27FC236}">
                    <a16:creationId xmlns:a16="http://schemas.microsoft.com/office/drawing/2014/main" id="{2F477B0F-A447-7E4D-A005-B538C8A77B1A}"/>
                  </a:ext>
                </a:extLst>
              </p:cNvPr>
              <p:cNvPicPr>
                <a:picLocks noChangeAspect="1" noChangeArrowheads="1"/>
              </p:cNvPicPr>
              <p:nvPr/>
            </p:nvPicPr>
            <p:blipFill>
              <a:blip r:embed="rId3"/>
              <a:srcRect/>
              <a:stretch>
                <a:fillRect/>
              </a:stretch>
            </p:blipFill>
            <p:spPr bwMode="auto">
              <a:xfrm>
                <a:off x="386760" y="2017899"/>
                <a:ext cx="537224" cy="383811"/>
              </a:xfrm>
              <a:prstGeom prst="rect">
                <a:avLst/>
              </a:prstGeom>
              <a:noFill/>
              <a:ln>
                <a:noFill/>
              </a:ln>
            </p:spPr>
          </p:pic>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D8905C5-8D39-7040-AF52-BFF58BD73652}"/>
              </a:ext>
            </a:extLst>
          </p:cNvPr>
          <p:cNvPicPr>
            <a:picLocks noChangeAspect="1"/>
          </p:cNvPicPr>
          <p:nvPr/>
        </p:nvPicPr>
        <p:blipFill>
          <a:blip r:embed="rId3">
            <a:alphaModFix amt="10000"/>
            <a:extLst>
              <a:ext uri="{28A0092B-C50C-407E-A947-70E740481C1C}">
                <a14:useLocalDpi xmlns:a14="http://schemas.microsoft.com/office/drawing/2010/main" val="0"/>
              </a:ext>
            </a:extLst>
          </a:blip>
          <a:srcRect/>
          <a:stretch/>
        </p:blipFill>
        <p:spPr>
          <a:xfrm rot="771689">
            <a:off x="5401155" y="1871231"/>
            <a:ext cx="3538800" cy="3538800"/>
          </a:xfrm>
          <a:prstGeom prst="rect">
            <a:avLst/>
          </a:prstGeom>
        </p:spPr>
      </p:pic>
      <p:sp>
        <p:nvSpPr>
          <p:cNvPr id="4" name="Rectangle 3"/>
          <p:cNvSpPr/>
          <p:nvPr/>
        </p:nvSpPr>
        <p:spPr bwMode="auto">
          <a:xfrm>
            <a:off x="5504706" y="1611305"/>
            <a:ext cx="3950153" cy="432047"/>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defRPr/>
            </a:pPr>
            <a:r>
              <a:rPr lang="en-GB" dirty="0">
                <a:solidFill>
                  <a:schemeClr val="tx1"/>
                </a:solidFill>
              </a:rPr>
              <a:t>Think ‘safety’ first</a:t>
            </a:r>
            <a:endParaRPr lang="en-GB" sz="7200" dirty="0">
              <a:solidFill>
                <a:schemeClr val="tx1"/>
              </a:solidFill>
            </a:endParaRPr>
          </a:p>
        </p:txBody>
      </p:sp>
      <p:sp>
        <p:nvSpPr>
          <p:cNvPr id="27" name="Rectangle 26"/>
          <p:cNvSpPr/>
          <p:nvPr/>
        </p:nvSpPr>
        <p:spPr bwMode="auto">
          <a:xfrm>
            <a:off x="5504707" y="2656396"/>
            <a:ext cx="4032448" cy="486055"/>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defRPr/>
            </a:pPr>
            <a:r>
              <a:rPr lang="en-GB" dirty="0">
                <a:solidFill>
                  <a:schemeClr val="tx1"/>
                </a:solidFill>
              </a:rPr>
              <a:t>Assess the situation</a:t>
            </a:r>
            <a:endParaRPr lang="en-GB" sz="7200" dirty="0">
              <a:solidFill>
                <a:schemeClr val="tx1"/>
              </a:solidFill>
            </a:endParaRPr>
          </a:p>
        </p:txBody>
      </p:sp>
      <p:sp>
        <p:nvSpPr>
          <p:cNvPr id="28" name="Rectangle 27"/>
          <p:cNvSpPr/>
          <p:nvPr/>
        </p:nvSpPr>
        <p:spPr bwMode="auto">
          <a:xfrm>
            <a:off x="5504707" y="3715550"/>
            <a:ext cx="4032448" cy="486054"/>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defRPr/>
            </a:pPr>
            <a:r>
              <a:rPr lang="en-GB" dirty="0">
                <a:solidFill>
                  <a:schemeClr val="tx1"/>
                </a:solidFill>
              </a:rPr>
              <a:t>Consider your options</a:t>
            </a:r>
            <a:endParaRPr lang="en-GB" sz="7200" dirty="0">
              <a:solidFill>
                <a:schemeClr val="tx1"/>
              </a:solidFill>
            </a:endParaRPr>
          </a:p>
        </p:txBody>
      </p:sp>
      <p:sp>
        <p:nvSpPr>
          <p:cNvPr id="29" name="Rectangle 28"/>
          <p:cNvSpPr/>
          <p:nvPr/>
        </p:nvSpPr>
        <p:spPr bwMode="auto">
          <a:xfrm>
            <a:off x="5504707" y="4798299"/>
            <a:ext cx="4032448" cy="486053"/>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defRPr/>
            </a:pPr>
            <a:r>
              <a:rPr lang="en-GB" dirty="0">
                <a:solidFill>
                  <a:schemeClr val="tx1"/>
                </a:solidFill>
              </a:rPr>
              <a:t>Take action</a:t>
            </a:r>
            <a:endParaRPr lang="en-GB" sz="7200" dirty="0">
              <a:solidFill>
                <a:schemeClr val="tx1"/>
              </a:solidFill>
            </a:endParaRPr>
          </a:p>
        </p:txBody>
      </p:sp>
      <p:sp>
        <p:nvSpPr>
          <p:cNvPr id="61454" name="AutoShape 6"/>
          <p:cNvSpPr>
            <a:spLocks noChangeArrowheads="1"/>
          </p:cNvSpPr>
          <p:nvPr/>
        </p:nvSpPr>
        <p:spPr bwMode="auto">
          <a:xfrm>
            <a:off x="251520" y="1774836"/>
            <a:ext cx="3744010" cy="3454847"/>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 typeface="Arial" charset="0"/>
              <a:buNone/>
            </a:pPr>
            <a:r>
              <a:rPr lang="en-GB" altLang="en-US" dirty="0">
                <a:solidFill>
                  <a:schemeClr val="bg1"/>
                </a:solidFill>
              </a:rPr>
              <a:t>When dealing with any incident where there is the risk of physical harm, door supervisors should use the ‘TACT’ model before acting.</a:t>
            </a:r>
          </a:p>
        </p:txBody>
      </p:sp>
      <p:sp>
        <p:nvSpPr>
          <p:cNvPr id="61459" name="Rectangle 22"/>
          <p:cNvSpPr>
            <a:spLocks noGrp="1" noChangeArrowheads="1"/>
          </p:cNvSpPr>
          <p:nvPr>
            <p:ph type="title"/>
          </p:nvPr>
        </p:nvSpPr>
        <p:spPr/>
        <p:txBody>
          <a:bodyPr/>
          <a:lstStyle/>
          <a:p>
            <a:r>
              <a:rPr lang="en-GB" altLang="en-US" b="1" dirty="0"/>
              <a:t>Dynamic risk assessment</a:t>
            </a:r>
          </a:p>
        </p:txBody>
      </p:sp>
      <p:pic>
        <p:nvPicPr>
          <p:cNvPr id="13" name="Picture 12">
            <a:extLst>
              <a:ext uri="{FF2B5EF4-FFF2-40B4-BE49-F238E27FC236}">
                <a16:creationId xmlns:a16="http://schemas.microsoft.com/office/drawing/2014/main" id="{5D044885-F336-B140-B07A-EF997C62E15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81395" y="1390917"/>
            <a:ext cx="957874" cy="957874"/>
          </a:xfrm>
          <a:prstGeom prst="rect">
            <a:avLst/>
          </a:prstGeom>
        </p:spPr>
      </p:pic>
      <p:pic>
        <p:nvPicPr>
          <p:cNvPr id="3" name="Picture 2">
            <a:extLst>
              <a:ext uri="{FF2B5EF4-FFF2-40B4-BE49-F238E27FC236}">
                <a16:creationId xmlns:a16="http://schemas.microsoft.com/office/drawing/2014/main" id="{918482E2-13D5-544B-81AE-CADE1B625C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1393" y="2463846"/>
            <a:ext cx="957875" cy="1097054"/>
          </a:xfrm>
          <a:prstGeom prst="rect">
            <a:avLst/>
          </a:prstGeom>
        </p:spPr>
      </p:pic>
      <p:pic>
        <p:nvPicPr>
          <p:cNvPr id="6" name="Picture 5">
            <a:extLst>
              <a:ext uri="{FF2B5EF4-FFF2-40B4-BE49-F238E27FC236}">
                <a16:creationId xmlns:a16="http://schemas.microsoft.com/office/drawing/2014/main" id="{F53D251B-B393-CE4D-89BB-1E9A7E10D8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393" y="3538997"/>
            <a:ext cx="957874" cy="957874"/>
          </a:xfrm>
          <a:prstGeom prst="rect">
            <a:avLst/>
          </a:prstGeom>
        </p:spPr>
      </p:pic>
      <p:pic>
        <p:nvPicPr>
          <p:cNvPr id="18" name="Picture 17">
            <a:extLst>
              <a:ext uri="{FF2B5EF4-FFF2-40B4-BE49-F238E27FC236}">
                <a16:creationId xmlns:a16="http://schemas.microsoft.com/office/drawing/2014/main" id="{06BB6809-A67A-A842-AC81-9CDC619B21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81395" y="4595671"/>
            <a:ext cx="957874" cy="9578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31AD6C-E3BD-0B42-A7F6-A11910BD3B1B}"/>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771689">
            <a:off x="5401155" y="1871231"/>
            <a:ext cx="3538800" cy="3538800"/>
          </a:xfrm>
          <a:prstGeom prst="rect">
            <a:avLst/>
          </a:prstGeom>
        </p:spPr>
      </p:pic>
      <p:sp>
        <p:nvSpPr>
          <p:cNvPr id="62466" name="Title 1"/>
          <p:cNvSpPr>
            <a:spLocks noGrp="1"/>
          </p:cNvSpPr>
          <p:nvPr>
            <p:ph type="title"/>
          </p:nvPr>
        </p:nvSpPr>
        <p:spPr/>
        <p:txBody>
          <a:bodyPr/>
          <a:lstStyle/>
          <a:p>
            <a:r>
              <a:rPr lang="en-GB" altLang="en-US" dirty="0"/>
              <a:t>Dynamic risk assessment</a:t>
            </a:r>
          </a:p>
        </p:txBody>
      </p:sp>
      <p:sp>
        <p:nvSpPr>
          <p:cNvPr id="4" name="Rectangle 3"/>
          <p:cNvSpPr/>
          <p:nvPr/>
        </p:nvSpPr>
        <p:spPr bwMode="auto">
          <a:xfrm>
            <a:off x="6057173" y="2300285"/>
            <a:ext cx="2226766" cy="562030"/>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spcBef>
                <a:spcPts val="3600"/>
              </a:spcBef>
              <a:defRPr/>
            </a:pPr>
            <a:r>
              <a:rPr lang="en-GB" dirty="0">
                <a:solidFill>
                  <a:schemeClr val="tx1"/>
                </a:solidFill>
              </a:rPr>
              <a:t>Subjects</a:t>
            </a:r>
            <a:endParaRPr lang="en-GB" sz="4000" dirty="0">
              <a:solidFill>
                <a:schemeClr val="tx1"/>
              </a:solidFill>
            </a:endParaRPr>
          </a:p>
        </p:txBody>
      </p:sp>
      <p:sp>
        <p:nvSpPr>
          <p:cNvPr id="14" name="Rectangle 13"/>
          <p:cNvSpPr/>
          <p:nvPr/>
        </p:nvSpPr>
        <p:spPr bwMode="auto">
          <a:xfrm>
            <a:off x="6069707" y="3390840"/>
            <a:ext cx="2298114" cy="499582"/>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spcBef>
                <a:spcPts val="3600"/>
              </a:spcBef>
              <a:defRPr/>
            </a:pPr>
            <a:r>
              <a:rPr lang="en-GB" dirty="0">
                <a:solidFill>
                  <a:schemeClr val="tx1"/>
                </a:solidFill>
              </a:rPr>
              <a:t>Environment</a:t>
            </a:r>
            <a:endParaRPr lang="en-GB" sz="4000" dirty="0">
              <a:solidFill>
                <a:schemeClr val="tx1"/>
              </a:solidFill>
            </a:endParaRPr>
          </a:p>
        </p:txBody>
      </p:sp>
      <p:sp>
        <p:nvSpPr>
          <p:cNvPr id="15" name="Rectangle 14"/>
          <p:cNvSpPr/>
          <p:nvPr/>
        </p:nvSpPr>
        <p:spPr bwMode="auto">
          <a:xfrm>
            <a:off x="6070366" y="4418947"/>
            <a:ext cx="2369464" cy="562030"/>
          </a:xfrm>
          <a:prstGeom prst="rect">
            <a:avLst/>
          </a:prstGeom>
          <a:noFill/>
          <a:ln w="12700" cap="sq" cmpd="sng" algn="ctr">
            <a:noFill/>
            <a:prstDash val="solid"/>
            <a:round/>
            <a:headEnd type="none" w="med" len="med"/>
            <a:tailEnd type="none" w="med" len="med"/>
          </a:ln>
          <a:effectLst>
            <a:innerShdw blurRad="63500" dist="50800" dir="16200000">
              <a:srgbClr val="005A64">
                <a:alpha val="50000"/>
              </a:srgbClr>
            </a:innerShdw>
          </a:effectLst>
        </p:spPr>
        <p:txBody>
          <a:bodyPr lIns="90000" tIns="90000" rIns="90000" bIns="90000"/>
          <a:lstStyle/>
          <a:p>
            <a:pPr>
              <a:spcBef>
                <a:spcPts val="3600"/>
              </a:spcBef>
              <a:defRPr/>
            </a:pPr>
            <a:r>
              <a:rPr lang="en-GB" dirty="0">
                <a:solidFill>
                  <a:schemeClr val="tx1"/>
                </a:solidFill>
              </a:rPr>
              <a:t>Weapons</a:t>
            </a:r>
            <a:endParaRPr lang="en-GB" sz="4000" dirty="0">
              <a:solidFill>
                <a:schemeClr val="tx1"/>
              </a:solidFill>
            </a:endParaRPr>
          </a:p>
        </p:txBody>
      </p:sp>
      <p:sp>
        <p:nvSpPr>
          <p:cNvPr id="62476" name="AutoShape 6"/>
          <p:cNvSpPr>
            <a:spLocks noChangeArrowheads="1"/>
          </p:cNvSpPr>
          <p:nvPr/>
        </p:nvSpPr>
        <p:spPr bwMode="auto">
          <a:xfrm>
            <a:off x="467544" y="1988840"/>
            <a:ext cx="3960117" cy="3079279"/>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When assessing the situation, door supervisors should</a:t>
            </a:r>
            <a:br>
              <a:rPr lang="en-GB" altLang="en-US" dirty="0">
                <a:solidFill>
                  <a:schemeClr val="bg1"/>
                </a:solidFill>
              </a:rPr>
            </a:br>
            <a:r>
              <a:rPr lang="en-GB" altLang="en-US" dirty="0">
                <a:solidFill>
                  <a:schemeClr val="bg1"/>
                </a:solidFill>
              </a:rPr>
              <a:t>use the ‘SEW’ model to look for specific threats.</a:t>
            </a:r>
          </a:p>
        </p:txBody>
      </p:sp>
      <p:pic>
        <p:nvPicPr>
          <p:cNvPr id="6" name="Picture 5">
            <a:extLst>
              <a:ext uri="{FF2B5EF4-FFF2-40B4-BE49-F238E27FC236}">
                <a16:creationId xmlns:a16="http://schemas.microsoft.com/office/drawing/2014/main" id="{D56AB172-32F9-254F-9740-E03F89E35E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9774" y="2102593"/>
            <a:ext cx="957874" cy="957874"/>
          </a:xfrm>
          <a:prstGeom prst="rect">
            <a:avLst/>
          </a:prstGeom>
        </p:spPr>
      </p:pic>
      <p:pic>
        <p:nvPicPr>
          <p:cNvPr id="8" name="Picture 7">
            <a:extLst>
              <a:ext uri="{FF2B5EF4-FFF2-40B4-BE49-F238E27FC236}">
                <a16:creationId xmlns:a16="http://schemas.microsoft.com/office/drawing/2014/main" id="{71D1E602-5E80-FD49-9CA8-3A148F557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07319" y="3161694"/>
            <a:ext cx="957874" cy="957874"/>
          </a:xfrm>
          <a:prstGeom prst="rect">
            <a:avLst/>
          </a:prstGeom>
        </p:spPr>
      </p:pic>
      <p:pic>
        <p:nvPicPr>
          <p:cNvPr id="10" name="Picture 9">
            <a:extLst>
              <a:ext uri="{FF2B5EF4-FFF2-40B4-BE49-F238E27FC236}">
                <a16:creationId xmlns:a16="http://schemas.microsoft.com/office/drawing/2014/main" id="{1C487E5B-345A-834F-A909-79421D0179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2782" y="4220795"/>
            <a:ext cx="957874" cy="9578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CAB0A8-5863-458F-AB09-49283547A5F6}"/>
              </a:ext>
            </a:extLst>
          </p:cNvPr>
          <p:cNvSpPr>
            <a:spLocks noGrp="1"/>
          </p:cNvSpPr>
          <p:nvPr>
            <p:ph type="title"/>
          </p:nvPr>
        </p:nvSpPr>
        <p:spPr/>
        <p:txBody>
          <a:bodyPr/>
          <a:lstStyle/>
          <a:p>
            <a:r>
              <a:rPr lang="en-GB" dirty="0"/>
              <a:t>Safety during physical intervention</a:t>
            </a:r>
          </a:p>
        </p:txBody>
      </p:sp>
      <p:sp>
        <p:nvSpPr>
          <p:cNvPr id="4" name="Content Placeholder 3">
            <a:extLst>
              <a:ext uri="{FF2B5EF4-FFF2-40B4-BE49-F238E27FC236}">
                <a16:creationId xmlns:a16="http://schemas.microsoft.com/office/drawing/2014/main" id="{BC030BCC-D2B8-4B55-87C6-3BEE6ED26591}"/>
              </a:ext>
            </a:extLst>
          </p:cNvPr>
          <p:cNvSpPr>
            <a:spLocks noGrp="1"/>
          </p:cNvSpPr>
          <p:nvPr>
            <p:ph idx="1"/>
          </p:nvPr>
        </p:nvSpPr>
        <p:spPr>
          <a:xfrm>
            <a:off x="258024" y="3773317"/>
            <a:ext cx="8640960" cy="1764196"/>
          </a:xfrm>
        </p:spPr>
        <p:txBody>
          <a:bodyPr/>
          <a:lstStyle/>
          <a:p>
            <a:r>
              <a:rPr lang="en-GB" sz="2200" dirty="0"/>
              <a:t>fully observing the risk factors (situational and individual)</a:t>
            </a:r>
          </a:p>
          <a:p>
            <a:r>
              <a:rPr lang="en-GB" sz="2200" i="0" u="none" strike="noStrike" baseline="0" dirty="0">
                <a:solidFill>
                  <a:srgbClr val="000000"/>
                </a:solidFill>
                <a:latin typeface="+mj-lt"/>
              </a:rPr>
              <a:t>ensuring that nothing impedes the subject’s circulation or ability to breathe (checking airway, breathing, circulation (ABC)).</a:t>
            </a:r>
          </a:p>
        </p:txBody>
      </p:sp>
      <p:sp>
        <p:nvSpPr>
          <p:cNvPr id="5" name="AutoShape 6">
            <a:extLst>
              <a:ext uri="{FF2B5EF4-FFF2-40B4-BE49-F238E27FC236}">
                <a16:creationId xmlns:a16="http://schemas.microsoft.com/office/drawing/2014/main" id="{34F83991-4B99-4640-82C3-AC30B09AAA46}"/>
              </a:ext>
            </a:extLst>
          </p:cNvPr>
          <p:cNvSpPr>
            <a:spLocks noChangeArrowheads="1"/>
          </p:cNvSpPr>
          <p:nvPr/>
        </p:nvSpPr>
        <p:spPr bwMode="auto">
          <a:xfrm>
            <a:off x="263352" y="1448780"/>
            <a:ext cx="8629128" cy="1044116"/>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lvl="0">
              <a:buNone/>
              <a:defRPr/>
            </a:pPr>
            <a:r>
              <a:rPr lang="en-GB" altLang="en-US" dirty="0">
                <a:solidFill>
                  <a:srgbClr val="FFFFFF"/>
                </a:solidFill>
              </a:rPr>
              <a:t>You must monitor a person’s safety while using physical intervention techniques</a:t>
            </a:r>
          </a:p>
        </p:txBody>
      </p:sp>
      <p:sp>
        <p:nvSpPr>
          <p:cNvPr id="6" name="AutoShape 9">
            <a:extLst>
              <a:ext uri="{FF2B5EF4-FFF2-40B4-BE49-F238E27FC236}">
                <a16:creationId xmlns:a16="http://schemas.microsoft.com/office/drawing/2014/main" id="{C180C2E5-DD6A-3741-922D-116D6DADFFC0}"/>
              </a:ext>
            </a:extLst>
          </p:cNvPr>
          <p:cNvSpPr>
            <a:spLocks noChangeArrowheads="1"/>
          </p:cNvSpPr>
          <p:nvPr/>
        </p:nvSpPr>
        <p:spPr bwMode="auto">
          <a:xfrm>
            <a:off x="251520" y="2852936"/>
            <a:ext cx="8640960" cy="58461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This can be done by:</a:t>
            </a:r>
          </a:p>
        </p:txBody>
      </p:sp>
    </p:spTree>
    <p:extLst>
      <p:ext uri="{BB962C8B-B14F-4D97-AF65-F5344CB8AC3E}">
        <p14:creationId xmlns:p14="http://schemas.microsoft.com/office/powerpoint/2010/main" val="770561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 - knowledge</a:t>
            </a:r>
          </a:p>
        </p:txBody>
      </p:sp>
      <p:sp>
        <p:nvSpPr>
          <p:cNvPr id="5" name="Rounded Rectangle 4"/>
          <p:cNvSpPr/>
          <p:nvPr/>
        </p:nvSpPr>
        <p:spPr bwMode="auto">
          <a:xfrm>
            <a:off x="251519" y="1772816"/>
            <a:ext cx="8636119" cy="3816424"/>
          </a:xfrm>
          <a:prstGeom prst="round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buFont typeface="Arial" charset="0"/>
              <a:buChar char="●"/>
            </a:pPr>
            <a:endParaRPr lang="en-GB" sz="2000" b="0" dirty="0">
              <a:solidFill>
                <a:srgbClr val="000000"/>
              </a:solidFill>
              <a:cs typeface="Arial"/>
            </a:endParaRPr>
          </a:p>
        </p:txBody>
      </p:sp>
      <p:sp>
        <p:nvSpPr>
          <p:cNvPr id="7" name="TextBox 6"/>
          <p:cNvSpPr txBox="1"/>
          <p:nvPr/>
        </p:nvSpPr>
        <p:spPr>
          <a:xfrm>
            <a:off x="1619672" y="2284503"/>
            <a:ext cx="6696744" cy="707886"/>
          </a:xfrm>
          <a:prstGeom prst="rect">
            <a:avLst/>
          </a:prstGeom>
          <a:noFill/>
        </p:spPr>
        <p:txBody>
          <a:bodyPr wrap="square" rtlCol="0">
            <a:spAutoFit/>
          </a:bodyPr>
          <a:lstStyle/>
          <a:p>
            <a:pPr fontAlgn="auto">
              <a:spcBef>
                <a:spcPts val="0"/>
              </a:spcBef>
              <a:spcAft>
                <a:spcPts val="0"/>
              </a:spcAft>
            </a:pPr>
            <a:r>
              <a:rPr lang="en-US" sz="2000" dirty="0">
                <a:solidFill>
                  <a:srgbClr val="000000"/>
                </a:solidFill>
                <a:latin typeface="Arial"/>
                <a:cs typeface="Arial"/>
              </a:rPr>
              <a:t>Physical interventions and the implications </a:t>
            </a:r>
          </a:p>
          <a:p>
            <a:pPr fontAlgn="auto">
              <a:spcBef>
                <a:spcPts val="0"/>
              </a:spcBef>
              <a:spcAft>
                <a:spcPts val="0"/>
              </a:spcAft>
            </a:pPr>
            <a:r>
              <a:rPr lang="en-US" sz="2000" dirty="0">
                <a:solidFill>
                  <a:srgbClr val="000000"/>
                </a:solidFill>
                <a:latin typeface="Arial"/>
                <a:cs typeface="Arial"/>
              </a:rPr>
              <a:t>of their use</a:t>
            </a:r>
            <a:endParaRPr lang="en-GB" sz="2000" dirty="0">
              <a:solidFill>
                <a:srgbClr val="000000"/>
              </a:solidFill>
              <a:latin typeface="Arial"/>
              <a:cs typeface="Arial"/>
            </a:endParaRPr>
          </a:p>
        </p:txBody>
      </p:sp>
      <p:sp>
        <p:nvSpPr>
          <p:cNvPr id="9" name="TextBox 8"/>
          <p:cNvSpPr txBox="1"/>
          <p:nvPr/>
        </p:nvSpPr>
        <p:spPr>
          <a:xfrm>
            <a:off x="1619672" y="3504076"/>
            <a:ext cx="6192688" cy="400110"/>
          </a:xfrm>
          <a:prstGeom prst="rect">
            <a:avLst/>
          </a:prstGeom>
          <a:noFill/>
        </p:spPr>
        <p:txBody>
          <a:bodyPr wrap="square" rtlCol="0">
            <a:spAutoFit/>
          </a:bodyPr>
          <a:lstStyle/>
          <a:p>
            <a:pPr fontAlgn="auto">
              <a:spcBef>
                <a:spcPts val="0"/>
              </a:spcBef>
              <a:spcAft>
                <a:spcPts val="0"/>
              </a:spcAft>
            </a:pPr>
            <a:r>
              <a:rPr lang="en-GB" sz="2000" dirty="0">
                <a:solidFill>
                  <a:srgbClr val="000000"/>
                </a:solidFill>
                <a:latin typeface="Arial"/>
                <a:cs typeface="Arial"/>
              </a:rPr>
              <a:t>Risks associated with using physical intervention</a:t>
            </a:r>
          </a:p>
        </p:txBody>
      </p:sp>
      <p:sp>
        <p:nvSpPr>
          <p:cNvPr id="19" name="TextBox 18">
            <a:extLst>
              <a:ext uri="{FF2B5EF4-FFF2-40B4-BE49-F238E27FC236}">
                <a16:creationId xmlns:a16="http://schemas.microsoft.com/office/drawing/2014/main" id="{F63B216D-D3C6-41BC-8883-A3FDCA53EB97}"/>
              </a:ext>
            </a:extLst>
          </p:cNvPr>
          <p:cNvSpPr txBox="1"/>
          <p:nvPr/>
        </p:nvSpPr>
        <p:spPr>
          <a:xfrm>
            <a:off x="1619672" y="4436590"/>
            <a:ext cx="6192688" cy="707886"/>
          </a:xfrm>
          <a:prstGeom prst="rect">
            <a:avLst/>
          </a:prstGeom>
          <a:noFill/>
        </p:spPr>
        <p:txBody>
          <a:bodyPr wrap="square" rtlCol="0">
            <a:spAutoFit/>
          </a:bodyPr>
          <a:lstStyle/>
          <a:p>
            <a:pPr fontAlgn="auto">
              <a:spcBef>
                <a:spcPts val="0"/>
              </a:spcBef>
              <a:spcAft>
                <a:spcPts val="0"/>
              </a:spcAft>
            </a:pPr>
            <a:r>
              <a:rPr lang="en-GB" sz="2000" dirty="0">
                <a:solidFill>
                  <a:srgbClr val="000000"/>
                </a:solidFill>
                <a:latin typeface="Arial"/>
                <a:cs typeface="Arial"/>
              </a:rPr>
              <a:t>Reducing the risks associated with </a:t>
            </a:r>
          </a:p>
          <a:p>
            <a:pPr fontAlgn="auto">
              <a:spcBef>
                <a:spcPts val="0"/>
              </a:spcBef>
              <a:spcAft>
                <a:spcPts val="0"/>
              </a:spcAft>
            </a:pPr>
            <a:r>
              <a:rPr lang="en-GB" sz="2000" dirty="0">
                <a:solidFill>
                  <a:srgbClr val="000000"/>
                </a:solidFill>
                <a:latin typeface="Arial"/>
                <a:cs typeface="Arial"/>
              </a:rPr>
              <a:t>physical interventions.</a:t>
            </a:r>
          </a:p>
        </p:txBody>
      </p:sp>
      <p:sp>
        <p:nvSpPr>
          <p:cNvPr id="12" name="Oval 11">
            <a:hlinkClick r:id="rId3" action="ppaction://hlinksldjump"/>
            <a:extLst>
              <a:ext uri="{FF2B5EF4-FFF2-40B4-BE49-F238E27FC236}">
                <a16:creationId xmlns:a16="http://schemas.microsoft.com/office/drawing/2014/main" id="{0D29430A-AE07-A743-A6AB-3BACABA9771D}"/>
              </a:ext>
            </a:extLst>
          </p:cNvPr>
          <p:cNvSpPr/>
          <p:nvPr/>
        </p:nvSpPr>
        <p:spPr bwMode="auto">
          <a:xfrm>
            <a:off x="539552" y="2314410"/>
            <a:ext cx="936104" cy="648072"/>
          </a:xfrm>
          <a:prstGeom prst="ellipse">
            <a:avLst/>
          </a:prstGeom>
          <a:solidFill>
            <a:srgbClr val="CDE3F3"/>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20000"/>
              </a:spcBef>
              <a:buClr>
                <a:srgbClr val="189049"/>
              </a:buClr>
            </a:pPr>
            <a:r>
              <a:rPr lang="en-GB" dirty="0">
                <a:solidFill>
                  <a:schemeClr val="tx1"/>
                </a:solidFill>
                <a:cs typeface="Arial"/>
              </a:rPr>
              <a:t>1</a:t>
            </a:r>
          </a:p>
        </p:txBody>
      </p:sp>
      <p:sp>
        <p:nvSpPr>
          <p:cNvPr id="13" name="Oval 12">
            <a:hlinkClick r:id="rId4" action="ppaction://hlinksldjump"/>
            <a:extLst>
              <a:ext uri="{FF2B5EF4-FFF2-40B4-BE49-F238E27FC236}">
                <a16:creationId xmlns:a16="http://schemas.microsoft.com/office/drawing/2014/main" id="{7689C70B-A041-2840-883E-59257B2FC844}"/>
              </a:ext>
            </a:extLst>
          </p:cNvPr>
          <p:cNvSpPr/>
          <p:nvPr/>
        </p:nvSpPr>
        <p:spPr bwMode="auto">
          <a:xfrm>
            <a:off x="539552" y="3390453"/>
            <a:ext cx="936104" cy="648072"/>
          </a:xfrm>
          <a:prstGeom prst="ellipse">
            <a:avLst/>
          </a:prstGeom>
          <a:solidFill>
            <a:srgbClr val="CDE3F3"/>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20000"/>
              </a:spcBef>
              <a:buClr>
                <a:srgbClr val="189049"/>
              </a:buClr>
            </a:pPr>
            <a:r>
              <a:rPr lang="en-GB" dirty="0">
                <a:solidFill>
                  <a:schemeClr val="tx1"/>
                </a:solidFill>
                <a:cs typeface="Arial"/>
              </a:rPr>
              <a:t>2</a:t>
            </a:r>
          </a:p>
        </p:txBody>
      </p:sp>
      <p:sp>
        <p:nvSpPr>
          <p:cNvPr id="14" name="Oval 13">
            <a:hlinkClick r:id="rId5" action="ppaction://hlinksldjump"/>
            <a:extLst>
              <a:ext uri="{FF2B5EF4-FFF2-40B4-BE49-F238E27FC236}">
                <a16:creationId xmlns:a16="http://schemas.microsoft.com/office/drawing/2014/main" id="{C3CDFCB0-4F37-ED42-A419-7F1E01B12FC3}"/>
              </a:ext>
            </a:extLst>
          </p:cNvPr>
          <p:cNvSpPr/>
          <p:nvPr/>
        </p:nvSpPr>
        <p:spPr bwMode="auto">
          <a:xfrm>
            <a:off x="539552" y="4466497"/>
            <a:ext cx="936104" cy="648072"/>
          </a:xfrm>
          <a:prstGeom prst="ellipse">
            <a:avLst/>
          </a:prstGeom>
          <a:solidFill>
            <a:srgbClr val="CDE3F3"/>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20000"/>
              </a:spcBef>
              <a:buClr>
                <a:srgbClr val="189049"/>
              </a:buClr>
            </a:pPr>
            <a:r>
              <a:rPr lang="en-GB" dirty="0">
                <a:solidFill>
                  <a:schemeClr val="tx1"/>
                </a:solidFill>
                <a:cs typeface="Arial"/>
              </a:rPr>
              <a:t>3</a:t>
            </a:r>
          </a:p>
        </p:txBody>
      </p:sp>
    </p:spTree>
    <p:extLst>
      <p:ext uri="{BB962C8B-B14F-4D97-AF65-F5344CB8AC3E}">
        <p14:creationId xmlns:p14="http://schemas.microsoft.com/office/powerpoint/2010/main" val="2011627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CAB0A8-5863-458F-AB09-49283547A5F6}"/>
              </a:ext>
            </a:extLst>
          </p:cNvPr>
          <p:cNvSpPr>
            <a:spLocks noGrp="1"/>
          </p:cNvSpPr>
          <p:nvPr>
            <p:ph type="title"/>
          </p:nvPr>
        </p:nvSpPr>
        <p:spPr/>
        <p:txBody>
          <a:bodyPr/>
          <a:lstStyle/>
          <a:p>
            <a:r>
              <a:rPr lang="en-GB" dirty="0"/>
              <a:t>Safety during physical intervention cont.</a:t>
            </a:r>
          </a:p>
        </p:txBody>
      </p:sp>
      <p:sp>
        <p:nvSpPr>
          <p:cNvPr id="4" name="Content Placeholder 3">
            <a:extLst>
              <a:ext uri="{FF2B5EF4-FFF2-40B4-BE49-F238E27FC236}">
                <a16:creationId xmlns:a16="http://schemas.microsoft.com/office/drawing/2014/main" id="{BC030BCC-D2B8-4B55-87C6-3BEE6ED26591}"/>
              </a:ext>
            </a:extLst>
          </p:cNvPr>
          <p:cNvSpPr>
            <a:spLocks noGrp="1"/>
          </p:cNvSpPr>
          <p:nvPr>
            <p:ph idx="1"/>
          </p:nvPr>
        </p:nvSpPr>
        <p:spPr>
          <a:xfrm>
            <a:off x="251520" y="2492896"/>
            <a:ext cx="8640960" cy="2952328"/>
          </a:xfrm>
        </p:spPr>
        <p:txBody>
          <a:bodyPr/>
          <a:lstStyle/>
          <a:p>
            <a:r>
              <a:rPr lang="en-GB" sz="2200" i="0" u="none" strike="noStrike" baseline="0" dirty="0">
                <a:solidFill>
                  <a:srgbClr val="000000"/>
                </a:solidFill>
                <a:latin typeface="+mj-lt"/>
              </a:rPr>
              <a:t>if the person is unconscious, but is breathing and has no other life-threatening conditions, place them in the recovery position</a:t>
            </a:r>
          </a:p>
          <a:p>
            <a:r>
              <a:rPr lang="en-GB" sz="2200" i="0" u="none" strike="noStrike" baseline="0" dirty="0">
                <a:solidFill>
                  <a:srgbClr val="000000"/>
                </a:solidFill>
                <a:latin typeface="+mj-lt"/>
              </a:rPr>
              <a:t>commencing CPR/defibrillator should only be performed when a person shows no signs of life or when they are unconscious, unresponsive and not breathing or not breathing normally (in cardiac arrest, some people will take occasional gasping breaths, however, they still need CPR.</a:t>
            </a:r>
            <a:endParaRPr lang="en-GB" sz="2200" dirty="0">
              <a:latin typeface="+mj-lt"/>
            </a:endParaRPr>
          </a:p>
        </p:txBody>
      </p:sp>
      <p:sp>
        <p:nvSpPr>
          <p:cNvPr id="5" name="AutoShape 9">
            <a:extLst>
              <a:ext uri="{FF2B5EF4-FFF2-40B4-BE49-F238E27FC236}">
                <a16:creationId xmlns:a16="http://schemas.microsoft.com/office/drawing/2014/main" id="{E29AECF8-04E4-9C48-B4C2-AC71C447A2D2}"/>
              </a:ext>
            </a:extLst>
          </p:cNvPr>
          <p:cNvSpPr>
            <a:spLocks noChangeArrowheads="1"/>
          </p:cNvSpPr>
          <p:nvPr/>
        </p:nvSpPr>
        <p:spPr bwMode="auto">
          <a:xfrm>
            <a:off x="251520" y="1628800"/>
            <a:ext cx="8640960" cy="584614"/>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Actions to take:</a:t>
            </a:r>
          </a:p>
        </p:txBody>
      </p:sp>
    </p:spTree>
    <p:extLst>
      <p:ext uri="{BB962C8B-B14F-4D97-AF65-F5344CB8AC3E}">
        <p14:creationId xmlns:p14="http://schemas.microsoft.com/office/powerpoint/2010/main" val="40593391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CAB0A8-5863-458F-AB09-49283547A5F6}"/>
              </a:ext>
            </a:extLst>
          </p:cNvPr>
          <p:cNvSpPr>
            <a:spLocks noGrp="1"/>
          </p:cNvSpPr>
          <p:nvPr>
            <p:ph type="title"/>
          </p:nvPr>
        </p:nvSpPr>
        <p:spPr/>
        <p:txBody>
          <a:bodyPr/>
          <a:lstStyle/>
          <a:p>
            <a:r>
              <a:rPr lang="en-GB" dirty="0"/>
              <a:t>Safety during physical </a:t>
            </a:r>
            <a:br>
              <a:rPr lang="en-GB" dirty="0"/>
            </a:br>
            <a:r>
              <a:rPr lang="en-GB" dirty="0"/>
              <a:t>intervention cont.</a:t>
            </a:r>
          </a:p>
        </p:txBody>
      </p:sp>
      <p:sp>
        <p:nvSpPr>
          <p:cNvPr id="5" name="AutoShape 6">
            <a:extLst>
              <a:ext uri="{FF2B5EF4-FFF2-40B4-BE49-F238E27FC236}">
                <a16:creationId xmlns:a16="http://schemas.microsoft.com/office/drawing/2014/main" id="{57B0F51F-2015-F844-8D99-6ACA1421F812}"/>
              </a:ext>
            </a:extLst>
          </p:cNvPr>
          <p:cNvSpPr>
            <a:spLocks noChangeArrowheads="1"/>
          </p:cNvSpPr>
          <p:nvPr/>
        </p:nvSpPr>
        <p:spPr bwMode="auto">
          <a:xfrm>
            <a:off x="478267" y="2276872"/>
            <a:ext cx="8187465" cy="2719239"/>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lgn="ctr" eaLnBrk="1" hangingPunct="1">
              <a:spcBef>
                <a:spcPct val="0"/>
              </a:spcBef>
              <a:buFontTx/>
              <a:buNone/>
            </a:pPr>
            <a:r>
              <a:rPr lang="en-GB" altLang="en-US" dirty="0">
                <a:solidFill>
                  <a:schemeClr val="bg1"/>
                </a:solidFill>
              </a:rPr>
              <a:t>If the person is breathing and conscious, talking and listening to the subject, taking them seriously and acting on their concerns, especially if they say they are struggling to breathe, as people can still speak when experiencing positional asphyxia or other forms of medical distress.</a:t>
            </a:r>
          </a:p>
        </p:txBody>
      </p:sp>
    </p:spTree>
    <p:extLst>
      <p:ext uri="{BB962C8B-B14F-4D97-AF65-F5344CB8AC3E}">
        <p14:creationId xmlns:p14="http://schemas.microsoft.com/office/powerpoint/2010/main" val="570146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BDE29E-1AE8-574C-9D17-E35FB8EE2D6A}"/>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2166287">
            <a:off x="5130799" y="2115591"/>
            <a:ext cx="3538800" cy="3538800"/>
          </a:xfrm>
          <a:prstGeom prst="rect">
            <a:avLst/>
          </a:prstGeom>
        </p:spPr>
      </p:pic>
      <p:sp>
        <p:nvSpPr>
          <p:cNvPr id="2" name="Title 1">
            <a:extLst>
              <a:ext uri="{FF2B5EF4-FFF2-40B4-BE49-F238E27FC236}">
                <a16:creationId xmlns:a16="http://schemas.microsoft.com/office/drawing/2014/main" id="{324CAB39-DAA1-41ED-B862-7D58246F23CA}"/>
              </a:ext>
            </a:extLst>
          </p:cNvPr>
          <p:cNvSpPr>
            <a:spLocks noGrp="1"/>
          </p:cNvSpPr>
          <p:nvPr>
            <p:ph type="title"/>
          </p:nvPr>
        </p:nvSpPr>
        <p:spPr/>
        <p:txBody>
          <a:bodyPr/>
          <a:lstStyle/>
          <a:p>
            <a:r>
              <a:rPr lang="en-GB" dirty="0"/>
              <a:t>Acting on ‘red flags’</a:t>
            </a:r>
          </a:p>
        </p:txBody>
      </p:sp>
      <p:sp>
        <p:nvSpPr>
          <p:cNvPr id="3" name="Content Placeholder 2">
            <a:extLst>
              <a:ext uri="{FF2B5EF4-FFF2-40B4-BE49-F238E27FC236}">
                <a16:creationId xmlns:a16="http://schemas.microsoft.com/office/drawing/2014/main" id="{347C06C6-8524-4731-BA42-9322566B45B0}"/>
              </a:ext>
            </a:extLst>
          </p:cNvPr>
          <p:cNvSpPr>
            <a:spLocks noGrp="1"/>
          </p:cNvSpPr>
          <p:nvPr>
            <p:ph idx="1"/>
          </p:nvPr>
        </p:nvSpPr>
        <p:spPr>
          <a:xfrm>
            <a:off x="251520" y="2744994"/>
            <a:ext cx="8640960" cy="2664296"/>
          </a:xfrm>
        </p:spPr>
        <p:txBody>
          <a:bodyPr/>
          <a:lstStyle/>
          <a:p>
            <a:r>
              <a:rPr lang="en-GB" dirty="0"/>
              <a:t>effort with/difficulty inbreathing</a:t>
            </a:r>
          </a:p>
          <a:p>
            <a:r>
              <a:rPr lang="en-GB" dirty="0"/>
              <a:t>blocked airway and/or vomiting</a:t>
            </a:r>
          </a:p>
          <a:p>
            <a:r>
              <a:rPr lang="en-GB" dirty="0"/>
              <a:t>passivity or reduced consciousness</a:t>
            </a:r>
          </a:p>
          <a:p>
            <a:r>
              <a:rPr lang="en-GB" dirty="0"/>
              <a:t>being non-responsive</a:t>
            </a:r>
          </a:p>
          <a:p>
            <a:r>
              <a:rPr lang="en-GB" dirty="0"/>
              <a:t>signs of head or spinal injury</a:t>
            </a:r>
          </a:p>
          <a:p>
            <a:r>
              <a:rPr lang="en-GB" dirty="0"/>
              <a:t>facial swelling.</a:t>
            </a:r>
          </a:p>
        </p:txBody>
      </p:sp>
      <p:sp>
        <p:nvSpPr>
          <p:cNvPr id="4" name="AutoShape 9">
            <a:extLst>
              <a:ext uri="{FF2B5EF4-FFF2-40B4-BE49-F238E27FC236}">
                <a16:creationId xmlns:a16="http://schemas.microsoft.com/office/drawing/2014/main" id="{49735FE1-8E3D-844E-9310-2B2802A0C14F}"/>
              </a:ext>
            </a:extLst>
          </p:cNvPr>
          <p:cNvSpPr>
            <a:spLocks noChangeArrowheads="1"/>
          </p:cNvSpPr>
          <p:nvPr/>
        </p:nvSpPr>
        <p:spPr bwMode="auto">
          <a:xfrm>
            <a:off x="251520" y="1628800"/>
            <a:ext cx="8640960" cy="90872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dirty="0">
                <a:solidFill>
                  <a:srgbClr val="000000"/>
                </a:solidFill>
                <a:latin typeface="Arial"/>
                <a:cs typeface="Arial"/>
              </a:rPr>
              <a:t>You must act on any signs of danger (‘red flags’) during any type of physical intervention. A ‘red flag’ could be:</a:t>
            </a:r>
          </a:p>
        </p:txBody>
      </p:sp>
    </p:spTree>
    <p:extLst>
      <p:ext uri="{BB962C8B-B14F-4D97-AF65-F5344CB8AC3E}">
        <p14:creationId xmlns:p14="http://schemas.microsoft.com/office/powerpoint/2010/main" val="1022183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AB39-DAA1-41ED-B862-7D58246F23CA}"/>
              </a:ext>
            </a:extLst>
          </p:cNvPr>
          <p:cNvSpPr>
            <a:spLocks noGrp="1"/>
          </p:cNvSpPr>
          <p:nvPr>
            <p:ph type="title"/>
          </p:nvPr>
        </p:nvSpPr>
        <p:spPr/>
        <p:txBody>
          <a:bodyPr/>
          <a:lstStyle/>
          <a:p>
            <a:r>
              <a:rPr lang="en-GB" dirty="0"/>
              <a:t>Acting on ‘red flags’ cont.</a:t>
            </a:r>
          </a:p>
        </p:txBody>
      </p:sp>
      <p:sp>
        <p:nvSpPr>
          <p:cNvPr id="3" name="Content Placeholder 2">
            <a:extLst>
              <a:ext uri="{FF2B5EF4-FFF2-40B4-BE49-F238E27FC236}">
                <a16:creationId xmlns:a16="http://schemas.microsoft.com/office/drawing/2014/main" id="{347C06C6-8524-4731-BA42-9322566B45B0}"/>
              </a:ext>
            </a:extLst>
          </p:cNvPr>
          <p:cNvSpPr>
            <a:spLocks noGrp="1"/>
          </p:cNvSpPr>
          <p:nvPr>
            <p:ph idx="1"/>
          </p:nvPr>
        </p:nvSpPr>
        <p:spPr>
          <a:xfrm>
            <a:off x="251520" y="1700808"/>
            <a:ext cx="8640960" cy="3888432"/>
          </a:xfrm>
        </p:spPr>
        <p:txBody>
          <a:bodyPr/>
          <a:lstStyle/>
          <a:p>
            <a:r>
              <a:rPr lang="en-GB" dirty="0"/>
              <a:t>Blueness around the lips, face or </a:t>
            </a:r>
          </a:p>
          <a:p>
            <a:pPr marL="0" indent="0">
              <a:buNone/>
            </a:pPr>
            <a:r>
              <a:rPr lang="en-GB" dirty="0"/>
              <a:t>    nails (signs of asphyxia)</a:t>
            </a:r>
          </a:p>
          <a:p>
            <a:r>
              <a:rPr lang="en-GB" dirty="0"/>
              <a:t>High body temperature, sweating/hot skin</a:t>
            </a:r>
          </a:p>
          <a:p>
            <a:r>
              <a:rPr lang="en-GB" dirty="0"/>
              <a:t>Exhaustion</a:t>
            </a:r>
          </a:p>
          <a:p>
            <a:r>
              <a:rPr lang="en-GB" dirty="0"/>
              <a:t>Confusion, disorientation and incoherence</a:t>
            </a:r>
          </a:p>
          <a:p>
            <a:r>
              <a:rPr lang="en-GB" dirty="0"/>
              <a:t>Hallucinations, delusions, mania, paranoia</a:t>
            </a:r>
          </a:p>
          <a:p>
            <a:r>
              <a:rPr lang="en-GB" dirty="0"/>
              <a:t>Bizarre behaviour</a:t>
            </a:r>
          </a:p>
          <a:p>
            <a:r>
              <a:rPr lang="en-GB" dirty="0"/>
              <a:t>Extreme fear</a:t>
            </a:r>
          </a:p>
          <a:p>
            <a:r>
              <a:rPr lang="en-GB" dirty="0"/>
              <a:t>High resistance and abnormal strength.</a:t>
            </a:r>
          </a:p>
        </p:txBody>
      </p:sp>
      <p:pic>
        <p:nvPicPr>
          <p:cNvPr id="4" name="Picture 3">
            <a:extLst>
              <a:ext uri="{FF2B5EF4-FFF2-40B4-BE49-F238E27FC236}">
                <a16:creationId xmlns:a16="http://schemas.microsoft.com/office/drawing/2014/main" id="{163EC642-67A6-8A4C-9D82-5D025BA3364E}"/>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rot="2166287">
            <a:off x="5130799" y="1875624"/>
            <a:ext cx="3538800" cy="3538800"/>
          </a:xfrm>
          <a:prstGeom prst="rect">
            <a:avLst/>
          </a:prstGeom>
        </p:spPr>
      </p:pic>
    </p:spTree>
    <p:extLst>
      <p:ext uri="{BB962C8B-B14F-4D97-AF65-F5344CB8AC3E}">
        <p14:creationId xmlns:p14="http://schemas.microsoft.com/office/powerpoint/2010/main" val="8756198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AB39-DAA1-41ED-B862-7D58246F23CA}"/>
              </a:ext>
            </a:extLst>
          </p:cNvPr>
          <p:cNvSpPr>
            <a:spLocks noGrp="1"/>
          </p:cNvSpPr>
          <p:nvPr>
            <p:ph type="title"/>
          </p:nvPr>
        </p:nvSpPr>
        <p:spPr/>
        <p:txBody>
          <a:bodyPr/>
          <a:lstStyle/>
          <a:p>
            <a:r>
              <a:rPr lang="en-GB" dirty="0"/>
              <a:t>Acting on ‘red flags’ cont.</a:t>
            </a:r>
          </a:p>
        </p:txBody>
      </p:sp>
      <p:sp>
        <p:nvSpPr>
          <p:cNvPr id="6" name="AutoShape 6">
            <a:extLst>
              <a:ext uri="{FF2B5EF4-FFF2-40B4-BE49-F238E27FC236}">
                <a16:creationId xmlns:a16="http://schemas.microsoft.com/office/drawing/2014/main" id="{25EAF36D-7B4F-428C-AC62-FBEEACE4B480}"/>
              </a:ext>
            </a:extLst>
          </p:cNvPr>
          <p:cNvSpPr>
            <a:spLocks noChangeArrowheads="1"/>
          </p:cNvSpPr>
          <p:nvPr/>
        </p:nvSpPr>
        <p:spPr bwMode="auto">
          <a:xfrm>
            <a:off x="251520" y="1341860"/>
            <a:ext cx="8712968" cy="1656184"/>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a:buNone/>
            </a:pPr>
            <a:r>
              <a:rPr lang="en-GB" dirty="0">
                <a:solidFill>
                  <a:srgbClr val="FFFFFF"/>
                </a:solidFill>
              </a:rPr>
              <a:t>If you think you see any of these ‘red flags’ then employ </a:t>
            </a:r>
            <a:br>
              <a:rPr lang="en-GB" dirty="0">
                <a:solidFill>
                  <a:srgbClr val="FFFFFF"/>
                </a:solidFill>
              </a:rPr>
            </a:br>
            <a:r>
              <a:rPr lang="en-GB" dirty="0">
                <a:solidFill>
                  <a:srgbClr val="FFFFFF"/>
                </a:solidFill>
              </a:rPr>
              <a:t>de-escalation techniques (calming or distraction) and call </a:t>
            </a:r>
            <a:br>
              <a:rPr lang="en-GB" dirty="0">
                <a:solidFill>
                  <a:srgbClr val="FFFFFF"/>
                </a:solidFill>
              </a:rPr>
            </a:br>
            <a:r>
              <a:rPr lang="en-GB" dirty="0">
                <a:solidFill>
                  <a:srgbClr val="FFFFFF"/>
                </a:solidFill>
              </a:rPr>
              <a:t>a first-aider/emergency service immediately</a:t>
            </a:r>
            <a:endParaRPr lang="en-US" altLang="en-US" dirty="0">
              <a:solidFill>
                <a:srgbClr val="FFFFFF"/>
              </a:solidFill>
            </a:endParaRPr>
          </a:p>
        </p:txBody>
      </p:sp>
      <p:sp>
        <p:nvSpPr>
          <p:cNvPr id="4" name="Text Placeholder 2">
            <a:extLst>
              <a:ext uri="{FF2B5EF4-FFF2-40B4-BE49-F238E27FC236}">
                <a16:creationId xmlns:a16="http://schemas.microsoft.com/office/drawing/2014/main" id="{0689E0B7-0F15-4A04-AC65-46E96945CC61}"/>
              </a:ext>
            </a:extLst>
          </p:cNvPr>
          <p:cNvSpPr>
            <a:spLocks noGrp="1"/>
          </p:cNvSpPr>
          <p:nvPr>
            <p:ph idx="1"/>
          </p:nvPr>
        </p:nvSpPr>
        <p:spPr>
          <a:xfrm>
            <a:off x="251520" y="4396260"/>
            <a:ext cx="8640960" cy="1251520"/>
          </a:xfrm>
        </p:spPr>
        <p:txBody>
          <a:bodyPr/>
          <a:lstStyle/>
          <a:p>
            <a:r>
              <a:rPr lang="en-GB" altLang="en-US" sz="2200" dirty="0"/>
              <a:t>anything known about the person that may help their assessment and treatment</a:t>
            </a:r>
          </a:p>
          <a:p>
            <a:r>
              <a:rPr lang="en-GB" altLang="en-US" sz="2200" dirty="0"/>
              <a:t>details of any restraint including the method and duration.</a:t>
            </a:r>
          </a:p>
          <a:p>
            <a:endParaRPr lang="en-GB" altLang="en-US" dirty="0"/>
          </a:p>
          <a:p>
            <a:pPr marL="0" indent="0">
              <a:buNone/>
            </a:pPr>
            <a:endParaRPr lang="en-GB" altLang="en-US" dirty="0"/>
          </a:p>
          <a:p>
            <a:pPr marL="0" indent="0">
              <a:buNone/>
            </a:pPr>
            <a:endParaRPr lang="en-GB" altLang="en-US" sz="2400" dirty="0"/>
          </a:p>
          <a:p>
            <a:endParaRPr lang="en-GB" altLang="en-US" sz="2400" dirty="0"/>
          </a:p>
          <a:p>
            <a:pPr marL="0" indent="0">
              <a:buNone/>
            </a:pPr>
            <a:endParaRPr lang="en-GB" altLang="en-US" dirty="0"/>
          </a:p>
          <a:p>
            <a:pPr marL="0" indent="0">
              <a:buNone/>
            </a:pPr>
            <a:endParaRPr lang="en-GB" altLang="en-US" dirty="0"/>
          </a:p>
        </p:txBody>
      </p:sp>
      <p:sp>
        <p:nvSpPr>
          <p:cNvPr id="5" name="AutoShape 9">
            <a:extLst>
              <a:ext uri="{FF2B5EF4-FFF2-40B4-BE49-F238E27FC236}">
                <a16:creationId xmlns:a16="http://schemas.microsoft.com/office/drawing/2014/main" id="{6DD4D73B-DD5F-D04B-8E29-9017DF79A97E}"/>
              </a:ext>
            </a:extLst>
          </p:cNvPr>
          <p:cNvSpPr>
            <a:spLocks noChangeArrowheads="1"/>
          </p:cNvSpPr>
          <p:nvPr/>
        </p:nvSpPr>
        <p:spPr bwMode="auto">
          <a:xfrm>
            <a:off x="251520" y="3284984"/>
            <a:ext cx="8640960" cy="833829"/>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You must provide emergency services with the following briefing:</a:t>
            </a:r>
          </a:p>
        </p:txBody>
      </p:sp>
    </p:spTree>
    <p:extLst>
      <p:ext uri="{BB962C8B-B14F-4D97-AF65-F5344CB8AC3E}">
        <p14:creationId xmlns:p14="http://schemas.microsoft.com/office/powerpoint/2010/main" val="34788514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251520" y="0"/>
            <a:ext cx="8640960" cy="908720"/>
          </a:xfrm>
        </p:spPr>
        <p:txBody>
          <a:bodyPr/>
          <a:lstStyle/>
          <a:p>
            <a:r>
              <a:rPr lang="en-GB" altLang="en-US" sz="2800" dirty="0">
                <a:solidFill>
                  <a:schemeClr val="bg1"/>
                </a:solidFill>
              </a:rPr>
              <a:t>Responsibilities during </a:t>
            </a:r>
            <a:br>
              <a:rPr lang="en-GB" altLang="en-US" sz="2800" dirty="0">
                <a:solidFill>
                  <a:schemeClr val="bg1"/>
                </a:solidFill>
              </a:rPr>
            </a:br>
            <a:r>
              <a:rPr lang="en-GB" altLang="en-US" sz="2800" dirty="0">
                <a:solidFill>
                  <a:schemeClr val="bg1"/>
                </a:solidFill>
              </a:rPr>
              <a:t>a physical intervention</a:t>
            </a:r>
          </a:p>
        </p:txBody>
      </p:sp>
      <p:sp>
        <p:nvSpPr>
          <p:cNvPr id="4" name="AutoShape 9">
            <a:extLst>
              <a:ext uri="{FF2B5EF4-FFF2-40B4-BE49-F238E27FC236}">
                <a16:creationId xmlns:a16="http://schemas.microsoft.com/office/drawing/2014/main" id="{36DBEC62-96CB-7F4A-A501-E8B9683B508A}"/>
              </a:ext>
            </a:extLst>
          </p:cNvPr>
          <p:cNvSpPr>
            <a:spLocks noChangeArrowheads="1"/>
          </p:cNvSpPr>
          <p:nvPr/>
        </p:nvSpPr>
        <p:spPr bwMode="auto">
          <a:xfrm>
            <a:off x="251520" y="1484784"/>
            <a:ext cx="8640960" cy="4320480"/>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marL="0" indent="0">
              <a:buNone/>
            </a:pPr>
            <a:r>
              <a:rPr lang="en-GB" altLang="en-US" sz="2000" dirty="0">
                <a:solidFill>
                  <a:schemeClr val="tx1"/>
                </a:solidFill>
              </a:rPr>
              <a:t>All staff involved in a physical intervention have the following responsibilities to ensure the safety of persons during and after the intervention:</a:t>
            </a:r>
          </a:p>
          <a:p>
            <a:pPr marL="0" indent="0">
              <a:buNone/>
            </a:pPr>
            <a:endParaRPr lang="en-GB" altLang="en-US" sz="1000" dirty="0">
              <a:solidFill>
                <a:schemeClr val="tx1"/>
              </a:solidFill>
            </a:endParaRPr>
          </a:p>
          <a:p>
            <a:pPr marL="342900" lvl="0" indent="-342900" eaLnBrk="0" hangingPunct="0">
              <a:spcBef>
                <a:spcPct val="20000"/>
              </a:spcBef>
              <a:buClr>
                <a:srgbClr val="00B0F0"/>
              </a:buClr>
              <a:buFont typeface="Arial" pitchFamily="34" charset="0"/>
              <a:buChar char="●"/>
            </a:pPr>
            <a:r>
              <a:rPr lang="en-GB" sz="2000" kern="0" dirty="0">
                <a:solidFill>
                  <a:srgbClr val="000000"/>
                </a:solidFill>
                <a:latin typeface="Arial" pitchFamily="34" charset="0"/>
                <a:cs typeface="Arial"/>
              </a:rPr>
              <a:t>duty of care to the subject at all times </a:t>
            </a:r>
            <a:br>
              <a:rPr lang="en-GB" sz="2000" kern="0" dirty="0">
                <a:solidFill>
                  <a:srgbClr val="000000"/>
                </a:solidFill>
                <a:latin typeface="Arial" pitchFamily="34" charset="0"/>
                <a:cs typeface="Arial"/>
              </a:rPr>
            </a:br>
            <a:r>
              <a:rPr lang="en-GB" sz="2000" kern="0" dirty="0">
                <a:solidFill>
                  <a:srgbClr val="000000"/>
                </a:solidFill>
                <a:latin typeface="Arial" pitchFamily="34" charset="0"/>
                <a:cs typeface="Arial"/>
              </a:rPr>
              <a:t>(during and after restraint)</a:t>
            </a:r>
          </a:p>
          <a:p>
            <a:pPr marL="342900" lvl="0" indent="-342900" eaLnBrk="0" hangingPunct="0">
              <a:spcBef>
                <a:spcPct val="20000"/>
              </a:spcBef>
              <a:buClr>
                <a:srgbClr val="00B0F0"/>
              </a:buClr>
              <a:buFont typeface="Arial" pitchFamily="34" charset="0"/>
              <a:buChar char="●"/>
            </a:pPr>
            <a:r>
              <a:rPr lang="en-GB" sz="2000" kern="0" dirty="0">
                <a:solidFill>
                  <a:srgbClr val="000000"/>
                </a:solidFill>
                <a:latin typeface="Arial" pitchFamily="34" charset="0"/>
                <a:cs typeface="Arial"/>
              </a:rPr>
              <a:t>duty of care to colleagues</a:t>
            </a:r>
          </a:p>
          <a:p>
            <a:pPr marL="342900" lvl="0" indent="-342900" eaLnBrk="0" hangingPunct="0">
              <a:spcBef>
                <a:spcPct val="20000"/>
              </a:spcBef>
              <a:buClr>
                <a:srgbClr val="00B0F0"/>
              </a:buClr>
              <a:buFont typeface="Arial" pitchFamily="34" charset="0"/>
              <a:buChar char="●"/>
            </a:pPr>
            <a:r>
              <a:rPr lang="en-GB" sz="2000" kern="0" dirty="0">
                <a:solidFill>
                  <a:srgbClr val="000000"/>
                </a:solidFill>
                <a:latin typeface="Arial" pitchFamily="34" charset="0"/>
                <a:cs typeface="Arial"/>
              </a:rPr>
              <a:t>respecting the dignity of the subject</a:t>
            </a:r>
          </a:p>
          <a:p>
            <a:pPr marL="342900" lvl="0" indent="-342900" eaLnBrk="0" hangingPunct="0">
              <a:spcBef>
                <a:spcPct val="20000"/>
              </a:spcBef>
              <a:buClr>
                <a:srgbClr val="00B0F0"/>
              </a:buClr>
              <a:buFont typeface="Arial" pitchFamily="34" charset="0"/>
              <a:buChar char="●"/>
            </a:pPr>
            <a:r>
              <a:rPr lang="en-GB" sz="2000" kern="0" dirty="0">
                <a:solidFill>
                  <a:srgbClr val="000000"/>
                </a:solidFill>
                <a:latin typeface="Arial" pitchFamily="34" charset="0"/>
                <a:cs typeface="Arial"/>
              </a:rPr>
              <a:t>providing appropriate care for any person </a:t>
            </a:r>
            <a:br>
              <a:rPr lang="en-GB" sz="2000" kern="0" dirty="0">
                <a:solidFill>
                  <a:srgbClr val="000000"/>
                </a:solidFill>
                <a:latin typeface="Arial" pitchFamily="34" charset="0"/>
                <a:cs typeface="Arial"/>
              </a:rPr>
            </a:br>
            <a:r>
              <a:rPr lang="en-GB" sz="2000" kern="0" dirty="0">
                <a:solidFill>
                  <a:srgbClr val="000000"/>
                </a:solidFill>
                <a:latin typeface="Arial" pitchFamily="34" charset="0"/>
                <a:cs typeface="Arial"/>
              </a:rPr>
              <a:t>who appears to be injured or at risk</a:t>
            </a:r>
          </a:p>
          <a:p>
            <a:pPr marL="342900" lvl="0" indent="-342900" eaLnBrk="0" hangingPunct="0">
              <a:spcBef>
                <a:spcPct val="20000"/>
              </a:spcBef>
              <a:buClr>
                <a:srgbClr val="00B0F0"/>
              </a:buClr>
              <a:buFont typeface="Arial" pitchFamily="34" charset="0"/>
              <a:buChar char="●"/>
            </a:pPr>
            <a:r>
              <a:rPr lang="en-GB" sz="2000" kern="0" dirty="0">
                <a:solidFill>
                  <a:srgbClr val="000000"/>
                </a:solidFill>
                <a:latin typeface="Arial" pitchFamily="34" charset="0"/>
                <a:cs typeface="Arial"/>
              </a:rPr>
              <a:t>challenging unnecessary and excessive use </a:t>
            </a:r>
            <a:br>
              <a:rPr lang="en-GB" sz="2000" kern="0" dirty="0">
                <a:solidFill>
                  <a:srgbClr val="000000"/>
                </a:solidFill>
                <a:latin typeface="Arial" pitchFamily="34" charset="0"/>
                <a:cs typeface="Arial"/>
              </a:rPr>
            </a:br>
            <a:r>
              <a:rPr lang="en-GB" sz="2000" kern="0" dirty="0">
                <a:solidFill>
                  <a:srgbClr val="000000"/>
                </a:solidFill>
                <a:latin typeface="Arial" pitchFamily="34" charset="0"/>
                <a:cs typeface="Arial"/>
              </a:rPr>
              <a:t>of force by colleagues.</a:t>
            </a:r>
            <a:endParaRPr lang="en-GB" altLang="en-US" sz="2000" kern="0" dirty="0">
              <a:solidFill>
                <a:srgbClr val="000000"/>
              </a:solidFill>
              <a:latin typeface="Arial" pitchFamily="34" charset="0"/>
              <a:cs typeface="Arial"/>
            </a:endParaRPr>
          </a:p>
        </p:txBody>
      </p:sp>
    </p:spTree>
    <p:extLst>
      <p:ext uri="{BB962C8B-B14F-4D97-AF65-F5344CB8AC3E}">
        <p14:creationId xmlns:p14="http://schemas.microsoft.com/office/powerpoint/2010/main" val="3341011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r>
              <a:rPr lang="en-GB" altLang="en-US" dirty="0">
                <a:solidFill>
                  <a:schemeClr val="bg1"/>
                </a:solidFill>
              </a:rPr>
              <a:t>Supporting colleagues during a </a:t>
            </a:r>
            <a:br>
              <a:rPr lang="en-GB" altLang="en-US" dirty="0">
                <a:solidFill>
                  <a:schemeClr val="bg1"/>
                </a:solidFill>
              </a:rPr>
            </a:br>
            <a:r>
              <a:rPr lang="en-GB" altLang="en-US" dirty="0">
                <a:solidFill>
                  <a:schemeClr val="bg1"/>
                </a:solidFill>
              </a:rPr>
              <a:t>physical intervention</a:t>
            </a:r>
          </a:p>
        </p:txBody>
      </p:sp>
      <p:sp>
        <p:nvSpPr>
          <p:cNvPr id="73731" name="Text Placeholder 2"/>
          <p:cNvSpPr>
            <a:spLocks noGrp="1"/>
          </p:cNvSpPr>
          <p:nvPr>
            <p:ph idx="1"/>
          </p:nvPr>
        </p:nvSpPr>
        <p:spPr>
          <a:xfrm>
            <a:off x="251520" y="1471644"/>
            <a:ext cx="5688632" cy="4392488"/>
          </a:xfrm>
        </p:spPr>
        <p:txBody>
          <a:bodyPr/>
          <a:lstStyle/>
          <a:p>
            <a:pPr>
              <a:buFont typeface="Arial" charset="0"/>
              <a:buChar char="●"/>
            </a:pPr>
            <a:r>
              <a:rPr lang="en-US" altLang="en-US" dirty="0"/>
              <a:t>S</a:t>
            </a:r>
            <a:r>
              <a:rPr lang="en-GB" altLang="en-US" dirty="0"/>
              <a:t>witch roles with the team </a:t>
            </a:r>
            <a:br>
              <a:rPr lang="en-GB" altLang="en-US" dirty="0"/>
            </a:br>
            <a:r>
              <a:rPr lang="en-GB" altLang="en-US" dirty="0"/>
              <a:t>where appropriate</a:t>
            </a:r>
          </a:p>
          <a:p>
            <a:pPr>
              <a:buFont typeface="Arial" charset="0"/>
              <a:buChar char="●"/>
            </a:pPr>
            <a:r>
              <a:rPr lang="en-GB" altLang="en-US" dirty="0"/>
              <a:t>Monitor staff safety</a:t>
            </a:r>
          </a:p>
          <a:p>
            <a:pPr>
              <a:buFont typeface="Arial" charset="0"/>
              <a:buChar char="●"/>
            </a:pPr>
            <a:r>
              <a:rPr lang="en-GB" altLang="en-US" dirty="0"/>
              <a:t>Monitor the subject and inform colleagues if you have any concerns for their well-being</a:t>
            </a:r>
          </a:p>
          <a:p>
            <a:pPr>
              <a:buFont typeface="Arial" charset="0"/>
              <a:buChar char="●"/>
            </a:pPr>
            <a:r>
              <a:rPr lang="en-GB" altLang="en-US" dirty="0"/>
              <a:t>Contain the immediate area </a:t>
            </a:r>
            <a:br>
              <a:rPr lang="en-GB" altLang="en-US" dirty="0"/>
            </a:br>
            <a:r>
              <a:rPr lang="en-GB" altLang="en-US" dirty="0"/>
              <a:t>and manage bystanders</a:t>
            </a:r>
          </a:p>
          <a:p>
            <a:pPr>
              <a:buFont typeface="Arial" charset="0"/>
              <a:buChar char="●"/>
            </a:pPr>
            <a:r>
              <a:rPr lang="en-GB" altLang="en-US" dirty="0"/>
              <a:t>Monitor the situation and communicate with others, e.g. staff from other agencies such as the police or ambulance service.</a:t>
            </a:r>
          </a:p>
        </p:txBody>
      </p:sp>
      <p:pic>
        <p:nvPicPr>
          <p:cNvPr id="3" name="Picture 2">
            <a:extLst>
              <a:ext uri="{FF2B5EF4-FFF2-40B4-BE49-F238E27FC236}">
                <a16:creationId xmlns:a16="http://schemas.microsoft.com/office/drawing/2014/main" id="{C08D5C47-E78C-F241-8B12-8226D9AFAF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1472350"/>
            <a:ext cx="2508558" cy="4230118"/>
          </a:xfrm>
          <a:prstGeom prst="rect">
            <a:avLst/>
          </a:prstGeom>
        </p:spPr>
      </p:pic>
    </p:spTree>
    <p:extLst>
      <p:ext uri="{BB962C8B-B14F-4D97-AF65-F5344CB8AC3E}">
        <p14:creationId xmlns:p14="http://schemas.microsoft.com/office/powerpoint/2010/main" val="3809537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78A8-EACE-43EE-B257-5B51964967F1}"/>
              </a:ext>
            </a:extLst>
          </p:cNvPr>
          <p:cNvSpPr>
            <a:spLocks noGrp="1"/>
          </p:cNvSpPr>
          <p:nvPr>
            <p:ph type="title"/>
          </p:nvPr>
        </p:nvSpPr>
        <p:spPr>
          <a:xfrm>
            <a:off x="0" y="0"/>
            <a:ext cx="8892480" cy="898836"/>
          </a:xfrm>
        </p:spPr>
        <p:txBody>
          <a:bodyPr anchor="t"/>
          <a:lstStyle/>
          <a:p>
            <a:r>
              <a:rPr lang="en-US" sz="2800" dirty="0"/>
              <a:t> What are your responsibilities immediately following a physical intervention?</a:t>
            </a:r>
            <a:endParaRPr lang="en-GB" sz="2800" dirty="0"/>
          </a:p>
        </p:txBody>
      </p:sp>
      <p:sp>
        <p:nvSpPr>
          <p:cNvPr id="3" name="Content Placeholder 2">
            <a:extLst>
              <a:ext uri="{FF2B5EF4-FFF2-40B4-BE49-F238E27FC236}">
                <a16:creationId xmlns:a16="http://schemas.microsoft.com/office/drawing/2014/main" id="{E3DF7CED-6835-4DC1-9392-B1B67D243737}"/>
              </a:ext>
            </a:extLst>
          </p:cNvPr>
          <p:cNvSpPr>
            <a:spLocks noGrp="1"/>
          </p:cNvSpPr>
          <p:nvPr>
            <p:ph idx="1"/>
          </p:nvPr>
        </p:nvSpPr>
        <p:spPr>
          <a:xfrm>
            <a:off x="251520" y="1412776"/>
            <a:ext cx="8496944" cy="4546388"/>
          </a:xfrm>
        </p:spPr>
        <p:txBody>
          <a:bodyPr/>
          <a:lstStyle/>
          <a:p>
            <a:r>
              <a:rPr lang="en-US" dirty="0"/>
              <a:t>Duty of care to the subject at all times</a:t>
            </a:r>
          </a:p>
          <a:p>
            <a:r>
              <a:rPr lang="en-US" dirty="0"/>
              <a:t>Duty of care to colleagues</a:t>
            </a:r>
          </a:p>
          <a:p>
            <a:r>
              <a:rPr lang="en-US" dirty="0"/>
              <a:t>Provide appropriate care for any person who appears to be injured or at risk</a:t>
            </a:r>
          </a:p>
          <a:p>
            <a:r>
              <a:rPr lang="en-US" dirty="0"/>
              <a:t>Briefing emergency services about the circumstances, position, duration and any difficulties experienced in a restraint event</a:t>
            </a:r>
          </a:p>
          <a:p>
            <a:r>
              <a:rPr lang="en-US" dirty="0"/>
              <a:t>Preserving evidence and securing witness testimony</a:t>
            </a:r>
          </a:p>
          <a:p>
            <a:r>
              <a:rPr lang="en-US" dirty="0"/>
              <a:t>All staff involved must complete a full report individually accounting for their actions.</a:t>
            </a:r>
            <a:endParaRPr lang="en-GB" dirty="0"/>
          </a:p>
        </p:txBody>
      </p:sp>
      <p:pic>
        <p:nvPicPr>
          <p:cNvPr id="4" name="Picture 3">
            <a:extLst>
              <a:ext uri="{FF2B5EF4-FFF2-40B4-BE49-F238E27FC236}">
                <a16:creationId xmlns:a16="http://schemas.microsoft.com/office/drawing/2014/main" id="{62FA366D-7557-4816-BE63-FC774ECD49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107504" y="106748"/>
            <a:ext cx="792000" cy="657956"/>
          </a:xfrm>
          <a:prstGeom prst="ellipse">
            <a:avLst/>
          </a:prstGeom>
          <a:solidFill>
            <a:srgbClr val="00B0F0"/>
          </a:solidFill>
          <a:ln w="31750">
            <a:solidFill>
              <a:schemeClr val="bg1"/>
            </a:solidFill>
          </a:ln>
        </p:spPr>
      </p:pic>
    </p:spTree>
    <p:extLst>
      <p:ext uri="{BB962C8B-B14F-4D97-AF65-F5344CB8AC3E}">
        <p14:creationId xmlns:p14="http://schemas.microsoft.com/office/powerpoint/2010/main" val="3135891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9"/>
          <p:cNvSpPr>
            <a:spLocks noGrp="1" noChangeArrowheads="1"/>
          </p:cNvSpPr>
          <p:nvPr>
            <p:ph type="title"/>
          </p:nvPr>
        </p:nvSpPr>
        <p:spPr/>
        <p:txBody>
          <a:bodyPr/>
          <a:lstStyle/>
          <a:p>
            <a:r>
              <a:rPr lang="en-GB" altLang="en-US" sz="2600" dirty="0"/>
              <a:t>Why is it important to keep physical intervention skills up to date?</a:t>
            </a:r>
          </a:p>
        </p:txBody>
      </p:sp>
      <p:sp>
        <p:nvSpPr>
          <p:cNvPr id="5" name="Content Placeholder 4"/>
          <p:cNvSpPr>
            <a:spLocks noGrp="1"/>
          </p:cNvSpPr>
          <p:nvPr>
            <p:ph idx="1"/>
          </p:nvPr>
        </p:nvSpPr>
        <p:spPr bwMode="auto">
          <a:xfrm>
            <a:off x="251520" y="1651096"/>
            <a:ext cx="5669444" cy="42162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55600" indent="-355600">
              <a:buFont typeface="Arial" charset="0"/>
              <a:buChar char="●"/>
            </a:pPr>
            <a:r>
              <a:rPr lang="en-GB" altLang="en-US" sz="2200" dirty="0">
                <a:latin typeface="Arial" charset="0"/>
                <a:cs typeface="Arial" charset="0"/>
              </a:rPr>
              <a:t>Remain effective</a:t>
            </a:r>
          </a:p>
          <a:p>
            <a:pPr marL="355600" indent="-355600">
              <a:buFont typeface="Arial" charset="0"/>
              <a:buChar char="●"/>
            </a:pPr>
            <a:r>
              <a:rPr lang="en-GB" altLang="en-US" sz="2200" dirty="0">
                <a:latin typeface="Arial" charset="0"/>
                <a:cs typeface="Arial" charset="0"/>
              </a:rPr>
              <a:t>Remain safe</a:t>
            </a:r>
          </a:p>
          <a:p>
            <a:pPr marL="355600" indent="-355600">
              <a:buFont typeface="Arial" charset="0"/>
              <a:buChar char="●"/>
            </a:pPr>
            <a:r>
              <a:rPr lang="en-GB" altLang="en-US" sz="2200" dirty="0">
                <a:latin typeface="Arial" charset="0"/>
                <a:cs typeface="Arial" charset="0"/>
              </a:rPr>
              <a:t>Legally up to date to prevent possible civil and criminal proceedings</a:t>
            </a:r>
          </a:p>
          <a:p>
            <a:pPr marL="355600" indent="-355600">
              <a:buFont typeface="Arial" charset="0"/>
              <a:buChar char="●"/>
            </a:pPr>
            <a:r>
              <a:rPr lang="en-GB" altLang="en-US" sz="2200" dirty="0">
                <a:latin typeface="Arial" charset="0"/>
                <a:cs typeface="Arial" charset="0"/>
              </a:rPr>
              <a:t>Keep motor/physical skills up to date</a:t>
            </a:r>
          </a:p>
          <a:p>
            <a:pPr marL="355600" indent="-355600">
              <a:buFont typeface="Arial" charset="0"/>
              <a:buChar char="●"/>
            </a:pPr>
            <a:r>
              <a:rPr lang="en-GB" altLang="en-US" sz="2200" dirty="0">
                <a:latin typeface="Arial" charset="0"/>
                <a:cs typeface="Arial" charset="0"/>
              </a:rPr>
              <a:t>Health and safety implications</a:t>
            </a:r>
          </a:p>
          <a:p>
            <a:pPr marL="355600" indent="-355600">
              <a:buFont typeface="Arial" charset="0"/>
              <a:buChar char="•"/>
            </a:pPr>
            <a:endParaRPr lang="en-GB" altLang="en-US" sz="2200" dirty="0">
              <a:latin typeface="Arial" charset="0"/>
              <a:cs typeface="Arial" charset="0"/>
            </a:endParaRPr>
          </a:p>
          <a:p>
            <a:pPr marL="355600" indent="-355600">
              <a:buFont typeface="Arial" charset="0"/>
              <a:buNone/>
            </a:pPr>
            <a:endParaRPr lang="en-GB" altLang="en-US" sz="2200" dirty="0">
              <a:latin typeface="Arial" charset="0"/>
              <a:cs typeface="Arial" charset="0"/>
            </a:endParaRPr>
          </a:p>
        </p:txBody>
      </p:sp>
      <p:sp>
        <p:nvSpPr>
          <p:cNvPr id="75780" name="AutoShape 6"/>
          <p:cNvSpPr>
            <a:spLocks noChangeArrowheads="1"/>
          </p:cNvSpPr>
          <p:nvPr/>
        </p:nvSpPr>
        <p:spPr bwMode="auto">
          <a:xfrm>
            <a:off x="342716" y="4283211"/>
            <a:ext cx="6101492" cy="1296145"/>
          </a:xfrm>
          <a:prstGeom prst="roundRect">
            <a:avLst>
              <a:gd name="adj" fmla="val 16667"/>
            </a:avLst>
          </a:prstGeom>
          <a:solidFill>
            <a:schemeClr val="tx1"/>
          </a:solidFill>
          <a:ln w="50800" cap="sq">
            <a:noFill/>
            <a:prstDash val="sysDash"/>
            <a:round/>
            <a:headEnd type="none" w="sm" len="sm"/>
            <a:tailEnd type="none" w="sm" len="sm"/>
          </a:ln>
        </p:spPr>
        <p:txBody>
          <a:bodyPr lIns="90000" tIns="90000" rIns="90000" bIns="90000"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buNone/>
            </a:pPr>
            <a:r>
              <a:rPr lang="en-US" altLang="en-US" sz="2200" dirty="0">
                <a:solidFill>
                  <a:srgbClr val="FFFFFF"/>
                </a:solidFill>
              </a:rPr>
              <a:t>Keep your physical intervention skills refreshed by regularly practicing with </a:t>
            </a:r>
            <a:br>
              <a:rPr lang="en-US" altLang="en-US" sz="2200" dirty="0">
                <a:solidFill>
                  <a:srgbClr val="FFFFFF"/>
                </a:solidFill>
              </a:rPr>
            </a:br>
            <a:r>
              <a:rPr lang="en-US" altLang="en-US" sz="2200" dirty="0">
                <a:solidFill>
                  <a:srgbClr val="FFFFFF"/>
                </a:solidFill>
              </a:rPr>
              <a:t>other individuals.</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880" t="-37389" r="-7880" b="-40763"/>
          <a:stretch/>
        </p:blipFill>
        <p:spPr>
          <a:xfrm>
            <a:off x="323616" y="116632"/>
            <a:ext cx="792000" cy="657956"/>
          </a:xfrm>
          <a:prstGeom prst="ellipse">
            <a:avLst/>
          </a:prstGeom>
          <a:solidFill>
            <a:srgbClr val="00B0F0"/>
          </a:solidFill>
          <a:ln w="31750">
            <a:solidFill>
              <a:schemeClr val="bg1"/>
            </a:solidFill>
          </a:ln>
        </p:spPr>
      </p:pic>
      <p:pic>
        <p:nvPicPr>
          <p:cNvPr id="37890" name="Picture 2" descr="\\DESIGNARCHIVE\Archive\Image Bank\Photography\Security\Door Supervisor\DS Incident briefing debriefing (small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4148" y="1795112"/>
            <a:ext cx="2952328" cy="4216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427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5780"/>
                                        </p:tgtEl>
                                        <p:attrNameLst>
                                          <p:attrName>style.visibility</p:attrName>
                                        </p:attrNameLst>
                                      </p:cBhvr>
                                      <p:to>
                                        <p:strVal val="visible"/>
                                      </p:to>
                                    </p:set>
                                    <p:animEffect transition="in" filter="fade">
                                      <p:cBhvr>
                                        <p:cTn id="22" dur="5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5780"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F824712-6036-EC41-B239-47B3A058E55D}"/>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22E473F9-4A4C-B644-BF0B-AC7FC52AD4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69F16264-837C-D94B-BF2D-7AAF61B6BAB7}"/>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how to deal with physical </a:t>
            </a:r>
            <a:br>
              <a:rPr lang="en-US" sz="2200" dirty="0">
                <a:solidFill>
                  <a:srgbClr val="000000"/>
                </a:solidFill>
              </a:rPr>
            </a:br>
            <a:r>
              <a:rPr lang="en-US" sz="2200" dirty="0">
                <a:solidFill>
                  <a:srgbClr val="000000"/>
                </a:solidFill>
              </a:rPr>
              <a:t>intervention on the ground.</a:t>
            </a:r>
          </a:p>
        </p:txBody>
      </p:sp>
      <p:sp>
        <p:nvSpPr>
          <p:cNvPr id="8" name="Oval 7">
            <a:extLst>
              <a:ext uri="{FF2B5EF4-FFF2-40B4-BE49-F238E27FC236}">
                <a16:creationId xmlns:a16="http://schemas.microsoft.com/office/drawing/2014/main" id="{4CC8BE28-BF53-3D45-94BB-7A5E2C285E12}"/>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9" name="TextBox 8">
            <a:extLst>
              <a:ext uri="{FF2B5EF4-FFF2-40B4-BE49-F238E27FC236}">
                <a16:creationId xmlns:a16="http://schemas.microsoft.com/office/drawing/2014/main" id="{943A1F83-9C71-8043-B6B3-835330CBD0A0}"/>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3</a:t>
            </a:r>
          </a:p>
        </p:txBody>
      </p:sp>
      <p:sp>
        <p:nvSpPr>
          <p:cNvPr id="10" name="Rounded Rectangle 9">
            <a:extLst>
              <a:ext uri="{FF2B5EF4-FFF2-40B4-BE49-F238E27FC236}">
                <a16:creationId xmlns:a16="http://schemas.microsoft.com/office/drawing/2014/main" id="{C772C7E8-C353-BC4C-AB9D-979E34861678}"/>
              </a:ext>
            </a:extLst>
          </p:cNvPr>
          <p:cNvSpPr/>
          <p:nvPr/>
        </p:nvSpPr>
        <p:spPr bwMode="auto">
          <a:xfrm>
            <a:off x="239202" y="2254731"/>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1" name="Rounded Rectangle 10">
            <a:extLst>
              <a:ext uri="{FF2B5EF4-FFF2-40B4-BE49-F238E27FC236}">
                <a16:creationId xmlns:a16="http://schemas.microsoft.com/office/drawing/2014/main" id="{3049B2A3-8962-824C-B2C5-4182A4488215}"/>
              </a:ext>
            </a:extLst>
          </p:cNvPr>
          <p:cNvSpPr/>
          <p:nvPr/>
        </p:nvSpPr>
        <p:spPr bwMode="auto">
          <a:xfrm>
            <a:off x="383218" y="2443765"/>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Tree>
    <p:extLst>
      <p:ext uri="{BB962C8B-B14F-4D97-AF65-F5344CB8AC3E}">
        <p14:creationId xmlns:p14="http://schemas.microsoft.com/office/powerpoint/2010/main" val="12309218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 - practical</a:t>
            </a:r>
          </a:p>
        </p:txBody>
      </p:sp>
      <p:sp>
        <p:nvSpPr>
          <p:cNvPr id="5" name="Rounded Rectangle 4"/>
          <p:cNvSpPr/>
          <p:nvPr/>
        </p:nvSpPr>
        <p:spPr bwMode="auto">
          <a:xfrm>
            <a:off x="251519" y="2201796"/>
            <a:ext cx="8636119" cy="2880320"/>
          </a:xfrm>
          <a:prstGeom prst="roundRect">
            <a:avLst/>
          </a:pr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rgbClr val="189049"/>
              </a:buClr>
              <a:buSzTx/>
              <a:buFont typeface="Arial" charset="0"/>
              <a:buChar char="●"/>
              <a:tabLst/>
              <a:defRPr/>
            </a:pPr>
            <a:endParaRPr kumimoji="0" lang="en-GB" sz="2000" b="0" i="0" u="none" strike="noStrike" kern="1200" cap="none" spc="0" normalizeH="0" baseline="0" noProof="0" dirty="0">
              <a:ln>
                <a:noFill/>
              </a:ln>
              <a:solidFill>
                <a:srgbClr val="000000"/>
              </a:solidFill>
              <a:effectLst/>
              <a:uLnTx/>
              <a:uFillTx/>
              <a:latin typeface="Arial" charset="0"/>
              <a:ea typeface="+mn-ea"/>
              <a:cs typeface="Arial"/>
            </a:endParaRPr>
          </a:p>
        </p:txBody>
      </p:sp>
      <p:sp>
        <p:nvSpPr>
          <p:cNvPr id="7" name="TextBox 6"/>
          <p:cNvSpPr txBox="1"/>
          <p:nvPr/>
        </p:nvSpPr>
        <p:spPr>
          <a:xfrm>
            <a:off x="1624878" y="2725307"/>
            <a:ext cx="669674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Arial"/>
              </a:rPr>
              <a:t>Using physical intervention skills to protect yourself and others</a:t>
            </a:r>
            <a:endParaRPr kumimoji="0" lang="en-GB" sz="2000" b="1" i="0" u="none" strike="noStrike" kern="1200" cap="none" spc="0" normalizeH="0" baseline="0" noProof="0" dirty="0">
              <a:ln>
                <a:noFill/>
              </a:ln>
              <a:solidFill>
                <a:srgbClr val="000000"/>
              </a:solidFill>
              <a:effectLst/>
              <a:uLnTx/>
              <a:uFillTx/>
              <a:latin typeface="Arial"/>
              <a:ea typeface="+mn-ea"/>
              <a:cs typeface="Arial"/>
            </a:endParaRPr>
          </a:p>
        </p:txBody>
      </p:sp>
      <p:sp>
        <p:nvSpPr>
          <p:cNvPr id="9" name="TextBox 8"/>
          <p:cNvSpPr txBox="1"/>
          <p:nvPr/>
        </p:nvSpPr>
        <p:spPr>
          <a:xfrm>
            <a:off x="1619672" y="3933056"/>
            <a:ext cx="619268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a:ea typeface="+mn-ea"/>
                <a:cs typeface="Arial"/>
              </a:rPr>
              <a:t>Using non-pain compliant standing, holding and escorting techniques.</a:t>
            </a:r>
          </a:p>
        </p:txBody>
      </p:sp>
      <p:sp>
        <p:nvSpPr>
          <p:cNvPr id="10" name="Oval 9">
            <a:hlinkClick r:id="rId3" action="ppaction://hlinksldjump"/>
            <a:extLst>
              <a:ext uri="{FF2B5EF4-FFF2-40B4-BE49-F238E27FC236}">
                <a16:creationId xmlns:a16="http://schemas.microsoft.com/office/drawing/2014/main" id="{975A50D1-B29A-0C44-9DA2-382F27ED13C0}"/>
              </a:ext>
            </a:extLst>
          </p:cNvPr>
          <p:cNvSpPr/>
          <p:nvPr/>
        </p:nvSpPr>
        <p:spPr bwMode="auto">
          <a:xfrm>
            <a:off x="539552" y="2755214"/>
            <a:ext cx="936104" cy="648072"/>
          </a:xfrm>
          <a:prstGeom prst="ellipse">
            <a:avLst/>
          </a:prstGeom>
          <a:solidFill>
            <a:srgbClr val="CDE3F3"/>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20000"/>
              </a:spcBef>
              <a:buClr>
                <a:srgbClr val="189049"/>
              </a:buClr>
            </a:pPr>
            <a:r>
              <a:rPr lang="en-GB" dirty="0">
                <a:solidFill>
                  <a:schemeClr val="tx1"/>
                </a:solidFill>
                <a:cs typeface="Arial"/>
              </a:rPr>
              <a:t>4</a:t>
            </a:r>
          </a:p>
        </p:txBody>
      </p:sp>
      <p:sp>
        <p:nvSpPr>
          <p:cNvPr id="11" name="Oval 10">
            <a:hlinkClick r:id="rId4" action="ppaction://hlinksldjump"/>
            <a:extLst>
              <a:ext uri="{FF2B5EF4-FFF2-40B4-BE49-F238E27FC236}">
                <a16:creationId xmlns:a16="http://schemas.microsoft.com/office/drawing/2014/main" id="{EA2906AA-9DEE-EF43-B886-E9D3B6DE7D87}"/>
              </a:ext>
            </a:extLst>
          </p:cNvPr>
          <p:cNvSpPr/>
          <p:nvPr/>
        </p:nvSpPr>
        <p:spPr bwMode="auto">
          <a:xfrm>
            <a:off x="539552" y="3956704"/>
            <a:ext cx="936104" cy="648072"/>
          </a:xfrm>
          <a:prstGeom prst="ellipse">
            <a:avLst/>
          </a:prstGeom>
          <a:solidFill>
            <a:srgbClr val="CDE3F3"/>
          </a:solid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ct val="20000"/>
              </a:spcBef>
              <a:buClr>
                <a:srgbClr val="189049"/>
              </a:buClr>
            </a:pPr>
            <a:r>
              <a:rPr lang="en-GB" dirty="0">
                <a:solidFill>
                  <a:schemeClr val="tx1"/>
                </a:solidFill>
                <a:cs typeface="Arial"/>
              </a:rPr>
              <a:t>5</a:t>
            </a:r>
          </a:p>
        </p:txBody>
      </p:sp>
    </p:spTree>
    <p:extLst>
      <p:ext uri="{BB962C8B-B14F-4D97-AF65-F5344CB8AC3E}">
        <p14:creationId xmlns:p14="http://schemas.microsoft.com/office/powerpoint/2010/main" val="822843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E2E6A832-C1ED-5E4A-9F2D-BF70BA074F20}"/>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5B3B96FC-BAA4-0C44-8585-36710B3532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5A7E0CAB-4D94-E249-860D-46EC63D29C67}"/>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how to deal with physical </a:t>
            </a:r>
            <a:br>
              <a:rPr lang="en-US" sz="2200" dirty="0">
                <a:solidFill>
                  <a:srgbClr val="000000"/>
                </a:solidFill>
              </a:rPr>
            </a:br>
            <a:r>
              <a:rPr lang="en-US" sz="2200" dirty="0">
                <a:solidFill>
                  <a:srgbClr val="000000"/>
                </a:solidFill>
              </a:rPr>
              <a:t>intervention on the ground.</a:t>
            </a:r>
          </a:p>
        </p:txBody>
      </p:sp>
      <p:sp>
        <p:nvSpPr>
          <p:cNvPr id="8" name="Oval 7">
            <a:extLst>
              <a:ext uri="{FF2B5EF4-FFF2-40B4-BE49-F238E27FC236}">
                <a16:creationId xmlns:a16="http://schemas.microsoft.com/office/drawing/2014/main" id="{B275D2A0-648D-8842-A7EC-04D87AA94B4D}"/>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1</a:t>
            </a:r>
          </a:p>
        </p:txBody>
      </p:sp>
      <p:sp>
        <p:nvSpPr>
          <p:cNvPr id="9" name="TextBox 8">
            <a:extLst>
              <a:ext uri="{FF2B5EF4-FFF2-40B4-BE49-F238E27FC236}">
                <a16:creationId xmlns:a16="http://schemas.microsoft.com/office/drawing/2014/main" id="{CFD6B0C6-0669-944B-B394-C3EEBA7D4F3D}"/>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3</a:t>
            </a:r>
          </a:p>
        </p:txBody>
      </p:sp>
      <p:sp>
        <p:nvSpPr>
          <p:cNvPr id="10" name="Rounded Rectangle 9">
            <a:extLst>
              <a:ext uri="{FF2B5EF4-FFF2-40B4-BE49-F238E27FC236}">
                <a16:creationId xmlns:a16="http://schemas.microsoft.com/office/drawing/2014/main" id="{963A61DA-88CD-474D-B3DB-F9A6AFB888D3}"/>
              </a:ext>
            </a:extLst>
          </p:cNvPr>
          <p:cNvSpPr/>
          <p:nvPr/>
        </p:nvSpPr>
        <p:spPr bwMode="auto">
          <a:xfrm>
            <a:off x="239202" y="2254730"/>
            <a:ext cx="8640960" cy="2758445"/>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1" name="Rounded Rectangle 10">
            <a:extLst>
              <a:ext uri="{FF2B5EF4-FFF2-40B4-BE49-F238E27FC236}">
                <a16:creationId xmlns:a16="http://schemas.microsoft.com/office/drawing/2014/main" id="{AD3B430E-7786-7B45-BE2D-43DE3E1C3ED1}"/>
              </a:ext>
            </a:extLst>
          </p:cNvPr>
          <p:cNvSpPr/>
          <p:nvPr/>
        </p:nvSpPr>
        <p:spPr bwMode="auto">
          <a:xfrm>
            <a:off x="383218" y="2443765"/>
            <a:ext cx="8323794" cy="2342530"/>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br>
              <a:rPr lang="en-GB" sz="2000" dirty="0">
                <a:solidFill>
                  <a:srgbClr val="00B0F0"/>
                </a:solidFill>
              </a:rPr>
            </a:br>
            <a:r>
              <a:rPr lang="en-GB" sz="2000" dirty="0">
                <a:solidFill>
                  <a:srgbClr val="00B0F0"/>
                </a:solidFill>
              </a:rPr>
              <a:t>..................................................................................................................</a:t>
            </a:r>
          </a:p>
          <a:p>
            <a:pPr>
              <a:spcBef>
                <a:spcPct val="20000"/>
              </a:spcBef>
              <a:buClr>
                <a:srgbClr val="189049"/>
              </a:buClr>
            </a:pPr>
            <a:endParaRPr lang="en-GB" sz="2000" dirty="0">
              <a:solidFill>
                <a:srgbClr val="00B0F0"/>
              </a:solidFill>
            </a:endParaRPr>
          </a:p>
        </p:txBody>
      </p:sp>
      <p:sp>
        <p:nvSpPr>
          <p:cNvPr id="16" name="Rectangle 3">
            <a:extLst>
              <a:ext uri="{FF2B5EF4-FFF2-40B4-BE49-F238E27FC236}">
                <a16:creationId xmlns:a16="http://schemas.microsoft.com/office/drawing/2014/main" id="{5B9A52E6-AE60-2D44-AA1E-A1796B899876}"/>
              </a:ext>
            </a:extLst>
          </p:cNvPr>
          <p:cNvSpPr>
            <a:spLocks noChangeArrowheads="1"/>
          </p:cNvSpPr>
          <p:nvPr/>
        </p:nvSpPr>
        <p:spPr bwMode="auto">
          <a:xfrm>
            <a:off x="436988" y="2415978"/>
            <a:ext cx="79217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Avoid takedowns if possible</a:t>
            </a:r>
            <a:endParaRPr kumimoji="0" lang="en-US" altLang="en-US" sz="220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Get the person back up or to a seated position as soon </a:t>
            </a:r>
            <a:b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b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as possible</a:t>
            </a:r>
            <a:endParaRPr kumimoji="0" lang="en-US" altLang="en-US" sz="220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Monitor the persons breathing</a:t>
            </a:r>
            <a:endParaRPr kumimoji="0" lang="en-US" altLang="en-US" sz="220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Speak to the person </a:t>
            </a:r>
            <a:endParaRPr kumimoji="0" lang="en-US" altLang="en-US" sz="220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Try to de-escalate as soon as possible.</a:t>
            </a:r>
            <a:endParaRPr kumimoji="0" lang="en-US" altLang="en-US" sz="220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57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F824712-6036-EC41-B239-47B3A058E55D}"/>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22E473F9-4A4C-B644-BF0B-AC7FC52AD4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69F16264-837C-D94B-BF2D-7AAF61B6BAB7}"/>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when dynamic risk </a:t>
            </a:r>
            <a:br>
              <a:rPr lang="en-US" sz="2200" dirty="0">
                <a:solidFill>
                  <a:srgbClr val="000000"/>
                </a:solidFill>
              </a:rPr>
            </a:br>
            <a:r>
              <a:rPr lang="en-US" sz="2200" dirty="0">
                <a:solidFill>
                  <a:srgbClr val="000000"/>
                </a:solidFill>
              </a:rPr>
              <a:t>assessments should be used.</a:t>
            </a:r>
          </a:p>
        </p:txBody>
      </p:sp>
      <p:sp>
        <p:nvSpPr>
          <p:cNvPr id="8" name="Oval 7">
            <a:extLst>
              <a:ext uri="{FF2B5EF4-FFF2-40B4-BE49-F238E27FC236}">
                <a16:creationId xmlns:a16="http://schemas.microsoft.com/office/drawing/2014/main" id="{4CC8BE28-BF53-3D45-94BB-7A5E2C285E12}"/>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9" name="TextBox 8">
            <a:extLst>
              <a:ext uri="{FF2B5EF4-FFF2-40B4-BE49-F238E27FC236}">
                <a16:creationId xmlns:a16="http://schemas.microsoft.com/office/drawing/2014/main" id="{943A1F83-9C71-8043-B6B3-835330CBD0A0}"/>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3</a:t>
            </a:r>
          </a:p>
        </p:txBody>
      </p:sp>
      <p:sp>
        <p:nvSpPr>
          <p:cNvPr id="10" name="Rounded Rectangle 9">
            <a:extLst>
              <a:ext uri="{FF2B5EF4-FFF2-40B4-BE49-F238E27FC236}">
                <a16:creationId xmlns:a16="http://schemas.microsoft.com/office/drawing/2014/main" id="{C772C7E8-C353-BC4C-AB9D-979E34861678}"/>
              </a:ext>
            </a:extLst>
          </p:cNvPr>
          <p:cNvSpPr/>
          <p:nvPr/>
        </p:nvSpPr>
        <p:spPr bwMode="auto">
          <a:xfrm>
            <a:off x="239202" y="2254731"/>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1" name="Rounded Rectangle 10">
            <a:extLst>
              <a:ext uri="{FF2B5EF4-FFF2-40B4-BE49-F238E27FC236}">
                <a16:creationId xmlns:a16="http://schemas.microsoft.com/office/drawing/2014/main" id="{3049B2A3-8962-824C-B2C5-4182A4488215}"/>
              </a:ext>
            </a:extLst>
          </p:cNvPr>
          <p:cNvSpPr/>
          <p:nvPr/>
        </p:nvSpPr>
        <p:spPr bwMode="auto">
          <a:xfrm>
            <a:off x="383218" y="2443765"/>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Tree>
    <p:extLst>
      <p:ext uri="{BB962C8B-B14F-4D97-AF65-F5344CB8AC3E}">
        <p14:creationId xmlns:p14="http://schemas.microsoft.com/office/powerpoint/2010/main" val="39792164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F824712-6036-EC41-B239-47B3A058E55D}"/>
              </a:ext>
            </a:extLst>
          </p:cNvPr>
          <p:cNvSpPr/>
          <p:nvPr/>
        </p:nvSpPr>
        <p:spPr bwMode="auto">
          <a:xfrm>
            <a:off x="6300193" y="305249"/>
            <a:ext cx="2592287" cy="1291808"/>
          </a:xfrm>
          <a:prstGeom prst="roundRect">
            <a:avLst>
              <a:gd name="adj" fmla="val 13065"/>
            </a:avLst>
          </a:prstGeom>
          <a:solidFill>
            <a:schemeClr val="bg1"/>
          </a:solidFill>
          <a:ln w="698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20000"/>
              </a:spcBef>
              <a:spcAft>
                <a:spcPct val="0"/>
              </a:spcAft>
              <a:buClr>
                <a:srgbClr val="189049"/>
              </a:buClr>
              <a:buFont typeface="Arial" charset="0"/>
              <a:buChar char="●"/>
            </a:pPr>
            <a:endParaRPr lang="en-GB" sz="2000">
              <a:solidFill>
                <a:srgbClr val="000000"/>
              </a:solidFill>
            </a:endParaRPr>
          </a:p>
        </p:txBody>
      </p:sp>
      <p:pic>
        <p:nvPicPr>
          <p:cNvPr id="6" name="Picture 5">
            <a:extLst>
              <a:ext uri="{FF2B5EF4-FFF2-40B4-BE49-F238E27FC236}">
                <a16:creationId xmlns:a16="http://schemas.microsoft.com/office/drawing/2014/main" id="{22E473F9-4A4C-B644-BF0B-AC7FC52AD4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672" y="469005"/>
            <a:ext cx="2274658" cy="990692"/>
          </a:xfrm>
          <a:prstGeom prst="rect">
            <a:avLst/>
          </a:prstGeom>
        </p:spPr>
      </p:pic>
      <p:sp>
        <p:nvSpPr>
          <p:cNvPr id="7" name="TextBox 6">
            <a:extLst>
              <a:ext uri="{FF2B5EF4-FFF2-40B4-BE49-F238E27FC236}">
                <a16:creationId xmlns:a16="http://schemas.microsoft.com/office/drawing/2014/main" id="{69F16264-837C-D94B-BF2D-7AAF61B6BAB7}"/>
              </a:ext>
            </a:extLst>
          </p:cNvPr>
          <p:cNvSpPr txBox="1"/>
          <p:nvPr/>
        </p:nvSpPr>
        <p:spPr>
          <a:xfrm>
            <a:off x="902644" y="1371350"/>
            <a:ext cx="7977518" cy="769441"/>
          </a:xfrm>
          <a:prstGeom prst="rect">
            <a:avLst/>
          </a:prstGeom>
          <a:noFill/>
        </p:spPr>
        <p:txBody>
          <a:bodyPr wrap="square" rtlCol="0">
            <a:spAutoFit/>
          </a:bodyPr>
          <a:lstStyle/>
          <a:p>
            <a:pPr>
              <a:spcBef>
                <a:spcPts val="600"/>
              </a:spcBef>
              <a:buClr>
                <a:srgbClr val="00B0F0"/>
              </a:buClr>
              <a:tabLst>
                <a:tab pos="304800" algn="l"/>
              </a:tabLst>
            </a:pPr>
            <a:r>
              <a:rPr lang="en-US" sz="2200" dirty="0">
                <a:solidFill>
                  <a:srgbClr val="000000"/>
                </a:solidFill>
              </a:rPr>
              <a:t>Explain when dynamic risk </a:t>
            </a:r>
            <a:br>
              <a:rPr lang="en-US" sz="2200" dirty="0">
                <a:solidFill>
                  <a:srgbClr val="000000"/>
                </a:solidFill>
              </a:rPr>
            </a:br>
            <a:r>
              <a:rPr lang="en-US" sz="2200" dirty="0">
                <a:solidFill>
                  <a:srgbClr val="000000"/>
                </a:solidFill>
              </a:rPr>
              <a:t>assessments should be used.</a:t>
            </a:r>
          </a:p>
        </p:txBody>
      </p:sp>
      <p:sp>
        <p:nvSpPr>
          <p:cNvPr id="8" name="Oval 7">
            <a:extLst>
              <a:ext uri="{FF2B5EF4-FFF2-40B4-BE49-F238E27FC236}">
                <a16:creationId xmlns:a16="http://schemas.microsoft.com/office/drawing/2014/main" id="{4CC8BE28-BF53-3D45-94BB-7A5E2C285E12}"/>
              </a:ext>
            </a:extLst>
          </p:cNvPr>
          <p:cNvSpPr/>
          <p:nvPr/>
        </p:nvSpPr>
        <p:spPr bwMode="auto">
          <a:xfrm>
            <a:off x="251520" y="1504071"/>
            <a:ext cx="504000" cy="504000"/>
          </a:xfrm>
          <a:prstGeom prst="ellipse">
            <a:avLst/>
          </a:prstGeom>
          <a:solidFill>
            <a:schemeClr val="bg1"/>
          </a:solidFill>
          <a:ln w="38100" cap="flat" cmpd="sng" algn="ctr">
            <a:solidFill>
              <a:srgbClr val="A8DBF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
                <a:srgbClr val="189049"/>
              </a:buClr>
              <a:buSzTx/>
              <a:tabLst/>
            </a:pPr>
            <a:r>
              <a:rPr kumimoji="0" lang="en-GB" sz="2800" b="1" i="0" u="none" strike="noStrike" cap="none" normalizeH="0" baseline="0" dirty="0">
                <a:ln>
                  <a:noFill/>
                </a:ln>
                <a:solidFill>
                  <a:schemeClr val="tx1"/>
                </a:solidFill>
                <a:effectLst/>
                <a:latin typeface="Arial" charset="0"/>
              </a:rPr>
              <a:t>2</a:t>
            </a:r>
          </a:p>
        </p:txBody>
      </p:sp>
      <p:sp>
        <p:nvSpPr>
          <p:cNvPr id="9" name="TextBox 8">
            <a:extLst>
              <a:ext uri="{FF2B5EF4-FFF2-40B4-BE49-F238E27FC236}">
                <a16:creationId xmlns:a16="http://schemas.microsoft.com/office/drawing/2014/main" id="{943A1F83-9C71-8043-B6B3-835330CBD0A0}"/>
              </a:ext>
            </a:extLst>
          </p:cNvPr>
          <p:cNvSpPr txBox="1"/>
          <p:nvPr/>
        </p:nvSpPr>
        <p:spPr>
          <a:xfrm>
            <a:off x="6806579" y="720000"/>
            <a:ext cx="1368152" cy="369332"/>
          </a:xfrm>
          <a:prstGeom prst="rect">
            <a:avLst/>
          </a:prstGeom>
          <a:noFill/>
        </p:spPr>
        <p:txBody>
          <a:bodyPr wrap="square" rtlCol="0" anchor="ctr">
            <a:spAutoFit/>
          </a:bodyPr>
          <a:lstStyle/>
          <a:p>
            <a:pPr algn="r"/>
            <a:r>
              <a:rPr lang="en-GB" sz="1800" b="1" dirty="0">
                <a:solidFill>
                  <a:srgbClr val="A8DBFE"/>
                </a:solidFill>
              </a:rPr>
              <a:t>Key Task </a:t>
            </a:r>
            <a:r>
              <a:rPr lang="en-GB" sz="1800" b="1" dirty="0">
                <a:solidFill>
                  <a:srgbClr val="FFFFFF"/>
                </a:solidFill>
              </a:rPr>
              <a:t>3</a:t>
            </a:r>
          </a:p>
        </p:txBody>
      </p:sp>
      <p:sp>
        <p:nvSpPr>
          <p:cNvPr id="10" name="Rounded Rectangle 9">
            <a:extLst>
              <a:ext uri="{FF2B5EF4-FFF2-40B4-BE49-F238E27FC236}">
                <a16:creationId xmlns:a16="http://schemas.microsoft.com/office/drawing/2014/main" id="{C772C7E8-C353-BC4C-AB9D-979E34861678}"/>
              </a:ext>
            </a:extLst>
          </p:cNvPr>
          <p:cNvSpPr/>
          <p:nvPr/>
        </p:nvSpPr>
        <p:spPr bwMode="auto">
          <a:xfrm>
            <a:off x="239202" y="2254731"/>
            <a:ext cx="8640960" cy="2348538"/>
          </a:xfrm>
          <a:prstGeom prst="roundRect">
            <a:avLst>
              <a:gd name="adj" fmla="val 9543"/>
            </a:avLst>
          </a:prstGeom>
          <a:solidFill>
            <a:srgbClr val="A8DBF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pPr>
            <a:endParaRPr kumimoji="0" lang="en-GB" sz="2000" b="0" i="0" u="none" strike="noStrike" cap="none" normalizeH="0" baseline="0">
              <a:ln>
                <a:noFill/>
              </a:ln>
              <a:solidFill>
                <a:schemeClr val="tx1"/>
              </a:solidFill>
              <a:effectLst/>
              <a:latin typeface="Arial" charset="0"/>
            </a:endParaRPr>
          </a:p>
        </p:txBody>
      </p:sp>
      <p:sp>
        <p:nvSpPr>
          <p:cNvPr id="11" name="Rounded Rectangle 10">
            <a:extLst>
              <a:ext uri="{FF2B5EF4-FFF2-40B4-BE49-F238E27FC236}">
                <a16:creationId xmlns:a16="http://schemas.microsoft.com/office/drawing/2014/main" id="{3049B2A3-8962-824C-B2C5-4182A4488215}"/>
              </a:ext>
            </a:extLst>
          </p:cNvPr>
          <p:cNvSpPr/>
          <p:nvPr/>
        </p:nvSpPr>
        <p:spPr bwMode="auto">
          <a:xfrm>
            <a:off x="383218" y="2443765"/>
            <a:ext cx="8323794" cy="1957888"/>
          </a:xfrm>
          <a:prstGeom prst="roundRect">
            <a:avLst>
              <a:gd name="adj" fmla="val 10514"/>
            </a:avLst>
          </a:prstGeom>
          <a:solidFill>
            <a:schemeClr val="bg1"/>
          </a:solidFill>
          <a:ln w="317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Bef>
                <a:spcPct val="20000"/>
              </a:spcBef>
              <a:buClr>
                <a:srgbClr val="189049"/>
              </a:buClr>
            </a:pPr>
            <a:r>
              <a:rPr lang="en-GB" sz="2000" dirty="0">
                <a:solidFill>
                  <a:srgbClr val="00B0F0"/>
                </a:solidFill>
              </a:rPr>
              <a:t>.................................................................................................................. ..................................................................................................................</a:t>
            </a:r>
            <a:endParaRPr kumimoji="0" lang="en-GB" sz="2000" b="1" i="0" u="none" strike="noStrike" cap="none" normalizeH="0" baseline="0" dirty="0">
              <a:ln>
                <a:noFill/>
              </a:ln>
              <a:solidFill>
                <a:srgbClr val="00B0F0"/>
              </a:solidFill>
              <a:effectLst/>
              <a:latin typeface="Arial" charset="0"/>
            </a:endParaRP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a:p>
            <a:pPr>
              <a:spcBef>
                <a:spcPct val="20000"/>
              </a:spcBef>
              <a:buClr>
                <a:srgbClr val="189049"/>
              </a:buClr>
            </a:pPr>
            <a:r>
              <a:rPr lang="en-GB" sz="2000" dirty="0">
                <a:solidFill>
                  <a:srgbClr val="00B0F0"/>
                </a:solidFill>
              </a:rPr>
              <a:t>..................................................................................................................</a:t>
            </a:r>
          </a:p>
        </p:txBody>
      </p:sp>
      <p:sp>
        <p:nvSpPr>
          <p:cNvPr id="13" name="Rectangle 3">
            <a:extLst>
              <a:ext uri="{FF2B5EF4-FFF2-40B4-BE49-F238E27FC236}">
                <a16:creationId xmlns:a16="http://schemas.microsoft.com/office/drawing/2014/main" id="{C64D41F9-98A7-B545-A895-38D50DEC62F4}"/>
              </a:ext>
            </a:extLst>
          </p:cNvPr>
          <p:cNvSpPr>
            <a:spLocks noChangeArrowheads="1"/>
          </p:cNvSpPr>
          <p:nvPr/>
        </p:nvSpPr>
        <p:spPr bwMode="auto">
          <a:xfrm>
            <a:off x="436988" y="2411793"/>
            <a:ext cx="79217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lang="en-US" altLang="en-US" sz="2200" dirty="0">
                <a:solidFill>
                  <a:srgbClr val="FF0000"/>
                </a:solidFill>
                <a:latin typeface="Arial" panose="020B0604020202020204" pitchFamily="34" charset="0"/>
                <a:ea typeface="Calibri" panose="020F0502020204030204" pitchFamily="34" charset="0"/>
                <a:cs typeface="Arial" panose="020B0604020202020204" pitchFamily="34" charset="0"/>
              </a:rPr>
              <a:t>Before you start to deal with a situation.</a:t>
            </a:r>
          </a:p>
        </p:txBody>
      </p:sp>
    </p:spTree>
    <p:extLst>
      <p:ext uri="{BB962C8B-B14F-4D97-AF65-F5344CB8AC3E}">
        <p14:creationId xmlns:p14="http://schemas.microsoft.com/office/powerpoint/2010/main" val="4226687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043608" y="4653136"/>
            <a:ext cx="7273181" cy="1254001"/>
          </a:xfrm>
          <a:prstGeom prst="rect">
            <a:avLst/>
          </a:prstGeom>
          <a:noFill/>
          <a:ln w="9525">
            <a:noFill/>
            <a:miter lim="800000"/>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Arial"/>
                <a:ea typeface="+mn-ea"/>
                <a:cs typeface="Arial"/>
              </a:rPr>
              <a:t>Using physical intervention skills </a:t>
            </a:r>
            <a:br>
              <a:rPr kumimoji="0" lang="en-US" sz="2400" b="1" i="0" u="none" strike="noStrike" kern="1200" cap="none" spc="0" normalizeH="0" baseline="0" noProof="0" dirty="0">
                <a:ln>
                  <a:noFill/>
                </a:ln>
                <a:effectLst/>
                <a:uLnTx/>
                <a:uFillTx/>
                <a:latin typeface="Arial"/>
                <a:ea typeface="+mn-ea"/>
                <a:cs typeface="Arial"/>
              </a:rPr>
            </a:br>
            <a:r>
              <a:rPr kumimoji="0" lang="en-US" sz="2400" b="1" i="0" u="none" strike="noStrike" kern="1200" cap="none" spc="0" normalizeH="0" baseline="0" noProof="0" dirty="0">
                <a:ln>
                  <a:noFill/>
                </a:ln>
                <a:effectLst/>
                <a:uLnTx/>
                <a:uFillTx/>
                <a:latin typeface="Arial"/>
                <a:ea typeface="+mn-ea"/>
                <a:cs typeface="Arial"/>
              </a:rPr>
              <a:t>to protect yourself and others</a:t>
            </a:r>
            <a:endParaRPr kumimoji="0" lang="en-GB" sz="2400" b="1" i="0" u="none" strike="noStrike" kern="1200" cap="none" spc="0" normalizeH="0" baseline="0" noProof="0" dirty="0">
              <a:ln>
                <a:noFill/>
              </a:ln>
              <a:effectLst/>
              <a:uLnTx/>
              <a:uFillTx/>
              <a:latin typeface="Arial"/>
              <a:ea typeface="+mn-ea"/>
              <a:cs typeface="Arial"/>
            </a:endParaRPr>
          </a:p>
        </p:txBody>
      </p:sp>
      <p:grpSp>
        <p:nvGrpSpPr>
          <p:cNvPr id="3" name="Group 2">
            <a:extLst>
              <a:ext uri="{FF2B5EF4-FFF2-40B4-BE49-F238E27FC236}">
                <a16:creationId xmlns:a16="http://schemas.microsoft.com/office/drawing/2014/main" id="{4A5CA257-CC8C-4295-B95F-678A31EC2349}"/>
              </a:ext>
            </a:extLst>
          </p:cNvPr>
          <p:cNvGrpSpPr/>
          <p:nvPr/>
        </p:nvGrpSpPr>
        <p:grpSpPr>
          <a:xfrm>
            <a:off x="7167223" y="4416687"/>
            <a:ext cx="1976777" cy="1638035"/>
            <a:chOff x="7219917" y="4509269"/>
            <a:chExt cx="1976777" cy="1638035"/>
          </a:xfrm>
        </p:grpSpPr>
        <p:sp>
          <p:nvSpPr>
            <p:cNvPr id="4" name="Oval 5">
              <a:hlinkClick r:id="" action="ppaction://noaction"/>
              <a:extLst>
                <a:ext uri="{FF2B5EF4-FFF2-40B4-BE49-F238E27FC236}">
                  <a16:creationId xmlns:a16="http://schemas.microsoft.com/office/drawing/2014/main" id="{0876BEB0-54E2-4ADC-A172-61E2C2B1F0A4}"/>
                </a:ext>
              </a:extLst>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500" dirty="0">
                  <a:solidFill>
                    <a:prstClr val="white"/>
                  </a:solidFill>
                  <a:ea typeface="MS PGothic" pitchFamily="34" charset="-128"/>
                </a:rPr>
                <a:t>4</a:t>
              </a:r>
              <a:endParaRPr lang="en-US" altLang="en-US" sz="7500" b="1" dirty="0">
                <a:solidFill>
                  <a:prstClr val="white"/>
                </a:solidFill>
                <a:ea typeface="MS PGothic" pitchFamily="34" charset="-128"/>
              </a:endParaRPr>
            </a:p>
          </p:txBody>
        </p:sp>
        <p:pic>
          <p:nvPicPr>
            <p:cNvPr id="5" name="Picture 4">
              <a:extLst>
                <a:ext uri="{FF2B5EF4-FFF2-40B4-BE49-F238E27FC236}">
                  <a16:creationId xmlns:a16="http://schemas.microsoft.com/office/drawing/2014/main" id="{1F4F128F-D9BE-4427-8B75-6452BC0797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pic>
        <p:nvPicPr>
          <p:cNvPr id="6" name="Picture 5">
            <a:extLst>
              <a:ext uri="{FF2B5EF4-FFF2-40B4-BE49-F238E27FC236}">
                <a16:creationId xmlns:a16="http://schemas.microsoft.com/office/drawing/2014/main" id="{6F1D44BD-71AA-1B44-8006-876478DF1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7864" y="627493"/>
            <a:ext cx="2448272" cy="3808424"/>
          </a:xfrm>
          <a:prstGeom prst="rect">
            <a:avLst/>
          </a:prstGeom>
        </p:spPr>
      </p:pic>
    </p:spTree>
    <p:extLst>
      <p:ext uri="{BB962C8B-B14F-4D97-AF65-F5344CB8AC3E}">
        <p14:creationId xmlns:p14="http://schemas.microsoft.com/office/powerpoint/2010/main" val="3635658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r>
              <a:rPr lang="en-GB" altLang="en-US" dirty="0"/>
              <a:t>Practical training</a:t>
            </a:r>
          </a:p>
        </p:txBody>
      </p:sp>
      <p:sp>
        <p:nvSpPr>
          <p:cNvPr id="4" name="AutoShape 9">
            <a:extLst>
              <a:ext uri="{FF2B5EF4-FFF2-40B4-BE49-F238E27FC236}">
                <a16:creationId xmlns:a16="http://schemas.microsoft.com/office/drawing/2014/main" id="{C3C32C62-B96D-DB41-BE9E-4D8017884DB9}"/>
              </a:ext>
            </a:extLst>
          </p:cNvPr>
          <p:cNvSpPr>
            <a:spLocks noChangeArrowheads="1"/>
          </p:cNvSpPr>
          <p:nvPr/>
        </p:nvSpPr>
        <p:spPr bwMode="auto">
          <a:xfrm>
            <a:off x="251520" y="1484784"/>
            <a:ext cx="8640960" cy="410445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eaLnBrk="0" hangingPunct="0">
              <a:spcBef>
                <a:spcPct val="20000"/>
              </a:spcBef>
              <a:buClr>
                <a:srgbClr val="00B0F0"/>
              </a:buClr>
            </a:pPr>
            <a:r>
              <a:rPr lang="en-GB" altLang="en-US" kern="0" dirty="0">
                <a:solidFill>
                  <a:srgbClr val="000000"/>
                </a:solidFill>
                <a:latin typeface="Arial" pitchFamily="34" charset="0"/>
                <a:cs typeface="Arial"/>
              </a:rPr>
              <a:t>By the end of your practical training in the classroom, you will need to be able to demonstrate to the instructor that you can perform the following:</a:t>
            </a:r>
          </a:p>
          <a:p>
            <a:pPr lvl="0" eaLnBrk="0" hangingPunct="0">
              <a:spcBef>
                <a:spcPct val="20000"/>
              </a:spcBef>
              <a:buClr>
                <a:srgbClr val="00B0F0"/>
              </a:buClr>
            </a:pPr>
            <a:endParaRPr lang="en-GB" altLang="en-US" sz="1200" kern="0" dirty="0">
              <a:solidFill>
                <a:srgbClr val="000000"/>
              </a:solidFill>
              <a:latin typeface="Arial" pitchFamily="34" charset="0"/>
              <a:cs typeface="Arial"/>
            </a:endParaRPr>
          </a:p>
          <a:p>
            <a:pPr marL="342900" lvl="0" indent="-342900" eaLnBrk="0" hangingPunct="0">
              <a:spcBef>
                <a:spcPct val="20000"/>
              </a:spcBef>
              <a:buClr>
                <a:srgbClr val="00B0F0"/>
              </a:buClr>
              <a:buFont typeface="Arial" pitchFamily="34" charset="0"/>
              <a:buChar char="●"/>
            </a:pPr>
            <a:r>
              <a:rPr lang="en-GB" altLang="en-US" kern="0" dirty="0">
                <a:solidFill>
                  <a:srgbClr val="000000"/>
                </a:solidFill>
                <a:latin typeface="Arial" pitchFamily="34" charset="0"/>
                <a:cs typeface="Arial"/>
              </a:rPr>
              <a:t>stance and positioning skills</a:t>
            </a:r>
          </a:p>
          <a:p>
            <a:pPr marL="342900" lvl="0" indent="-342900" eaLnBrk="0" hangingPunct="0">
              <a:spcBef>
                <a:spcPct val="20000"/>
              </a:spcBef>
              <a:buClr>
                <a:srgbClr val="00B0F0"/>
              </a:buClr>
              <a:buFont typeface="Arial" pitchFamily="34" charset="0"/>
              <a:buChar char="●"/>
            </a:pPr>
            <a:r>
              <a:rPr lang="en-GB" altLang="en-US" kern="0" dirty="0">
                <a:solidFill>
                  <a:srgbClr val="000000"/>
                </a:solidFill>
                <a:latin typeface="Arial" pitchFamily="34" charset="0"/>
                <a:cs typeface="Arial"/>
              </a:rPr>
              <a:t>evade and protect blows</a:t>
            </a:r>
          </a:p>
          <a:p>
            <a:pPr marL="342900" lvl="0" indent="-342900" eaLnBrk="0" hangingPunct="0">
              <a:spcBef>
                <a:spcPct val="20000"/>
              </a:spcBef>
              <a:buClr>
                <a:srgbClr val="00B0F0"/>
              </a:buClr>
              <a:buFont typeface="Arial" pitchFamily="34" charset="0"/>
              <a:buChar char="●"/>
            </a:pPr>
            <a:r>
              <a:rPr lang="en-GB" altLang="en-US" kern="0" dirty="0">
                <a:solidFill>
                  <a:srgbClr val="000000"/>
                </a:solidFill>
                <a:latin typeface="Arial" pitchFamily="34" charset="0"/>
                <a:cs typeface="Arial"/>
              </a:rPr>
              <a:t>methods of disengagement from grabs and holds</a:t>
            </a:r>
          </a:p>
          <a:p>
            <a:pPr marL="342900" lvl="0" indent="-342900" eaLnBrk="0" hangingPunct="0">
              <a:spcBef>
                <a:spcPct val="20000"/>
              </a:spcBef>
              <a:buClr>
                <a:srgbClr val="00B0F0"/>
              </a:buClr>
              <a:buFont typeface="Arial" pitchFamily="34" charset="0"/>
              <a:buChar char="●"/>
            </a:pPr>
            <a:r>
              <a:rPr lang="en-GB" altLang="en-US" kern="0" dirty="0">
                <a:solidFill>
                  <a:srgbClr val="000000"/>
                </a:solidFill>
                <a:latin typeface="Arial" pitchFamily="34" charset="0"/>
                <a:cs typeface="Arial"/>
              </a:rPr>
              <a:t>at least 2 methods to intervene in a violent situation (minimum 1 individual method and 1 team method).</a:t>
            </a:r>
          </a:p>
        </p:txBody>
      </p:sp>
    </p:spTree>
    <p:extLst>
      <p:ext uri="{BB962C8B-B14F-4D97-AF65-F5344CB8AC3E}">
        <p14:creationId xmlns:p14="http://schemas.microsoft.com/office/powerpoint/2010/main" val="1645814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GB" altLang="en-US" dirty="0"/>
              <a:t>Practical training cont.</a:t>
            </a:r>
          </a:p>
        </p:txBody>
      </p:sp>
      <p:pic>
        <p:nvPicPr>
          <p:cNvPr id="10242" name="Picture 2" descr="\\DESIGNARCHIVE\Archive\Image Bank\Photography\Security\Door Supervisor\DS The Switch 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068960"/>
            <a:ext cx="2140467" cy="3515048"/>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DESIGNARCHIVE\Archive\Image Bank\Photography\Security\Door Supervisor\DS Martyn Full Length Portrait Safe Hand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2891711"/>
            <a:ext cx="1296144" cy="3536037"/>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ESIGNARCHIVE\Archive\Image Bank\Photography\Security\Door Supervisor\DS Incident briefing debriefing (smalle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4907" y="2996952"/>
            <a:ext cx="2369805" cy="3384376"/>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6">
            <a:extLst>
              <a:ext uri="{FF2B5EF4-FFF2-40B4-BE49-F238E27FC236}">
                <a16:creationId xmlns:a16="http://schemas.microsoft.com/office/drawing/2014/main" id="{A0E2A18D-A96E-A34E-8E75-7DFDC122BC96}"/>
              </a:ext>
            </a:extLst>
          </p:cNvPr>
          <p:cNvSpPr>
            <a:spLocks noChangeArrowheads="1"/>
          </p:cNvSpPr>
          <p:nvPr/>
        </p:nvSpPr>
        <p:spPr bwMode="auto">
          <a:xfrm>
            <a:off x="271926" y="1268760"/>
            <a:ext cx="8672806" cy="1440161"/>
          </a:xfrm>
          <a:prstGeom prst="roundRect">
            <a:avLst>
              <a:gd name="adj" fmla="val 16667"/>
            </a:avLst>
          </a:prstGeom>
          <a:solidFill>
            <a:srgbClr val="00B0F0"/>
          </a:solidFill>
          <a:ln w="50800" cap="sq">
            <a:noFill/>
            <a:prstDash val="sysDash"/>
            <a:round/>
            <a:headEnd type="none" w="sm" len="sm"/>
            <a:tailEnd type="none" w="sm" len="sm"/>
          </a:ln>
        </p:spPr>
        <p:txBody>
          <a:bodyPr lIns="90000" tIns="90000" rIns="90000" bIns="90000" anchor="ctr"/>
          <a:lstStyle>
            <a:lvl1pPr eaLnBrk="0" hangingPunct="0">
              <a:defRPr sz="2400" b="1">
                <a:solidFill>
                  <a:schemeClr val="bg1"/>
                </a:solidFill>
                <a:latin typeface="Arial" charset="0"/>
                <a:cs typeface="Arial" charset="0"/>
              </a:defRPr>
            </a:lvl1pPr>
            <a:lvl2pPr marL="742950" indent="-285750" eaLnBrk="0" hangingPunct="0">
              <a:defRPr sz="2400" b="1">
                <a:solidFill>
                  <a:schemeClr val="bg1"/>
                </a:solidFill>
                <a:latin typeface="Arial" charset="0"/>
                <a:cs typeface="Arial" charset="0"/>
              </a:defRPr>
            </a:lvl2pPr>
            <a:lvl3pPr marL="1143000" indent="-228600" eaLnBrk="0" hangingPunct="0">
              <a:defRPr sz="2400" b="1">
                <a:solidFill>
                  <a:schemeClr val="bg1"/>
                </a:solidFill>
                <a:latin typeface="Arial" charset="0"/>
                <a:cs typeface="Arial" charset="0"/>
              </a:defRPr>
            </a:lvl3pPr>
            <a:lvl4pPr marL="1600200" indent="-228600" eaLnBrk="0" hangingPunct="0">
              <a:defRPr sz="2400" b="1">
                <a:solidFill>
                  <a:schemeClr val="bg1"/>
                </a:solidFill>
                <a:latin typeface="Arial" charset="0"/>
                <a:cs typeface="Arial" charset="0"/>
              </a:defRPr>
            </a:lvl4pPr>
            <a:lvl5pPr marL="2057400" indent="-228600" eaLnBrk="0" hangingPunct="0">
              <a:defRPr sz="2400" b="1">
                <a:solidFill>
                  <a:schemeClr val="bg1"/>
                </a:solidFill>
                <a:latin typeface="Arial" charset="0"/>
                <a:cs typeface="Arial" charset="0"/>
              </a:defRPr>
            </a:lvl5pPr>
            <a:lvl6pPr marL="2514600" indent="-228600" eaLnBrk="0" fontAlgn="base" hangingPunct="0">
              <a:spcBef>
                <a:spcPct val="0"/>
              </a:spcBef>
              <a:spcAft>
                <a:spcPct val="0"/>
              </a:spcAft>
              <a:defRPr sz="2400" b="1">
                <a:solidFill>
                  <a:schemeClr val="bg1"/>
                </a:solidFill>
                <a:latin typeface="Arial" charset="0"/>
                <a:cs typeface="Arial" charset="0"/>
              </a:defRPr>
            </a:lvl6pPr>
            <a:lvl7pPr marL="2971800" indent="-228600" eaLnBrk="0" fontAlgn="base" hangingPunct="0">
              <a:spcBef>
                <a:spcPct val="0"/>
              </a:spcBef>
              <a:spcAft>
                <a:spcPct val="0"/>
              </a:spcAft>
              <a:defRPr sz="2400" b="1">
                <a:solidFill>
                  <a:schemeClr val="bg1"/>
                </a:solidFill>
                <a:latin typeface="Arial" charset="0"/>
                <a:cs typeface="Arial" charset="0"/>
              </a:defRPr>
            </a:lvl7pPr>
            <a:lvl8pPr marL="3429000" indent="-228600" eaLnBrk="0" fontAlgn="base" hangingPunct="0">
              <a:spcBef>
                <a:spcPct val="0"/>
              </a:spcBef>
              <a:spcAft>
                <a:spcPct val="0"/>
              </a:spcAft>
              <a:defRPr sz="2400" b="1">
                <a:solidFill>
                  <a:schemeClr val="bg1"/>
                </a:solidFill>
                <a:latin typeface="Arial" charset="0"/>
                <a:cs typeface="Arial" charset="0"/>
              </a:defRPr>
            </a:lvl8pPr>
            <a:lvl9pPr marL="3886200" indent="-228600" eaLnBrk="0" fontAlgn="base" hangingPunct="0">
              <a:spcBef>
                <a:spcPct val="0"/>
              </a:spcBef>
              <a:spcAft>
                <a:spcPct val="0"/>
              </a:spcAft>
              <a:defRPr sz="2400" b="1">
                <a:solidFill>
                  <a:schemeClr val="bg1"/>
                </a:solidFill>
                <a:latin typeface="Arial" charset="0"/>
                <a:cs typeface="Arial" charset="0"/>
              </a:defRPr>
            </a:lvl9pPr>
          </a:lstStyle>
          <a:p>
            <a:pPr>
              <a:buNone/>
            </a:pPr>
            <a:r>
              <a:rPr lang="en-US" altLang="en-US" sz="2000" dirty="0">
                <a:solidFill>
                  <a:srgbClr val="FFFFFF"/>
                </a:solidFill>
              </a:rPr>
              <a:t>You will also need to demonstrate that you can communicate professionally with the subject, colleagues and others while protecting yourself and others from assault, in line with conflict management training.</a:t>
            </a:r>
          </a:p>
        </p:txBody>
      </p:sp>
    </p:spTree>
    <p:extLst>
      <p:ext uri="{BB962C8B-B14F-4D97-AF65-F5344CB8AC3E}">
        <p14:creationId xmlns:p14="http://schemas.microsoft.com/office/powerpoint/2010/main" val="936429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r>
              <a:rPr lang="en-GB" altLang="en-US" dirty="0"/>
              <a:t>Practical training cont.</a:t>
            </a:r>
          </a:p>
        </p:txBody>
      </p:sp>
      <p:sp>
        <p:nvSpPr>
          <p:cNvPr id="2" name="Content Placeholder 1"/>
          <p:cNvSpPr>
            <a:spLocks noGrp="1"/>
          </p:cNvSpPr>
          <p:nvPr>
            <p:ph idx="1"/>
          </p:nvPr>
        </p:nvSpPr>
        <p:spPr>
          <a:xfrm>
            <a:off x="246679" y="2667774"/>
            <a:ext cx="8640960" cy="3425522"/>
          </a:xfrm>
        </p:spPr>
        <p:txBody>
          <a:bodyPr/>
          <a:lstStyle/>
          <a:p>
            <a:r>
              <a:rPr lang="en-GB" altLang="en-US" sz="2200" dirty="0"/>
              <a:t>calm and reassure the person under restraint</a:t>
            </a:r>
          </a:p>
          <a:p>
            <a:r>
              <a:rPr lang="en-GB" altLang="en-US" sz="2200" dirty="0"/>
              <a:t>others present</a:t>
            </a:r>
          </a:p>
          <a:p>
            <a:r>
              <a:rPr lang="en-GB" altLang="en-US" sz="2200" dirty="0"/>
              <a:t>check the understanding with the person in the restraint</a:t>
            </a:r>
          </a:p>
          <a:p>
            <a:r>
              <a:rPr lang="en-GB" altLang="en-US" sz="2200" dirty="0"/>
              <a:t>check the physical and emotional well-being </a:t>
            </a:r>
            <a:br>
              <a:rPr lang="en-GB" altLang="en-US" sz="2200" dirty="0"/>
            </a:br>
            <a:r>
              <a:rPr lang="en-GB" altLang="en-US" sz="2200" dirty="0"/>
              <a:t>of the person restrained</a:t>
            </a:r>
          </a:p>
          <a:p>
            <a:r>
              <a:rPr lang="en-GB" altLang="en-US" sz="2200" dirty="0"/>
              <a:t>negotiate and manage safe de-escalation with the person restrained and the staff involved. </a:t>
            </a:r>
          </a:p>
          <a:p>
            <a:pPr marL="0" indent="0">
              <a:buNone/>
            </a:pPr>
            <a:endParaRPr lang="en-GB" b="0" dirty="0"/>
          </a:p>
        </p:txBody>
      </p:sp>
      <p:sp>
        <p:nvSpPr>
          <p:cNvPr id="4" name="AutoShape 9">
            <a:extLst>
              <a:ext uri="{FF2B5EF4-FFF2-40B4-BE49-F238E27FC236}">
                <a16:creationId xmlns:a16="http://schemas.microsoft.com/office/drawing/2014/main" id="{CD0D77F1-7764-CB42-85D9-4DC8CB371511}"/>
              </a:ext>
            </a:extLst>
          </p:cNvPr>
          <p:cNvSpPr>
            <a:spLocks noChangeArrowheads="1"/>
          </p:cNvSpPr>
          <p:nvPr/>
        </p:nvSpPr>
        <p:spPr bwMode="auto">
          <a:xfrm>
            <a:off x="246679" y="1590002"/>
            <a:ext cx="8640960" cy="750942"/>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You must use calm and reassuring verbal and non-verbal communication to:</a:t>
            </a:r>
          </a:p>
        </p:txBody>
      </p:sp>
    </p:spTree>
    <p:extLst>
      <p:ext uri="{BB962C8B-B14F-4D97-AF65-F5344CB8AC3E}">
        <p14:creationId xmlns:p14="http://schemas.microsoft.com/office/powerpoint/2010/main" val="15163798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833" name="Text Box 9"/>
          <p:cNvSpPr txBox="1">
            <a:spLocks noChangeArrowheads="1"/>
          </p:cNvSpPr>
          <p:nvPr/>
        </p:nvSpPr>
        <p:spPr bwMode="auto">
          <a:xfrm>
            <a:off x="1139031" y="4752475"/>
            <a:ext cx="6865938" cy="981977"/>
          </a:xfrm>
          <a:prstGeom prst="rect">
            <a:avLst/>
          </a:prstGeom>
          <a:noFill/>
          <a:ln w="38100" cap="sq">
            <a:noFill/>
            <a:miter lim="800000"/>
            <a:headEnd type="none" w="sm" len="sm"/>
            <a:tailEnd type="none" w="sm" len="sm"/>
          </a:ln>
        </p:spPr>
        <p:txBody>
          <a:bodyPr lIns="90000" tIns="90000" rIns="90000" bIns="90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effectLst/>
                <a:uLnTx/>
                <a:uFillTx/>
                <a:latin typeface="Arial"/>
                <a:ea typeface="+mn-ea"/>
                <a:cs typeface="Arial"/>
              </a:rPr>
              <a:t>Using non-pain compliant standing,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effectLst/>
                <a:uLnTx/>
                <a:uFillTx/>
                <a:latin typeface="Arial"/>
                <a:ea typeface="+mn-ea"/>
                <a:cs typeface="Arial"/>
              </a:rPr>
              <a:t>holding and escorting techniques</a:t>
            </a:r>
          </a:p>
        </p:txBody>
      </p:sp>
      <p:sp>
        <p:nvSpPr>
          <p:cNvPr id="91145" name="Rectangle 10"/>
          <p:cNvSpPr>
            <a:spLocks noChangeArrowheads="1"/>
          </p:cNvSpPr>
          <p:nvPr/>
        </p:nvSpPr>
        <p:spPr bwMode="auto">
          <a:xfrm>
            <a:off x="44450" y="209550"/>
            <a:ext cx="67468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0000" tIns="90000" rIns="90000" bIns="46800"/>
          <a:lstStyle>
            <a:lvl1pPr marL="266700" eaLnBrk="0" hangingPunct="0">
              <a:spcBef>
                <a:spcPct val="20000"/>
              </a:spcBef>
              <a:buFont typeface="Arial" charset="0"/>
              <a:buChar char="●"/>
              <a:defRPr sz="2200" b="1">
                <a:solidFill>
                  <a:schemeClr val="tx1"/>
                </a:solidFill>
                <a:latin typeface="Arial" charset="0"/>
              </a:defRPr>
            </a:lvl1pPr>
            <a:lvl2pPr marL="742950" indent="-285750" eaLnBrk="0" hangingPunct="0">
              <a:spcBef>
                <a:spcPct val="20000"/>
              </a:spcBef>
              <a:buFont typeface="Arial" charset="0"/>
              <a:buChar char="●"/>
              <a:defRPr sz="2200" b="1">
                <a:solidFill>
                  <a:schemeClr val="tx1"/>
                </a:solidFill>
                <a:latin typeface="Arial" charset="0"/>
              </a:defRPr>
            </a:lvl2pPr>
            <a:lvl3pPr marL="1143000" indent="-228600" eaLnBrk="0" hangingPunct="0">
              <a:spcBef>
                <a:spcPct val="20000"/>
              </a:spcBef>
              <a:buFont typeface="Arial" charset="0"/>
              <a:buChar char="●"/>
              <a:defRPr sz="2200" b="1">
                <a:solidFill>
                  <a:schemeClr val="tx1"/>
                </a:solidFill>
                <a:latin typeface="Arial" charset="0"/>
              </a:defRPr>
            </a:lvl3pPr>
            <a:lvl4pPr marL="1600200" indent="-228600" eaLnBrk="0" hangingPunct="0">
              <a:spcBef>
                <a:spcPct val="20000"/>
              </a:spcBef>
              <a:buFont typeface="Arial" charset="0"/>
              <a:buChar char="●"/>
              <a:defRPr sz="2200" b="1">
                <a:solidFill>
                  <a:schemeClr val="tx1"/>
                </a:solidFill>
                <a:latin typeface="Arial" charset="0"/>
              </a:defRPr>
            </a:lvl4pPr>
            <a:lvl5pPr marL="2057400" indent="-228600" eaLnBrk="0" hangingPunct="0">
              <a:spcBef>
                <a:spcPct val="20000"/>
              </a:spcBef>
              <a:buFont typeface="Arial" charset="0"/>
              <a:buChar char="●"/>
              <a:defRPr sz="2200" b="1">
                <a:solidFill>
                  <a:schemeClr val="tx1"/>
                </a:solidFill>
                <a:latin typeface="Arial" charset="0"/>
              </a:defRPr>
            </a:lvl5pPr>
            <a:lvl6pPr marL="2514600" indent="-228600" eaLnBrk="0" fontAlgn="base" hangingPunct="0">
              <a:spcBef>
                <a:spcPct val="20000"/>
              </a:spcBef>
              <a:spcAft>
                <a:spcPct val="0"/>
              </a:spcAft>
              <a:buFont typeface="Arial" charset="0"/>
              <a:buChar char="●"/>
              <a:defRPr sz="2200" b="1">
                <a:solidFill>
                  <a:schemeClr val="tx1"/>
                </a:solidFill>
                <a:latin typeface="Arial" charset="0"/>
              </a:defRPr>
            </a:lvl6pPr>
            <a:lvl7pPr marL="2971800" indent="-228600" eaLnBrk="0" fontAlgn="base" hangingPunct="0">
              <a:spcBef>
                <a:spcPct val="20000"/>
              </a:spcBef>
              <a:spcAft>
                <a:spcPct val="0"/>
              </a:spcAft>
              <a:buFont typeface="Arial" charset="0"/>
              <a:buChar char="●"/>
              <a:defRPr sz="2200" b="1">
                <a:solidFill>
                  <a:schemeClr val="tx1"/>
                </a:solidFill>
                <a:latin typeface="Arial" charset="0"/>
              </a:defRPr>
            </a:lvl7pPr>
            <a:lvl8pPr marL="3429000" indent="-228600" eaLnBrk="0" fontAlgn="base" hangingPunct="0">
              <a:spcBef>
                <a:spcPct val="20000"/>
              </a:spcBef>
              <a:spcAft>
                <a:spcPct val="0"/>
              </a:spcAft>
              <a:buFont typeface="Arial" charset="0"/>
              <a:buChar char="●"/>
              <a:defRPr sz="2200" b="1">
                <a:solidFill>
                  <a:schemeClr val="tx1"/>
                </a:solidFill>
                <a:latin typeface="Arial" charset="0"/>
              </a:defRPr>
            </a:lvl8pPr>
            <a:lvl9pPr marL="3886200" indent="-228600" eaLnBrk="0" fontAlgn="base" hangingPunct="0">
              <a:spcBef>
                <a:spcPct val="20000"/>
              </a:spcBef>
              <a:spcAft>
                <a:spcPct val="0"/>
              </a:spcAft>
              <a:buFont typeface="Arial" charset="0"/>
              <a:buChar char="●"/>
              <a:defRPr sz="2200" b="1">
                <a:solidFill>
                  <a:schemeClr val="tx1"/>
                </a:solidFill>
                <a:latin typeface="Arial" charset="0"/>
              </a:defRPr>
            </a:lvl9pPr>
          </a:lstStyle>
          <a:p>
            <a:pPr eaLnBrk="1" hangingPunct="1">
              <a:spcBef>
                <a:spcPct val="55000"/>
              </a:spcBef>
              <a:buFont typeface="Wingdings" pitchFamily="2" charset="2"/>
              <a:buNone/>
            </a:pPr>
            <a:endParaRPr lang="en-GB" altLang="en-US" sz="1800" b="0" i="1" dirty="0">
              <a:solidFill>
                <a:srgbClr val="81B4B9"/>
              </a:solidFill>
            </a:endParaRPr>
          </a:p>
        </p:txBody>
      </p:sp>
      <p:grpSp>
        <p:nvGrpSpPr>
          <p:cNvPr id="15" name="Group 14"/>
          <p:cNvGrpSpPr/>
          <p:nvPr/>
        </p:nvGrpSpPr>
        <p:grpSpPr>
          <a:xfrm>
            <a:off x="7219917" y="4509269"/>
            <a:ext cx="1976777" cy="1638035"/>
            <a:chOff x="7219917" y="4509269"/>
            <a:chExt cx="1976777" cy="1638035"/>
          </a:xfrm>
        </p:grpSpPr>
        <p:sp>
          <p:nvSpPr>
            <p:cNvPr id="16" name="Oval 5">
              <a:hlinkClick r:id="" action="ppaction://noaction"/>
            </p:cNvPr>
            <p:cNvSpPr>
              <a:spLocks noChangeArrowheads="1"/>
            </p:cNvSpPr>
            <p:nvPr/>
          </p:nvSpPr>
          <p:spPr bwMode="auto">
            <a:xfrm>
              <a:off x="7398307" y="4527304"/>
              <a:ext cx="1620000" cy="1620000"/>
            </a:xfrm>
            <a:prstGeom prst="ellipse">
              <a:avLst/>
            </a:prstGeom>
            <a:solidFill>
              <a:srgbClr val="00B0F0"/>
            </a:solidFill>
            <a:ln w="57150">
              <a:solidFill>
                <a:schemeClr val="bg1"/>
              </a:solidFill>
              <a:round/>
              <a:headEnd/>
              <a:tailEnd/>
            </a:ln>
          </p:spPr>
          <p:txBody>
            <a:bodyPr wrap="none" lIns="180000" tIns="180000" rIns="180000" bIns="180000" anchor="t"/>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500" b="1" dirty="0">
                  <a:solidFill>
                    <a:prstClr val="white"/>
                  </a:solidFill>
                  <a:ea typeface="MS PGothic" pitchFamily="34" charset="-128"/>
                </a:rPr>
                <a:t>5</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917" y="4509269"/>
              <a:ext cx="1976777" cy="739640"/>
            </a:xfrm>
            <a:prstGeom prst="rect">
              <a:avLst/>
            </a:prstGeom>
          </p:spPr>
        </p:pic>
      </p:grpSp>
      <p:pic>
        <p:nvPicPr>
          <p:cNvPr id="9219" name="Picture 3" descr="\\DESIGNARCHIVE\Archive\Image Bank\Illustrations\Security\PNG\DS PNG\Security Operative female walking open hande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2192" y="764704"/>
            <a:ext cx="2455952" cy="3780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r>
              <a:rPr lang="en-GB" altLang="en-US" dirty="0"/>
              <a:t>Practical training</a:t>
            </a:r>
          </a:p>
        </p:txBody>
      </p:sp>
      <p:sp>
        <p:nvSpPr>
          <p:cNvPr id="2" name="Content Placeholder 1"/>
          <p:cNvSpPr>
            <a:spLocks noGrp="1"/>
          </p:cNvSpPr>
          <p:nvPr>
            <p:ph idx="1"/>
          </p:nvPr>
        </p:nvSpPr>
        <p:spPr>
          <a:xfrm>
            <a:off x="246679" y="2780928"/>
            <a:ext cx="8640960" cy="3600400"/>
          </a:xfrm>
        </p:spPr>
        <p:txBody>
          <a:bodyPr/>
          <a:lstStyle/>
          <a:p>
            <a:r>
              <a:rPr lang="en-GB" altLang="en-US" dirty="0"/>
              <a:t>a method for a non-restrictive prompt for use when verbal and non-verbal persuasion has not or is not likely to achieve the legitimate objective</a:t>
            </a:r>
          </a:p>
          <a:p>
            <a:r>
              <a:rPr lang="en-GB" altLang="en-US" dirty="0"/>
              <a:t>a low-level method of escorting a person (1 and 2 person holds, in motion not just static)</a:t>
            </a:r>
          </a:p>
          <a:p>
            <a:r>
              <a:rPr lang="en-GB" altLang="en-US" dirty="0"/>
              <a:t>restrain and escort a violent person (1 and 2 person holds, in motion not just static in the approved programme).</a:t>
            </a:r>
          </a:p>
          <a:p>
            <a:pPr marL="0" indent="0">
              <a:buNone/>
            </a:pPr>
            <a:endParaRPr lang="en-GB" b="0" dirty="0"/>
          </a:p>
        </p:txBody>
      </p:sp>
      <p:sp>
        <p:nvSpPr>
          <p:cNvPr id="5" name="AutoShape 9">
            <a:extLst>
              <a:ext uri="{FF2B5EF4-FFF2-40B4-BE49-F238E27FC236}">
                <a16:creationId xmlns:a16="http://schemas.microsoft.com/office/drawing/2014/main" id="{3A9F4A4C-F45D-3E4B-86D4-8C9A4090CEE1}"/>
              </a:ext>
            </a:extLst>
          </p:cNvPr>
          <p:cNvSpPr>
            <a:spLocks noChangeArrowheads="1"/>
          </p:cNvSpPr>
          <p:nvPr/>
        </p:nvSpPr>
        <p:spPr bwMode="auto">
          <a:xfrm>
            <a:off x="246679" y="1412776"/>
            <a:ext cx="8640960" cy="1224136"/>
          </a:xfrm>
          <a:prstGeom prst="roundRect">
            <a:avLst>
              <a:gd name="adj" fmla="val 16667"/>
            </a:avLst>
          </a:prstGeom>
          <a:noFill/>
          <a:ln w="38100" cap="sq">
            <a:solidFill>
              <a:srgbClr val="00B0F0"/>
            </a:solidFill>
            <a:round/>
            <a:headEnd type="none" w="sm" len="sm"/>
            <a:tailEnd type="none" w="sm" len="sm"/>
          </a:ln>
        </p:spPr>
        <p:txBody>
          <a:bodyPr lIns="90000" tIns="90000" rIns="90000" bIns="90000" anchor="ctr"/>
          <a:lstStyle/>
          <a:p>
            <a:pPr lvl="0" fontAlgn="auto">
              <a:spcBef>
                <a:spcPts val="1200"/>
              </a:spcBef>
              <a:spcAft>
                <a:spcPts val="0"/>
              </a:spcAft>
              <a:defRPr/>
            </a:pPr>
            <a:r>
              <a:rPr lang="en-GB" sz="2200" dirty="0">
                <a:solidFill>
                  <a:srgbClr val="000000"/>
                </a:solidFill>
                <a:latin typeface="Arial"/>
                <a:cs typeface="Arial"/>
              </a:rPr>
              <a:t>By the end of your practical training in the classroom, you will need to be able to demonstrate to the instructor that you can perform the following:</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r>
              <a:rPr lang="en-GB" altLang="en-US" dirty="0"/>
              <a:t>Practical training</a:t>
            </a:r>
          </a:p>
        </p:txBody>
      </p:sp>
      <p:sp>
        <p:nvSpPr>
          <p:cNvPr id="2" name="Content Placeholder 1"/>
          <p:cNvSpPr>
            <a:spLocks noGrp="1"/>
          </p:cNvSpPr>
          <p:nvPr>
            <p:ph idx="1"/>
          </p:nvPr>
        </p:nvSpPr>
        <p:spPr>
          <a:xfrm>
            <a:off x="179512" y="1556792"/>
            <a:ext cx="8640960" cy="4248472"/>
          </a:xfrm>
        </p:spPr>
        <p:txBody>
          <a:bodyPr/>
          <a:lstStyle/>
          <a:p>
            <a:r>
              <a:rPr lang="en-GB" altLang="en-US" dirty="0"/>
              <a:t>move from disengagement from a defence block into a restraint/escorting move</a:t>
            </a:r>
          </a:p>
          <a:p>
            <a:r>
              <a:rPr lang="en-GB" altLang="en-US" dirty="0"/>
              <a:t>provide support to colleagues during a physical intervention</a:t>
            </a:r>
          </a:p>
          <a:p>
            <a:r>
              <a:rPr lang="en-GB" altLang="en-US" dirty="0"/>
              <a:t>de-escalate and disengage a physical intervention ensuring the safety of all parties</a:t>
            </a:r>
          </a:p>
          <a:p>
            <a:r>
              <a:rPr lang="en-GB" altLang="en-US" dirty="0"/>
              <a:t>Escort an individual on stairways either because they are:</a:t>
            </a:r>
          </a:p>
          <a:p>
            <a:pPr lvl="1"/>
            <a:r>
              <a:rPr lang="en-GB" altLang="en-US" dirty="0"/>
              <a:t>intoxicated or ill and require assistance or</a:t>
            </a:r>
          </a:p>
          <a:p>
            <a:pPr lvl="1"/>
            <a:r>
              <a:rPr lang="en-GB" altLang="en-US" dirty="0"/>
              <a:t>non-compliant and need to be moved</a:t>
            </a:r>
          </a:p>
          <a:p>
            <a:r>
              <a:rPr lang="en-GB" altLang="en-US" dirty="0"/>
              <a:t>Disengage safely, de-escalating the level of hold, using positive communication to inform and reassure the person, move to a safe distance away from the person.</a:t>
            </a:r>
          </a:p>
          <a:p>
            <a:endParaRPr lang="en-GB" b="0" dirty="0"/>
          </a:p>
        </p:txBody>
      </p:sp>
    </p:spTree>
    <p:extLst>
      <p:ext uri="{BB962C8B-B14F-4D97-AF65-F5344CB8AC3E}">
        <p14:creationId xmlns:p14="http://schemas.microsoft.com/office/powerpoint/2010/main" val="3045000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3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5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6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27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2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4_FA Module 2">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00"/>
      </a:folHlink>
    </a:clrScheme>
    <a:fontScheme name="2_FA Module 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rgbClr val="189049"/>
          </a:buClr>
          <a:buSzTx/>
          <a:buFont typeface="Arial" charset="0"/>
          <a:buChar char="●"/>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FA Modul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FA Modul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FA Modul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FA Modul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FA Modul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FA Modul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FA Module 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FA Modul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FA Modul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FA Modul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FA Modul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FA Modul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85C821D8350F44BC7E4813CB9E85FE" ma:contentTypeVersion="2" ma:contentTypeDescription="Create a new document." ma:contentTypeScope="" ma:versionID="5c51ffa803f86155fef169e70cc1c0b1">
  <xsd:schema xmlns:xsd="http://www.w3.org/2001/XMLSchema" xmlns:xs="http://www.w3.org/2001/XMLSchema" xmlns:p="http://schemas.microsoft.com/office/2006/metadata/properties" xmlns:ns2="be1cf983-2d7b-44c7-bac4-ae7e4f40d60a" targetNamespace="http://schemas.microsoft.com/office/2006/metadata/properties" ma:root="true" ma:fieldsID="faca2dd5f68e0d67439bda7d880f8d6a" ns2:_="">
    <xsd:import namespace="be1cf983-2d7b-44c7-bac4-ae7e4f40d60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1cf983-2d7b-44c7-bac4-ae7e4f40d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45132B6-506C-4DCA-83E8-E27F756C1229}"/>
</file>

<file path=customXml/itemProps2.xml><?xml version="1.0" encoding="utf-8"?>
<ds:datastoreItem xmlns:ds="http://schemas.openxmlformats.org/officeDocument/2006/customXml" ds:itemID="{1F8496EB-67FC-40BB-8EF2-93E19279235E}"/>
</file>

<file path=customXml/itemProps3.xml><?xml version="1.0" encoding="utf-8"?>
<ds:datastoreItem xmlns:ds="http://schemas.openxmlformats.org/officeDocument/2006/customXml" ds:itemID="{C1BAAE16-B053-430D-AD7E-977C6A58E635}"/>
</file>

<file path=docProps/app.xml><?xml version="1.0" encoding="utf-8"?>
<Properties xmlns="http://schemas.openxmlformats.org/officeDocument/2006/extended-properties" xmlns:vt="http://schemas.openxmlformats.org/officeDocument/2006/docPropsVTypes">
  <Template/>
  <TotalTime>9477229</TotalTime>
  <Words>7628</Words>
  <Application>Microsoft Macintosh PowerPoint</Application>
  <PresentationFormat>On-screen Show (4:3)</PresentationFormat>
  <Paragraphs>949</Paragraphs>
  <Slides>117</Slides>
  <Notes>117</Notes>
  <HiddenSlides>0</HiddenSlides>
  <MMClips>0</MMClips>
  <ScaleCrop>false</ScaleCrop>
  <HeadingPairs>
    <vt:vector size="6" baseType="variant">
      <vt:variant>
        <vt:lpstr>Fonts Used</vt:lpstr>
      </vt:variant>
      <vt:variant>
        <vt:i4>5</vt:i4>
      </vt:variant>
      <vt:variant>
        <vt:lpstr>Theme</vt:lpstr>
      </vt:variant>
      <vt:variant>
        <vt:i4>20</vt:i4>
      </vt:variant>
      <vt:variant>
        <vt:lpstr>Slide Titles</vt:lpstr>
      </vt:variant>
      <vt:variant>
        <vt:i4>117</vt:i4>
      </vt:variant>
    </vt:vector>
  </HeadingPairs>
  <TitlesOfParts>
    <vt:vector size="142" baseType="lpstr">
      <vt:lpstr>Arial</vt:lpstr>
      <vt:lpstr>Calibri</vt:lpstr>
      <vt:lpstr>MyriadPro-Regular</vt:lpstr>
      <vt:lpstr>Verdana</vt:lpstr>
      <vt:lpstr>Wingdings</vt:lpstr>
      <vt:lpstr>6_Office Theme</vt:lpstr>
      <vt:lpstr>22_FA Module 2</vt:lpstr>
      <vt:lpstr>3_Custom Design</vt:lpstr>
      <vt:lpstr>4_Custom Design</vt:lpstr>
      <vt:lpstr>5_Custom Design</vt:lpstr>
      <vt:lpstr>6_Custom Design</vt:lpstr>
      <vt:lpstr>7_Custom Design</vt:lpstr>
      <vt:lpstr>24_FA Module 2</vt:lpstr>
      <vt:lpstr>8_Custom Design</vt:lpstr>
      <vt:lpstr>23_FA Module 2</vt:lpstr>
      <vt:lpstr>9_Custom Design</vt:lpstr>
      <vt:lpstr>10_Custom Design</vt:lpstr>
      <vt:lpstr>25_FA Module 2</vt:lpstr>
      <vt:lpstr>7_Office Theme</vt:lpstr>
      <vt:lpstr>8_Office Theme</vt:lpstr>
      <vt:lpstr>9_Office Theme</vt:lpstr>
      <vt:lpstr>26_FA Module 2</vt:lpstr>
      <vt:lpstr>10_Office Theme</vt:lpstr>
      <vt:lpstr>27_FA Module 2</vt:lpstr>
      <vt:lpstr>3_Office Theme</vt:lpstr>
      <vt:lpstr>PowerPoint Presentation</vt:lpstr>
      <vt:lpstr>PowerPoint Presentation</vt:lpstr>
      <vt:lpstr>PowerPoint Presentation</vt:lpstr>
      <vt:lpstr>Why use Highfield?</vt:lpstr>
      <vt:lpstr>PowerPoint Presentation</vt:lpstr>
      <vt:lpstr>Key</vt:lpstr>
      <vt:lpstr>PowerPoint Presentation</vt:lpstr>
      <vt:lpstr>Learning outcomes - knowledge</vt:lpstr>
      <vt:lpstr>Learning outcomes - practical</vt:lpstr>
      <vt:lpstr>PowerPoint Presentation</vt:lpstr>
      <vt:lpstr>What is physical intervention?</vt:lpstr>
      <vt:lpstr>Definition</vt:lpstr>
      <vt:lpstr>Techniques</vt:lpstr>
      <vt:lpstr>Non-restrictive techniques</vt:lpstr>
      <vt:lpstr>Restrictive techniques</vt:lpstr>
      <vt:lpstr>What can happen if force is used improperly?</vt:lpstr>
      <vt:lpstr>Last resort</vt:lpstr>
      <vt:lpstr>Physical intervention is used  as a last resort</vt:lpstr>
      <vt:lpstr>Legal implications</vt:lpstr>
      <vt:lpstr>Trespass</vt:lpstr>
      <vt:lpstr>Self-defence (common law)</vt:lpstr>
      <vt:lpstr>The Criminal Law Act</vt:lpstr>
      <vt:lpstr>Breach of the peace</vt:lpstr>
      <vt:lpstr>The use of force</vt:lpstr>
      <vt:lpstr>Physical interventions</vt:lpstr>
      <vt:lpstr>Justification</vt:lpstr>
      <vt:lpstr>Justification</vt:lpstr>
      <vt:lpstr>Other legislation</vt:lpstr>
      <vt:lpstr>The Health and Safety at  Work etc. Act 1974</vt:lpstr>
      <vt:lpstr>The Health and Safety at Work  etc. Act 1974</vt:lpstr>
      <vt:lpstr>The Employment Rights Act 1996</vt:lpstr>
      <vt:lpstr>Professional implications</vt:lpstr>
      <vt:lpstr>Duty of care: Monitoring  the person’s safety</vt:lpstr>
      <vt:lpstr>Monitoring the person’s safety cont.</vt:lpstr>
      <vt:lpstr>Duty of care- monitoring  the person’s safety</vt:lpstr>
      <vt:lpstr>Signs of difficulties</vt:lpstr>
      <vt:lpstr>Positive alternatives to physical intervention</vt:lpstr>
      <vt:lpstr>Primary controls</vt:lpstr>
      <vt:lpstr>Secondary controls</vt:lpstr>
      <vt:lpstr>Defensive physical skills</vt:lpstr>
      <vt:lpstr>Defensive physical skills cont.</vt:lpstr>
      <vt:lpstr>Defensive physical skills cont.</vt:lpstr>
      <vt:lpstr>Physical intervention</vt:lpstr>
      <vt:lpstr>Physical intervention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factors</vt:lpstr>
      <vt:lpstr>Nature of restraints</vt:lpstr>
      <vt:lpstr>Situational factors</vt:lpstr>
      <vt:lpstr>What other factors should be considered when using physical interventions?</vt:lpstr>
      <vt:lpstr> Vulnerable groups</vt:lpstr>
      <vt:lpstr>Acute behavioural disturbance (ABD)</vt:lpstr>
      <vt:lpstr>Acute behavioural disturbance (ABD) cont.</vt:lpstr>
      <vt:lpstr>Signs and symptoms of ABD</vt:lpstr>
      <vt:lpstr>Signs and symptoms of ABD</vt:lpstr>
      <vt:lpstr>Psychosis</vt:lpstr>
      <vt:lpstr>Psychosis cont.</vt:lpstr>
      <vt:lpstr>Positional (or restraint) asphyxia</vt:lpstr>
      <vt:lpstr>Positional (or restraint) asphyxia</vt:lpstr>
      <vt:lpstr>PowerPoint Presentation</vt:lpstr>
      <vt:lpstr>PowerPoint Presentation</vt:lpstr>
      <vt:lpstr>PowerPoint Presentation</vt:lpstr>
      <vt:lpstr>PowerPoint Presentation</vt:lpstr>
      <vt:lpstr>PowerPoint Presentation</vt:lpstr>
      <vt:lpstr>Physical intervention incidents  on the ground</vt:lpstr>
      <vt:lpstr>Physical intervention incidents  on the ground cont.</vt:lpstr>
      <vt:lpstr>Dealing with physical intervention incidents on the ground appropriately</vt:lpstr>
      <vt:lpstr>Types of harm on the ground</vt:lpstr>
      <vt:lpstr>Reducing the risk of harm</vt:lpstr>
      <vt:lpstr>Reducing the risk of harm</vt:lpstr>
      <vt:lpstr>Definition</vt:lpstr>
      <vt:lpstr>Dynamic risk assessment</vt:lpstr>
      <vt:lpstr>Dynamic risk assessment</vt:lpstr>
      <vt:lpstr>Safety during physical intervention</vt:lpstr>
      <vt:lpstr>Safety during physical intervention cont.</vt:lpstr>
      <vt:lpstr>Safety during physical  intervention cont.</vt:lpstr>
      <vt:lpstr>Acting on ‘red flags’</vt:lpstr>
      <vt:lpstr>Acting on ‘red flags’ cont.</vt:lpstr>
      <vt:lpstr>Acting on ‘red flags’ cont.</vt:lpstr>
      <vt:lpstr>Responsibilities during  a physical intervention</vt:lpstr>
      <vt:lpstr>Supporting colleagues during a  physical intervention</vt:lpstr>
      <vt:lpstr> What are your responsibilities immediately following a physical intervention?</vt:lpstr>
      <vt:lpstr>Why is it important to keep physical intervention skills up to date?</vt:lpstr>
      <vt:lpstr>PowerPoint Presentation</vt:lpstr>
      <vt:lpstr>PowerPoint Presentation</vt:lpstr>
      <vt:lpstr>PowerPoint Presentation</vt:lpstr>
      <vt:lpstr>PowerPoint Presentation</vt:lpstr>
      <vt:lpstr>PowerPoint Presentation</vt:lpstr>
      <vt:lpstr>Practical training</vt:lpstr>
      <vt:lpstr>Practical training cont.</vt:lpstr>
      <vt:lpstr>Practical training cont.</vt:lpstr>
      <vt:lpstr>PowerPoint Presentation</vt:lpstr>
      <vt:lpstr>Practical training</vt:lpstr>
      <vt:lpstr>Practical training</vt:lpstr>
      <vt:lpstr>Practical training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Qualification for Security Officers</dc:title>
  <dc:creator>Wayne Donaldson</dc:creator>
  <cp:lastModifiedBy>Bethyn Saunders</cp:lastModifiedBy>
  <cp:revision>1069</cp:revision>
  <cp:lastPrinted>2018-09-07T13:20:06Z</cp:lastPrinted>
  <dcterms:created xsi:type="dcterms:W3CDTF">2006-07-24T11:01:42Z</dcterms:created>
  <dcterms:modified xsi:type="dcterms:W3CDTF">2021-03-19T07:45:49Z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0x0101003085C821D8350F44BC7E4813CB9E85FE</vt:lpwstr>
  </property>
</Properties>
</file>