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7.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8.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9.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10.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11.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1" r:id="rId4"/>
    <p:sldMasterId id="2147483986" r:id="rId5"/>
    <p:sldMasterId id="2147483973" r:id="rId6"/>
    <p:sldMasterId id="2147483983" r:id="rId7"/>
    <p:sldMasterId id="2147484052" r:id="rId8"/>
    <p:sldMasterId id="2147484073" r:id="rId9"/>
    <p:sldMasterId id="2147484075" r:id="rId10"/>
    <p:sldMasterId id="2147484081" r:id="rId11"/>
    <p:sldMasterId id="2147484084" r:id="rId12"/>
    <p:sldMasterId id="2147484087" r:id="rId13"/>
    <p:sldMasterId id="2147484090" r:id="rId14"/>
    <p:sldMasterId id="2147484094" r:id="rId15"/>
  </p:sldMasterIdLst>
  <p:notesMasterIdLst>
    <p:notesMasterId r:id="rId111"/>
  </p:notesMasterIdLst>
  <p:handoutMasterIdLst>
    <p:handoutMasterId r:id="rId112"/>
  </p:handoutMasterIdLst>
  <p:sldIdLst>
    <p:sldId id="2497" r:id="rId16"/>
    <p:sldId id="2384" r:id="rId17"/>
    <p:sldId id="2512" r:id="rId18"/>
    <p:sldId id="2571" r:id="rId19"/>
    <p:sldId id="368" r:id="rId20"/>
    <p:sldId id="767" r:id="rId21"/>
    <p:sldId id="370" r:id="rId22"/>
    <p:sldId id="769" r:id="rId23"/>
    <p:sldId id="770" r:id="rId24"/>
    <p:sldId id="373" r:id="rId25"/>
    <p:sldId id="374" r:id="rId26"/>
    <p:sldId id="375" r:id="rId27"/>
    <p:sldId id="376" r:id="rId28"/>
    <p:sldId id="2598" r:id="rId29"/>
    <p:sldId id="2561" r:id="rId30"/>
    <p:sldId id="2533" r:id="rId31"/>
    <p:sldId id="2596" r:id="rId32"/>
    <p:sldId id="2597" r:id="rId33"/>
    <p:sldId id="378" r:id="rId34"/>
    <p:sldId id="379" r:id="rId35"/>
    <p:sldId id="380" r:id="rId36"/>
    <p:sldId id="381" r:id="rId37"/>
    <p:sldId id="382" r:id="rId38"/>
    <p:sldId id="2562" r:id="rId39"/>
    <p:sldId id="2564" r:id="rId40"/>
    <p:sldId id="377" r:id="rId41"/>
    <p:sldId id="2575" r:id="rId42"/>
    <p:sldId id="2645" r:id="rId43"/>
    <p:sldId id="2646" r:id="rId44"/>
    <p:sldId id="2647" r:id="rId45"/>
    <p:sldId id="2649" r:id="rId46"/>
    <p:sldId id="2650" r:id="rId47"/>
    <p:sldId id="2576" r:id="rId48"/>
    <p:sldId id="416" r:id="rId49"/>
    <p:sldId id="418" r:id="rId50"/>
    <p:sldId id="453" r:id="rId51"/>
    <p:sldId id="2588" r:id="rId52"/>
    <p:sldId id="2589" r:id="rId53"/>
    <p:sldId id="2590" r:id="rId54"/>
    <p:sldId id="2516" r:id="rId55"/>
    <p:sldId id="2517" r:id="rId56"/>
    <p:sldId id="2518" r:id="rId57"/>
    <p:sldId id="2519" r:id="rId58"/>
    <p:sldId id="2591" r:id="rId59"/>
    <p:sldId id="2592" r:id="rId60"/>
    <p:sldId id="2593" r:id="rId61"/>
    <p:sldId id="2594" r:id="rId62"/>
    <p:sldId id="2595" r:id="rId63"/>
    <p:sldId id="2651" r:id="rId64"/>
    <p:sldId id="2652" r:id="rId65"/>
    <p:sldId id="2653" r:id="rId66"/>
    <p:sldId id="2599" r:id="rId67"/>
    <p:sldId id="2600" r:id="rId68"/>
    <p:sldId id="642" r:id="rId69"/>
    <p:sldId id="643" r:id="rId70"/>
    <p:sldId id="2601" r:id="rId71"/>
    <p:sldId id="422" r:id="rId72"/>
    <p:sldId id="2548" r:id="rId73"/>
    <p:sldId id="2602" r:id="rId74"/>
    <p:sldId id="2603" r:id="rId75"/>
    <p:sldId id="2604" r:id="rId76"/>
    <p:sldId id="648" r:id="rId77"/>
    <p:sldId id="2695" r:id="rId78"/>
    <p:sldId id="2637" r:id="rId79"/>
    <p:sldId id="2696" r:id="rId80"/>
    <p:sldId id="2697" r:id="rId81"/>
    <p:sldId id="2706" r:id="rId82"/>
    <p:sldId id="452" r:id="rId83"/>
    <p:sldId id="2606" r:id="rId84"/>
    <p:sldId id="628" r:id="rId85"/>
    <p:sldId id="2607" r:id="rId86"/>
    <p:sldId id="631" r:id="rId87"/>
    <p:sldId id="2711" r:id="rId88"/>
    <p:sldId id="632" r:id="rId89"/>
    <p:sldId id="633" r:id="rId90"/>
    <p:sldId id="2608" r:id="rId91"/>
    <p:sldId id="2609" r:id="rId92"/>
    <p:sldId id="2610" r:id="rId93"/>
    <p:sldId id="2611" r:id="rId94"/>
    <p:sldId id="2612" r:id="rId95"/>
    <p:sldId id="2613" r:id="rId96"/>
    <p:sldId id="2614" r:id="rId97"/>
    <p:sldId id="2698" r:id="rId98"/>
    <p:sldId id="2712" r:id="rId99"/>
    <p:sldId id="2701" r:id="rId100"/>
    <p:sldId id="2699" r:id="rId101"/>
    <p:sldId id="2700" r:id="rId102"/>
    <p:sldId id="448" r:id="rId103"/>
    <p:sldId id="2715" r:id="rId104"/>
    <p:sldId id="2716" r:id="rId105"/>
    <p:sldId id="2717" r:id="rId106"/>
    <p:sldId id="2718" r:id="rId107"/>
    <p:sldId id="2719" r:id="rId108"/>
    <p:sldId id="2720" r:id="rId109"/>
    <p:sldId id="2639" r:id="rId110"/>
  </p:sldIdLst>
  <p:sldSz cx="9144000" cy="6858000" type="screen4x3"/>
  <p:notesSz cx="7099300" cy="10234613"/>
  <p:defaultTextStyle>
    <a:defPPr>
      <a:defRPr lang="en-US"/>
    </a:defPPr>
    <a:lvl1pPr algn="l" rtl="0" fontAlgn="base">
      <a:spcBef>
        <a:spcPct val="0"/>
      </a:spcBef>
      <a:spcAft>
        <a:spcPct val="0"/>
      </a:spcAft>
      <a:defRPr sz="2400" b="1" kern="1200">
        <a:solidFill>
          <a:schemeClr val="bg1"/>
        </a:solidFill>
        <a:latin typeface="Arial" charset="0"/>
        <a:ea typeface="+mn-ea"/>
        <a:cs typeface="Arial" charset="0"/>
      </a:defRPr>
    </a:lvl1pPr>
    <a:lvl2pPr marL="457200" algn="l" rtl="0" fontAlgn="base">
      <a:spcBef>
        <a:spcPct val="0"/>
      </a:spcBef>
      <a:spcAft>
        <a:spcPct val="0"/>
      </a:spcAft>
      <a:defRPr sz="2400" b="1" kern="1200">
        <a:solidFill>
          <a:schemeClr val="bg1"/>
        </a:solidFill>
        <a:latin typeface="Arial" charset="0"/>
        <a:ea typeface="+mn-ea"/>
        <a:cs typeface="Arial" charset="0"/>
      </a:defRPr>
    </a:lvl2pPr>
    <a:lvl3pPr marL="914400" algn="l" rtl="0" fontAlgn="base">
      <a:spcBef>
        <a:spcPct val="0"/>
      </a:spcBef>
      <a:spcAft>
        <a:spcPct val="0"/>
      </a:spcAft>
      <a:defRPr sz="2400" b="1" kern="1200">
        <a:solidFill>
          <a:schemeClr val="bg1"/>
        </a:solidFill>
        <a:latin typeface="Arial" charset="0"/>
        <a:ea typeface="+mn-ea"/>
        <a:cs typeface="Arial" charset="0"/>
      </a:defRPr>
    </a:lvl3pPr>
    <a:lvl4pPr marL="1371600" algn="l" rtl="0" fontAlgn="base">
      <a:spcBef>
        <a:spcPct val="0"/>
      </a:spcBef>
      <a:spcAft>
        <a:spcPct val="0"/>
      </a:spcAft>
      <a:defRPr sz="2400" b="1" kern="1200">
        <a:solidFill>
          <a:schemeClr val="bg1"/>
        </a:solidFill>
        <a:latin typeface="Arial" charset="0"/>
        <a:ea typeface="+mn-ea"/>
        <a:cs typeface="Arial" charset="0"/>
      </a:defRPr>
    </a:lvl4pPr>
    <a:lvl5pPr marL="1828800" algn="l" rtl="0" fontAlgn="base">
      <a:spcBef>
        <a:spcPct val="0"/>
      </a:spcBef>
      <a:spcAft>
        <a:spcPct val="0"/>
      </a:spcAft>
      <a:defRPr sz="2400" b="1" kern="1200">
        <a:solidFill>
          <a:schemeClr val="bg1"/>
        </a:solidFill>
        <a:latin typeface="Arial" charset="0"/>
        <a:ea typeface="+mn-ea"/>
        <a:cs typeface="Arial" charset="0"/>
      </a:defRPr>
    </a:lvl5pPr>
    <a:lvl6pPr marL="2286000" algn="l" defTabSz="914400" rtl="0" eaLnBrk="1" latinLnBrk="0" hangingPunct="1">
      <a:defRPr sz="2400" b="1" kern="1200">
        <a:solidFill>
          <a:schemeClr val="bg1"/>
        </a:solidFill>
        <a:latin typeface="Arial" charset="0"/>
        <a:ea typeface="+mn-ea"/>
        <a:cs typeface="Arial" charset="0"/>
      </a:defRPr>
    </a:lvl6pPr>
    <a:lvl7pPr marL="2743200" algn="l" defTabSz="914400" rtl="0" eaLnBrk="1" latinLnBrk="0" hangingPunct="1">
      <a:defRPr sz="2400" b="1" kern="1200">
        <a:solidFill>
          <a:schemeClr val="bg1"/>
        </a:solidFill>
        <a:latin typeface="Arial" charset="0"/>
        <a:ea typeface="+mn-ea"/>
        <a:cs typeface="Arial" charset="0"/>
      </a:defRPr>
    </a:lvl7pPr>
    <a:lvl8pPr marL="3200400" algn="l" defTabSz="914400" rtl="0" eaLnBrk="1" latinLnBrk="0" hangingPunct="1">
      <a:defRPr sz="2400" b="1" kern="1200">
        <a:solidFill>
          <a:schemeClr val="bg1"/>
        </a:solidFill>
        <a:latin typeface="Arial" charset="0"/>
        <a:ea typeface="+mn-ea"/>
        <a:cs typeface="Arial" charset="0"/>
      </a:defRPr>
    </a:lvl8pPr>
    <a:lvl9pPr marL="3657600" algn="l" defTabSz="914400" rtl="0" eaLnBrk="1" latinLnBrk="0" hangingPunct="1">
      <a:defRPr sz="2400" b="1" kern="1200">
        <a:solidFill>
          <a:schemeClr val="bg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sie Waldram" initials="CW" lastIdx="1" clrIdx="0">
    <p:extLst>
      <p:ext uri="{19B8F6BF-5375-455C-9EA6-DF929625EA0E}">
        <p15:presenceInfo xmlns:p15="http://schemas.microsoft.com/office/powerpoint/2012/main" userId="S-1-5-21-2329286025-3058268268-2440667933-2288" providerId="AD"/>
      </p:ext>
    </p:extLst>
  </p:cmAuthor>
  <p:cmAuthor id="2" name="Lorraine Butterfield" initials="LB" lastIdx="1" clrIdx="1">
    <p:extLst>
      <p:ext uri="{19B8F6BF-5375-455C-9EA6-DF929625EA0E}">
        <p15:presenceInfo xmlns:p15="http://schemas.microsoft.com/office/powerpoint/2012/main" userId="S::lbutterfield@highfield.co.uk::b589a33b-8ccf-4e1d-b876-c25f8c724274" providerId="AD"/>
      </p:ext>
    </p:extLst>
  </p:cmAuthor>
  <p:cmAuthor id="3" name="Rhiana Hughes" initials="RH" lastIdx="7" clrIdx="2">
    <p:extLst>
      <p:ext uri="{19B8F6BF-5375-455C-9EA6-DF929625EA0E}">
        <p15:presenceInfo xmlns:p15="http://schemas.microsoft.com/office/powerpoint/2012/main" userId="S::rhughes@highfield.co.uk::22b058b3-b2f7-4047-a36a-f3601c555a9c" providerId="AD"/>
      </p:ext>
    </p:extLst>
  </p:cmAuthor>
  <p:cmAuthor id="4" name="Chrissie Waldram" initials="CW [2]" lastIdx="18" clrIdx="3">
    <p:extLst>
      <p:ext uri="{19B8F6BF-5375-455C-9EA6-DF929625EA0E}">
        <p15:presenceInfo xmlns:p15="http://schemas.microsoft.com/office/powerpoint/2012/main" userId="S::cwaldram@highfield.co.uk::4c815916-f762-4309-97c7-79f653f1c0e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B0F0"/>
    <a:srgbClr val="ABEAFF"/>
    <a:srgbClr val="CDE3F3"/>
    <a:srgbClr val="005A64"/>
    <a:srgbClr val="008B9A"/>
    <a:srgbClr val="74B9CE"/>
    <a:srgbClr val="990033"/>
    <a:srgbClr val="C5E2E1"/>
    <a:srgbClr val="81B4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38" autoAdjust="0"/>
    <p:restoredTop sz="87776" autoAdjust="0"/>
  </p:normalViewPr>
  <p:slideViewPr>
    <p:cSldViewPr>
      <p:cViewPr varScale="1">
        <p:scale>
          <a:sx n="55" d="100"/>
          <a:sy n="55" d="100"/>
        </p:scale>
        <p:origin x="1704" y="48"/>
      </p:cViewPr>
      <p:guideLst>
        <p:guide orient="horz" pos="2160"/>
        <p:guide pos="2880"/>
      </p:guideLst>
    </p:cSldViewPr>
  </p:slideViewPr>
  <p:outlineViewPr>
    <p:cViewPr>
      <p:scale>
        <a:sx n="33" d="100"/>
        <a:sy n="33" d="100"/>
      </p:scale>
      <p:origin x="0" y="29442"/>
    </p:cViewPr>
  </p:outlineViewPr>
  <p:notesTextViewPr>
    <p:cViewPr>
      <p:scale>
        <a:sx n="100" d="100"/>
        <a:sy n="100" d="100"/>
      </p:scale>
      <p:origin x="0" y="0"/>
    </p:cViewPr>
  </p:notesTextViewPr>
  <p:sorterViewPr>
    <p:cViewPr>
      <p:scale>
        <a:sx n="1" d="1"/>
        <a:sy n="1" d="1"/>
      </p:scale>
      <p:origin x="0" y="-102864"/>
    </p:cViewPr>
  </p:sorterViewPr>
  <p:notesViewPr>
    <p:cSldViewPr>
      <p:cViewPr>
        <p:scale>
          <a:sx n="75" d="100"/>
          <a:sy n="75" d="100"/>
        </p:scale>
        <p:origin x="4096" y="2256"/>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1.xml"/><Relationship Id="rId117" Type="http://schemas.openxmlformats.org/officeDocument/2006/relationships/tableStyles" Target="tableStyles.xml"/><Relationship Id="rId21" Type="http://schemas.openxmlformats.org/officeDocument/2006/relationships/slide" Target="slides/slide6.xml"/><Relationship Id="rId42" Type="http://schemas.openxmlformats.org/officeDocument/2006/relationships/slide" Target="slides/slide27.xml"/><Relationship Id="rId47" Type="http://schemas.openxmlformats.org/officeDocument/2006/relationships/slide" Target="slides/slide32.xml"/><Relationship Id="rId63" Type="http://schemas.openxmlformats.org/officeDocument/2006/relationships/slide" Target="slides/slide48.xml"/><Relationship Id="rId68" Type="http://schemas.openxmlformats.org/officeDocument/2006/relationships/slide" Target="slides/slide53.xml"/><Relationship Id="rId84" Type="http://schemas.openxmlformats.org/officeDocument/2006/relationships/slide" Target="slides/slide69.xml"/><Relationship Id="rId89" Type="http://schemas.openxmlformats.org/officeDocument/2006/relationships/slide" Target="slides/slide74.xml"/><Relationship Id="rId112" Type="http://schemas.openxmlformats.org/officeDocument/2006/relationships/handoutMaster" Target="handoutMasters/handoutMaster1.xml"/><Relationship Id="rId16" Type="http://schemas.openxmlformats.org/officeDocument/2006/relationships/slide" Target="slides/slide1.xml"/><Relationship Id="rId107" Type="http://schemas.openxmlformats.org/officeDocument/2006/relationships/slide" Target="slides/slide92.xml"/><Relationship Id="rId11" Type="http://schemas.openxmlformats.org/officeDocument/2006/relationships/slideMaster" Target="slideMasters/slideMaster8.xml"/><Relationship Id="rId32" Type="http://schemas.openxmlformats.org/officeDocument/2006/relationships/slide" Target="slides/slide17.xml"/><Relationship Id="rId37" Type="http://schemas.openxmlformats.org/officeDocument/2006/relationships/slide" Target="slides/slide22.xml"/><Relationship Id="rId53" Type="http://schemas.openxmlformats.org/officeDocument/2006/relationships/slide" Target="slides/slide38.xml"/><Relationship Id="rId58" Type="http://schemas.openxmlformats.org/officeDocument/2006/relationships/slide" Target="slides/slide43.xml"/><Relationship Id="rId74" Type="http://schemas.openxmlformats.org/officeDocument/2006/relationships/slide" Target="slides/slide59.xml"/><Relationship Id="rId79" Type="http://schemas.openxmlformats.org/officeDocument/2006/relationships/slide" Target="slides/slide64.xml"/><Relationship Id="rId102" Type="http://schemas.openxmlformats.org/officeDocument/2006/relationships/slide" Target="slides/slide87.xml"/><Relationship Id="rId5" Type="http://schemas.openxmlformats.org/officeDocument/2006/relationships/slideMaster" Target="slideMasters/slideMaster2.xml"/><Relationship Id="rId90" Type="http://schemas.openxmlformats.org/officeDocument/2006/relationships/slide" Target="slides/slide75.xml"/><Relationship Id="rId95" Type="http://schemas.openxmlformats.org/officeDocument/2006/relationships/slide" Target="slides/slide80.xml"/><Relationship Id="rId22" Type="http://schemas.openxmlformats.org/officeDocument/2006/relationships/slide" Target="slides/slide7.xml"/><Relationship Id="rId27" Type="http://schemas.openxmlformats.org/officeDocument/2006/relationships/slide" Target="slides/slide12.xml"/><Relationship Id="rId43" Type="http://schemas.openxmlformats.org/officeDocument/2006/relationships/slide" Target="slides/slide28.xml"/><Relationship Id="rId48" Type="http://schemas.openxmlformats.org/officeDocument/2006/relationships/slide" Target="slides/slide33.xml"/><Relationship Id="rId64" Type="http://schemas.openxmlformats.org/officeDocument/2006/relationships/slide" Target="slides/slide49.xml"/><Relationship Id="rId69" Type="http://schemas.openxmlformats.org/officeDocument/2006/relationships/slide" Target="slides/slide54.xml"/><Relationship Id="rId113" Type="http://schemas.openxmlformats.org/officeDocument/2006/relationships/commentAuthors" Target="commentAuthors.xml"/><Relationship Id="rId80" Type="http://schemas.openxmlformats.org/officeDocument/2006/relationships/slide" Target="slides/slide65.xml"/><Relationship Id="rId85" Type="http://schemas.openxmlformats.org/officeDocument/2006/relationships/slide" Target="slides/slide70.xml"/><Relationship Id="rId12" Type="http://schemas.openxmlformats.org/officeDocument/2006/relationships/slideMaster" Target="slideMasters/slideMaster9.xml"/><Relationship Id="rId17" Type="http://schemas.openxmlformats.org/officeDocument/2006/relationships/slide" Target="slides/slide2.xml"/><Relationship Id="rId33" Type="http://schemas.openxmlformats.org/officeDocument/2006/relationships/slide" Target="slides/slide18.xml"/><Relationship Id="rId38" Type="http://schemas.openxmlformats.org/officeDocument/2006/relationships/slide" Target="slides/slide23.xml"/><Relationship Id="rId59" Type="http://schemas.openxmlformats.org/officeDocument/2006/relationships/slide" Target="slides/slide44.xml"/><Relationship Id="rId103" Type="http://schemas.openxmlformats.org/officeDocument/2006/relationships/slide" Target="slides/slide88.xml"/><Relationship Id="rId108" Type="http://schemas.openxmlformats.org/officeDocument/2006/relationships/slide" Target="slides/slide93.xml"/><Relationship Id="rId54" Type="http://schemas.openxmlformats.org/officeDocument/2006/relationships/slide" Target="slides/slide39.xml"/><Relationship Id="rId70" Type="http://schemas.openxmlformats.org/officeDocument/2006/relationships/slide" Target="slides/slide55.xml"/><Relationship Id="rId75" Type="http://schemas.openxmlformats.org/officeDocument/2006/relationships/slide" Target="slides/slide60.xml"/><Relationship Id="rId91" Type="http://schemas.openxmlformats.org/officeDocument/2006/relationships/slide" Target="slides/slide76.xml"/><Relationship Id="rId96" Type="http://schemas.openxmlformats.org/officeDocument/2006/relationships/slide" Target="slides/slide81.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8.xml"/><Relationship Id="rId28" Type="http://schemas.openxmlformats.org/officeDocument/2006/relationships/slide" Target="slides/slide13.xml"/><Relationship Id="rId49" Type="http://schemas.openxmlformats.org/officeDocument/2006/relationships/slide" Target="slides/slide34.xml"/><Relationship Id="rId114"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slide" Target="slides/slide50.xml"/><Relationship Id="rId73" Type="http://schemas.openxmlformats.org/officeDocument/2006/relationships/slide" Target="slides/slide58.xml"/><Relationship Id="rId78" Type="http://schemas.openxmlformats.org/officeDocument/2006/relationships/slide" Target="slides/slide63.xml"/><Relationship Id="rId81" Type="http://schemas.openxmlformats.org/officeDocument/2006/relationships/slide" Target="slides/slide66.xml"/><Relationship Id="rId86" Type="http://schemas.openxmlformats.org/officeDocument/2006/relationships/slide" Target="slides/slide71.xml"/><Relationship Id="rId94" Type="http://schemas.openxmlformats.org/officeDocument/2006/relationships/slide" Target="slides/slide79.xml"/><Relationship Id="rId99" Type="http://schemas.openxmlformats.org/officeDocument/2006/relationships/slide" Target="slides/slide84.xml"/><Relationship Id="rId101" Type="http://schemas.openxmlformats.org/officeDocument/2006/relationships/slide" Target="slides/slide86.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3.xml"/><Relationship Id="rId39" Type="http://schemas.openxmlformats.org/officeDocument/2006/relationships/slide" Target="slides/slide24.xml"/><Relationship Id="rId109" Type="http://schemas.openxmlformats.org/officeDocument/2006/relationships/slide" Target="slides/slide94.xml"/><Relationship Id="rId34" Type="http://schemas.openxmlformats.org/officeDocument/2006/relationships/slide" Target="slides/slide19.xml"/><Relationship Id="rId50" Type="http://schemas.openxmlformats.org/officeDocument/2006/relationships/slide" Target="slides/slide35.xml"/><Relationship Id="rId55" Type="http://schemas.openxmlformats.org/officeDocument/2006/relationships/slide" Target="slides/slide40.xml"/><Relationship Id="rId76" Type="http://schemas.openxmlformats.org/officeDocument/2006/relationships/slide" Target="slides/slide61.xml"/><Relationship Id="rId97" Type="http://schemas.openxmlformats.org/officeDocument/2006/relationships/slide" Target="slides/slide82.xml"/><Relationship Id="rId104" Type="http://schemas.openxmlformats.org/officeDocument/2006/relationships/slide" Target="slides/slide89.xml"/><Relationship Id="rId7" Type="http://schemas.openxmlformats.org/officeDocument/2006/relationships/slideMaster" Target="slideMasters/slideMaster4.xml"/><Relationship Id="rId71" Type="http://schemas.openxmlformats.org/officeDocument/2006/relationships/slide" Target="slides/slide56.xml"/><Relationship Id="rId92" Type="http://schemas.openxmlformats.org/officeDocument/2006/relationships/slide" Target="slides/slide77.xml"/><Relationship Id="rId2" Type="http://schemas.openxmlformats.org/officeDocument/2006/relationships/customXml" Target="../customXml/item2.xml"/><Relationship Id="rId29" Type="http://schemas.openxmlformats.org/officeDocument/2006/relationships/slide" Target="slides/slide14.xml"/><Relationship Id="rId24" Type="http://schemas.openxmlformats.org/officeDocument/2006/relationships/slide" Target="slides/slide9.xml"/><Relationship Id="rId40" Type="http://schemas.openxmlformats.org/officeDocument/2006/relationships/slide" Target="slides/slide25.xml"/><Relationship Id="rId45" Type="http://schemas.openxmlformats.org/officeDocument/2006/relationships/slide" Target="slides/slide30.xml"/><Relationship Id="rId66" Type="http://schemas.openxmlformats.org/officeDocument/2006/relationships/slide" Target="slides/slide51.xml"/><Relationship Id="rId87" Type="http://schemas.openxmlformats.org/officeDocument/2006/relationships/slide" Target="slides/slide72.xml"/><Relationship Id="rId110" Type="http://schemas.openxmlformats.org/officeDocument/2006/relationships/slide" Target="slides/slide95.xml"/><Relationship Id="rId115" Type="http://schemas.openxmlformats.org/officeDocument/2006/relationships/viewProps" Target="viewProps.xml"/><Relationship Id="rId61" Type="http://schemas.openxmlformats.org/officeDocument/2006/relationships/slide" Target="slides/slide46.xml"/><Relationship Id="rId82" Type="http://schemas.openxmlformats.org/officeDocument/2006/relationships/slide" Target="slides/slide67.xml"/><Relationship Id="rId19" Type="http://schemas.openxmlformats.org/officeDocument/2006/relationships/slide" Target="slides/slide4.xml"/><Relationship Id="rId14" Type="http://schemas.openxmlformats.org/officeDocument/2006/relationships/slideMaster" Target="slideMasters/slideMaster11.xml"/><Relationship Id="rId30" Type="http://schemas.openxmlformats.org/officeDocument/2006/relationships/slide" Target="slides/slide15.xml"/><Relationship Id="rId35" Type="http://schemas.openxmlformats.org/officeDocument/2006/relationships/slide" Target="slides/slide20.xml"/><Relationship Id="rId56" Type="http://schemas.openxmlformats.org/officeDocument/2006/relationships/slide" Target="slides/slide41.xml"/><Relationship Id="rId77" Type="http://schemas.openxmlformats.org/officeDocument/2006/relationships/slide" Target="slides/slide62.xml"/><Relationship Id="rId100" Type="http://schemas.openxmlformats.org/officeDocument/2006/relationships/slide" Target="slides/slide85.xml"/><Relationship Id="rId105" Type="http://schemas.openxmlformats.org/officeDocument/2006/relationships/slide" Target="slides/slide90.xml"/><Relationship Id="rId8" Type="http://schemas.openxmlformats.org/officeDocument/2006/relationships/slideMaster" Target="slideMasters/slideMaster5.xml"/><Relationship Id="rId51" Type="http://schemas.openxmlformats.org/officeDocument/2006/relationships/slide" Target="slides/slide36.xml"/><Relationship Id="rId72" Type="http://schemas.openxmlformats.org/officeDocument/2006/relationships/slide" Target="slides/slide57.xml"/><Relationship Id="rId93" Type="http://schemas.openxmlformats.org/officeDocument/2006/relationships/slide" Target="slides/slide78.xml"/><Relationship Id="rId98" Type="http://schemas.openxmlformats.org/officeDocument/2006/relationships/slide" Target="slides/slide83.xml"/><Relationship Id="rId3" Type="http://schemas.openxmlformats.org/officeDocument/2006/relationships/customXml" Target="../customXml/item3.xml"/><Relationship Id="rId25" Type="http://schemas.openxmlformats.org/officeDocument/2006/relationships/slide" Target="slides/slide10.xml"/><Relationship Id="rId46" Type="http://schemas.openxmlformats.org/officeDocument/2006/relationships/slide" Target="slides/slide31.xml"/><Relationship Id="rId67" Type="http://schemas.openxmlformats.org/officeDocument/2006/relationships/slide" Target="slides/slide52.xml"/><Relationship Id="rId116" Type="http://schemas.openxmlformats.org/officeDocument/2006/relationships/theme" Target="theme/theme1.xml"/><Relationship Id="rId20" Type="http://schemas.openxmlformats.org/officeDocument/2006/relationships/slide" Target="slides/slide5.xml"/><Relationship Id="rId41" Type="http://schemas.openxmlformats.org/officeDocument/2006/relationships/slide" Target="slides/slide26.xml"/><Relationship Id="rId62" Type="http://schemas.openxmlformats.org/officeDocument/2006/relationships/slide" Target="slides/slide47.xml"/><Relationship Id="rId83" Type="http://schemas.openxmlformats.org/officeDocument/2006/relationships/slide" Target="slides/slide68.xml"/><Relationship Id="rId88" Type="http://schemas.openxmlformats.org/officeDocument/2006/relationships/slide" Target="slides/slide73.xml"/><Relationship Id="rId111" Type="http://schemas.openxmlformats.org/officeDocument/2006/relationships/notesMaster" Target="notesMasters/notesMaster1.xml"/><Relationship Id="rId15" Type="http://schemas.openxmlformats.org/officeDocument/2006/relationships/slideMaster" Target="slideMasters/slideMaster12.xml"/><Relationship Id="rId36" Type="http://schemas.openxmlformats.org/officeDocument/2006/relationships/slide" Target="slides/slide21.xml"/><Relationship Id="rId57" Type="http://schemas.openxmlformats.org/officeDocument/2006/relationships/slide" Target="slides/slide42.xml"/><Relationship Id="rId106" Type="http://schemas.openxmlformats.org/officeDocument/2006/relationships/slide" Target="slides/slide9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682"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3575" tIns="46787" rIns="93575" bIns="46787" numCol="1" anchor="t" anchorCtr="0" compatLnSpc="1">
            <a:prstTxWarp prst="textNoShape">
              <a:avLst/>
            </a:prstTxWarp>
          </a:bodyPr>
          <a:lstStyle>
            <a:lvl1pPr algn="l" defTabSz="936479">
              <a:defRPr sz="1200" b="0">
                <a:solidFill>
                  <a:schemeClr val="tx1"/>
                </a:solidFill>
                <a:latin typeface="Arial" charset="0"/>
                <a:cs typeface="+mn-cs"/>
              </a:defRPr>
            </a:lvl1pPr>
          </a:lstStyle>
          <a:p>
            <a:pPr>
              <a:defRPr/>
            </a:pPr>
            <a:endParaRPr lang="en-GB" dirty="0"/>
          </a:p>
        </p:txBody>
      </p:sp>
      <p:sp>
        <p:nvSpPr>
          <p:cNvPr id="327683" name="Rectangle 3"/>
          <p:cNvSpPr>
            <a:spLocks noGrp="1" noChangeArrowheads="1"/>
          </p:cNvSpPr>
          <p:nvPr>
            <p:ph type="dt" sz="quarter" idx="1"/>
          </p:nvPr>
        </p:nvSpPr>
        <p:spPr bwMode="auto">
          <a:xfrm>
            <a:off x="4021138" y="0"/>
            <a:ext cx="3076575" cy="511175"/>
          </a:xfrm>
          <a:prstGeom prst="rect">
            <a:avLst/>
          </a:prstGeom>
          <a:noFill/>
          <a:ln w="9525">
            <a:noFill/>
            <a:miter lim="800000"/>
            <a:headEnd/>
            <a:tailEnd/>
          </a:ln>
          <a:effectLst/>
        </p:spPr>
        <p:txBody>
          <a:bodyPr vert="horz" wrap="square" lIns="93575" tIns="46787" rIns="93575" bIns="46787" numCol="1" anchor="t" anchorCtr="0" compatLnSpc="1">
            <a:prstTxWarp prst="textNoShape">
              <a:avLst/>
            </a:prstTxWarp>
          </a:bodyPr>
          <a:lstStyle>
            <a:lvl1pPr algn="r" defTabSz="936479">
              <a:defRPr sz="1200" b="0">
                <a:solidFill>
                  <a:schemeClr val="tx1"/>
                </a:solidFill>
                <a:latin typeface="Arial" charset="0"/>
                <a:cs typeface="+mn-cs"/>
              </a:defRPr>
            </a:lvl1pPr>
          </a:lstStyle>
          <a:p>
            <a:pPr>
              <a:defRPr/>
            </a:pPr>
            <a:endParaRPr lang="en-GB" dirty="0"/>
          </a:p>
        </p:txBody>
      </p:sp>
      <p:sp>
        <p:nvSpPr>
          <p:cNvPr id="327684" name="Rectangle 4"/>
          <p:cNvSpPr>
            <a:spLocks noGrp="1" noChangeArrowheads="1"/>
          </p:cNvSpPr>
          <p:nvPr>
            <p:ph type="ftr" sz="quarter" idx="2"/>
          </p:nvPr>
        </p:nvSpPr>
        <p:spPr bwMode="auto">
          <a:xfrm>
            <a:off x="0" y="9721850"/>
            <a:ext cx="3076575" cy="511175"/>
          </a:xfrm>
          <a:prstGeom prst="rect">
            <a:avLst/>
          </a:prstGeom>
          <a:noFill/>
          <a:ln w="9525">
            <a:noFill/>
            <a:miter lim="800000"/>
            <a:headEnd/>
            <a:tailEnd/>
          </a:ln>
          <a:effectLst/>
        </p:spPr>
        <p:txBody>
          <a:bodyPr vert="horz" wrap="square" lIns="93575" tIns="46787" rIns="93575" bIns="46787" numCol="1" anchor="b" anchorCtr="0" compatLnSpc="1">
            <a:prstTxWarp prst="textNoShape">
              <a:avLst/>
            </a:prstTxWarp>
          </a:bodyPr>
          <a:lstStyle>
            <a:lvl1pPr algn="l" defTabSz="936479">
              <a:defRPr sz="1200" b="0">
                <a:solidFill>
                  <a:schemeClr val="tx1"/>
                </a:solidFill>
                <a:latin typeface="Arial" charset="0"/>
                <a:cs typeface="+mn-cs"/>
              </a:defRPr>
            </a:lvl1pPr>
          </a:lstStyle>
          <a:p>
            <a:pPr>
              <a:defRPr/>
            </a:pPr>
            <a:endParaRPr lang="en-GB" dirty="0"/>
          </a:p>
        </p:txBody>
      </p:sp>
      <p:sp>
        <p:nvSpPr>
          <p:cNvPr id="327685" name="Rectangle 5"/>
          <p:cNvSpPr>
            <a:spLocks noGrp="1" noChangeArrowheads="1"/>
          </p:cNvSpPr>
          <p:nvPr>
            <p:ph type="sldNum" sz="quarter" idx="3"/>
          </p:nvPr>
        </p:nvSpPr>
        <p:spPr bwMode="auto">
          <a:xfrm>
            <a:off x="4021138" y="9721850"/>
            <a:ext cx="3076575" cy="511175"/>
          </a:xfrm>
          <a:prstGeom prst="rect">
            <a:avLst/>
          </a:prstGeom>
          <a:noFill/>
          <a:ln w="9525">
            <a:noFill/>
            <a:miter lim="800000"/>
            <a:headEnd/>
            <a:tailEnd/>
          </a:ln>
          <a:effectLst/>
        </p:spPr>
        <p:txBody>
          <a:bodyPr vert="horz" wrap="square" lIns="93575" tIns="46787" rIns="93575" bIns="46787" numCol="1" anchor="b" anchorCtr="0" compatLnSpc="1">
            <a:prstTxWarp prst="textNoShape">
              <a:avLst/>
            </a:prstTxWarp>
          </a:bodyPr>
          <a:lstStyle>
            <a:lvl1pPr algn="r" defTabSz="936479">
              <a:defRPr sz="1200" b="0">
                <a:solidFill>
                  <a:schemeClr val="tx1"/>
                </a:solidFill>
                <a:latin typeface="Arial" charset="0"/>
                <a:cs typeface="+mn-cs"/>
              </a:defRPr>
            </a:lvl1pPr>
          </a:lstStyle>
          <a:p>
            <a:pPr>
              <a:defRPr/>
            </a:pPr>
            <a:fld id="{317EB7D4-F5BC-4779-879B-A81BD4FC6EAC}" type="slidenum">
              <a:rPr lang="en-GB"/>
              <a:pPr>
                <a:defRPr/>
              </a:pPr>
              <a:t>‹#›</a:t>
            </a:fld>
            <a:endParaRPr lang="en-GB" dirty="0"/>
          </a:p>
        </p:txBody>
      </p:sp>
    </p:spTree>
    <p:extLst>
      <p:ext uri="{BB962C8B-B14F-4D97-AF65-F5344CB8AC3E}">
        <p14:creationId xmlns:p14="http://schemas.microsoft.com/office/powerpoint/2010/main" val="15677280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690" name="Rectangle 4"/>
          <p:cNvSpPr>
            <a:spLocks noGrp="1" noRot="1" noChangeAspect="1" noChangeArrowheads="1" noTextEdit="1"/>
          </p:cNvSpPr>
          <p:nvPr>
            <p:ph type="sldImg" idx="2"/>
          </p:nvPr>
        </p:nvSpPr>
        <p:spPr bwMode="auto">
          <a:xfrm>
            <a:off x="4197350" y="147638"/>
            <a:ext cx="2720975" cy="20399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9" name="Rectangle 11"/>
          <p:cNvSpPr>
            <a:spLocks noGrp="1" noChangeArrowheads="1"/>
          </p:cNvSpPr>
          <p:nvPr>
            <p:ph type="body" sz="quarter" idx="3"/>
          </p:nvPr>
        </p:nvSpPr>
        <p:spPr bwMode="auto">
          <a:xfrm>
            <a:off x="204788" y="2333625"/>
            <a:ext cx="6689725" cy="7251700"/>
          </a:xfrm>
          <a:prstGeom prst="rect">
            <a:avLst/>
          </a:prstGeom>
          <a:noFill/>
          <a:ln w="9525">
            <a:noFill/>
            <a:miter lim="800000"/>
            <a:headEnd/>
            <a:tailEnd/>
          </a:ln>
          <a:effectLst/>
        </p:spPr>
        <p:txBody>
          <a:bodyPr vert="horz" wrap="square" lIns="93575" tIns="46787" rIns="93575" bIns="46787"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730493638"/>
      </p:ext>
    </p:extLst>
  </p:cSld>
  <p:clrMap bg1="lt1" tx1="dk1" bg2="lt2" tx2="dk2" accent1="accent1" accent2="accent2" accent3="accent3" accent4="accent4" accent5="accent5" accent6="accent6" hlink="hlink" folHlink="folHlink"/>
  <p:notesStyle>
    <a:lvl1pPr marL="174625" indent="-174625" algn="l" rtl="0" eaLnBrk="0" fontAlgn="base" hangingPunct="0">
      <a:spcBef>
        <a:spcPct val="30000"/>
      </a:spcBef>
      <a:spcAft>
        <a:spcPct val="0"/>
      </a:spcAft>
      <a:buChar char="•"/>
      <a:defRPr sz="1200" kern="1200">
        <a:solidFill>
          <a:schemeClr val="tx1"/>
        </a:solidFill>
        <a:latin typeface="Arial" charset="0"/>
        <a:ea typeface="+mn-ea"/>
        <a:cs typeface="+mn-cs"/>
      </a:defRPr>
    </a:lvl1pPr>
    <a:lvl2pPr marL="538163" indent="-184150" algn="l" rtl="0" eaLnBrk="0" fontAlgn="base" hangingPunct="0">
      <a:spcBef>
        <a:spcPct val="30000"/>
      </a:spcBef>
      <a:spcAft>
        <a:spcPct val="0"/>
      </a:spcAft>
      <a:buChar char="•"/>
      <a:defRPr sz="1200" kern="1200">
        <a:solidFill>
          <a:schemeClr val="tx1"/>
        </a:solidFill>
        <a:latin typeface="Arial" charset="0"/>
        <a:ea typeface="+mn-ea"/>
        <a:cs typeface="+mn-cs"/>
      </a:defRPr>
    </a:lvl2pPr>
    <a:lvl3pPr marL="914400" indent="-196850" algn="l" rtl="0" eaLnBrk="0" fontAlgn="base" hangingPunct="0">
      <a:spcBef>
        <a:spcPct val="30000"/>
      </a:spcBef>
      <a:spcAft>
        <a:spcPct val="0"/>
      </a:spcAft>
      <a:buChar char="•"/>
      <a:defRPr sz="1200" kern="1200">
        <a:solidFill>
          <a:schemeClr val="tx1"/>
        </a:solidFill>
        <a:latin typeface="Arial" charset="0"/>
        <a:ea typeface="+mn-ea"/>
        <a:cs typeface="+mn-cs"/>
      </a:defRPr>
    </a:lvl3pPr>
    <a:lvl4pPr marL="1371600" algn="l" rtl="0" eaLnBrk="0" fontAlgn="base" hangingPunct="0">
      <a:spcBef>
        <a:spcPct val="30000"/>
      </a:spcBef>
      <a:spcAft>
        <a:spcPct val="0"/>
      </a:spcAft>
      <a:buChar char="•"/>
      <a:defRPr sz="1200" kern="1200">
        <a:solidFill>
          <a:schemeClr val="tx1"/>
        </a:solidFill>
        <a:latin typeface="Arial" charset="0"/>
        <a:ea typeface="+mn-ea"/>
        <a:cs typeface="+mn-cs"/>
      </a:defRPr>
    </a:lvl4pPr>
    <a:lvl5pPr marL="1828800" algn="l" rtl="0" eaLnBrk="0" fontAlgn="base" hangingPunct="0">
      <a:spcBef>
        <a:spcPct val="30000"/>
      </a:spcBef>
      <a:spcAft>
        <a:spcPct val="0"/>
      </a:spcAft>
      <a:buChar char="•"/>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act.campaign.gov.uk/"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3" Type="http://schemas.openxmlformats.org/officeDocument/2006/relationships/hyperlink" Target="https://www.thamesvalley.police.uk/advice/advice-and-information/asb/af/antisocial-behaviour/" TargetMode="External"/><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10"/>
          <p:cNvSpPr>
            <a:spLocks noGrp="1" noRot="1" noChangeAspect="1" noChangeArrowheads="1" noTextEdit="1"/>
          </p:cNvSpPr>
          <p:nvPr>
            <p:ph type="sldImg"/>
          </p:nvPr>
        </p:nvSpPr>
        <p:spPr>
          <a:xfrm>
            <a:off x="4198938" y="147638"/>
            <a:ext cx="2720975" cy="2039937"/>
          </a:xfrm>
          <a:ln/>
        </p:spPr>
      </p:sp>
      <p:sp>
        <p:nvSpPr>
          <p:cNvPr id="116739" name="Notes Placeholder 3"/>
          <p:cNvSpPr>
            <a:spLocks noGrp="1"/>
          </p:cNvSpPr>
          <p:nvPr/>
        </p:nvSpPr>
        <p:spPr bwMode="auto">
          <a:xfrm>
            <a:off x="204788" y="2333625"/>
            <a:ext cx="6689725" cy="725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75" tIns="46787" rIns="93575" bIns="46787"/>
          <a:lstStyle>
            <a:lvl1pPr marL="173038" indent="-173038" eaLnBrk="0" hangingPunct="0">
              <a:spcBef>
                <a:spcPct val="30000"/>
              </a:spcBef>
              <a:buChar char="•"/>
              <a:defRPr sz="1200">
                <a:solidFill>
                  <a:schemeClr val="tx1"/>
                </a:solidFill>
                <a:latin typeface="Arial" charset="0"/>
              </a:defRPr>
            </a:lvl1pPr>
            <a:lvl2pPr marL="742950" indent="-285750" eaLnBrk="0" hangingPunct="0">
              <a:spcBef>
                <a:spcPct val="30000"/>
              </a:spcBef>
              <a:buChar char="•"/>
              <a:defRPr sz="1200">
                <a:solidFill>
                  <a:schemeClr val="tx1"/>
                </a:solidFill>
                <a:latin typeface="Arial" charset="0"/>
              </a:defRPr>
            </a:lvl2pPr>
            <a:lvl3pPr marL="1143000" indent="-228600" eaLnBrk="0" hangingPunct="0">
              <a:spcBef>
                <a:spcPct val="30000"/>
              </a:spcBef>
              <a:buChar char="•"/>
              <a:defRPr sz="1200">
                <a:solidFill>
                  <a:schemeClr val="tx1"/>
                </a:solidFill>
                <a:latin typeface="Arial" charset="0"/>
              </a:defRPr>
            </a:lvl3pPr>
            <a:lvl4pPr marL="1600200" indent="-228600" eaLnBrk="0" hangingPunct="0">
              <a:spcBef>
                <a:spcPct val="30000"/>
              </a:spcBef>
              <a:buChar char="•"/>
              <a:defRPr sz="1200">
                <a:solidFill>
                  <a:schemeClr val="tx1"/>
                </a:solidFill>
                <a:latin typeface="Arial" charset="0"/>
              </a:defRPr>
            </a:lvl4pPr>
            <a:lvl5pPr marL="2057400" indent="-228600" eaLnBrk="0" hangingPunct="0">
              <a:spcBef>
                <a:spcPct val="30000"/>
              </a:spcBef>
              <a:buChar char="•"/>
              <a:defRPr sz="1200">
                <a:solidFill>
                  <a:schemeClr val="tx1"/>
                </a:solidFill>
                <a:latin typeface="Arial" charset="0"/>
              </a:defRPr>
            </a:lvl5pPr>
            <a:lvl6pPr marL="2514600" indent="-228600" eaLnBrk="0" fontAlgn="base" hangingPunct="0">
              <a:spcBef>
                <a:spcPct val="30000"/>
              </a:spcBef>
              <a:spcAft>
                <a:spcPct val="0"/>
              </a:spcAft>
              <a:buChar char="•"/>
              <a:defRPr sz="1200">
                <a:solidFill>
                  <a:schemeClr val="tx1"/>
                </a:solidFill>
                <a:latin typeface="Arial" charset="0"/>
              </a:defRPr>
            </a:lvl6pPr>
            <a:lvl7pPr marL="2971800" indent="-228600" eaLnBrk="0" fontAlgn="base" hangingPunct="0">
              <a:spcBef>
                <a:spcPct val="30000"/>
              </a:spcBef>
              <a:spcAft>
                <a:spcPct val="0"/>
              </a:spcAft>
              <a:buChar char="•"/>
              <a:defRPr sz="1200">
                <a:solidFill>
                  <a:schemeClr val="tx1"/>
                </a:solidFill>
                <a:latin typeface="Arial" charset="0"/>
              </a:defRPr>
            </a:lvl7pPr>
            <a:lvl8pPr marL="3429000" indent="-228600" eaLnBrk="0" fontAlgn="base" hangingPunct="0">
              <a:spcBef>
                <a:spcPct val="30000"/>
              </a:spcBef>
              <a:spcAft>
                <a:spcPct val="0"/>
              </a:spcAft>
              <a:buChar char="•"/>
              <a:defRPr sz="1200">
                <a:solidFill>
                  <a:schemeClr val="tx1"/>
                </a:solidFill>
                <a:latin typeface="Arial" charset="0"/>
              </a:defRPr>
            </a:lvl8pPr>
            <a:lvl9pPr marL="3886200" indent="-228600" eaLnBrk="0" fontAlgn="base" hangingPunct="0">
              <a:spcBef>
                <a:spcPct val="30000"/>
              </a:spcBef>
              <a:spcAft>
                <a:spcPct val="0"/>
              </a:spcAft>
              <a:buChar char="•"/>
              <a:defRPr sz="1200">
                <a:solidFill>
                  <a:schemeClr val="tx1"/>
                </a:solidFill>
                <a:latin typeface="Arial" charset="0"/>
              </a:defRPr>
            </a:lvl9pPr>
          </a:lstStyle>
          <a:p>
            <a:pPr marL="173038" marR="0" lvl="0" indent="-173038" algn="l" defTabSz="914400" rtl="0" eaLnBrk="0" fontAlgn="base" latinLnBrk="0" hangingPunct="0">
              <a:lnSpc>
                <a:spcPct val="100000"/>
              </a:lnSpc>
              <a:spcBef>
                <a:spcPct val="30000"/>
              </a:spcBef>
              <a:spcAft>
                <a:spcPct val="0"/>
              </a:spcAft>
              <a:buClrTx/>
              <a:buSzTx/>
              <a:buFontTx/>
              <a:buChar char="•"/>
              <a:tabLst/>
              <a:defRPr/>
            </a:pPr>
            <a:endParaRPr kumimoji="0" lang="en-GB" alt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
        <p:nvSpPr>
          <p:cNvPr id="2" name="Notes Placeholder 1"/>
          <p:cNvSpPr>
            <a:spLocks noGrp="1"/>
          </p:cNvSpPr>
          <p:nvPr>
            <p:ph type="body" idx="1"/>
          </p:nvPr>
        </p:nvSpPr>
        <p:spPr/>
        <p:txBody>
          <a:bodyPr/>
          <a:lstStyle/>
          <a:p>
            <a:pPr marL="0" indent="0">
              <a:buNone/>
            </a:pPr>
            <a:r>
              <a:rPr lang="en-GB" b="1" dirty="0"/>
              <a:t>Module 2: Principles of Working as a Door Supervisor in the Private Security Industry</a:t>
            </a:r>
          </a:p>
          <a:p>
            <a:pPr marL="0" indent="0">
              <a:buNone/>
            </a:pPr>
            <a:endParaRPr lang="en-GB" b="1" dirty="0"/>
          </a:p>
          <a:p>
            <a:pPr marL="0" indent="0">
              <a:buNone/>
            </a:pPr>
            <a:r>
              <a:rPr lang="en-GB" b="1" dirty="0"/>
              <a:t>This training presentation covers the learning outcomes and assessment criteria for module 2: Principles of Working as a Door Supervisor in the Private Security Industry (level 2 Award for Door Supervisors in the Private Security Industry qualification).</a:t>
            </a:r>
          </a:p>
          <a:p>
            <a:pPr marL="0" indent="0">
              <a:buNone/>
            </a:pPr>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sz="1200" b="1" kern="1200" dirty="0">
                <a:solidFill>
                  <a:schemeClr val="tx1"/>
                </a:solidFill>
                <a:latin typeface="+mn-lt"/>
                <a:ea typeface="+mn-ea"/>
                <a:cs typeface="+mn-cs"/>
              </a:rPr>
              <a:t>Search refusal means no entry!</a:t>
            </a:r>
          </a:p>
          <a:p>
            <a:pPr marL="0" indent="0" algn="l">
              <a:buNone/>
            </a:pPr>
            <a:r>
              <a:rPr lang="en-GB" sz="1800" b="0" i="0" u="none" strike="noStrike" baseline="0" dirty="0">
                <a:latin typeface="MyriadPro-Regular"/>
              </a:rPr>
              <a:t>Any refusals should be noted in the search register or incident log.</a:t>
            </a:r>
            <a:endParaRPr lang="en-GB" sz="1200" kern="120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54548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sz="1200" b="1" kern="1200" dirty="0">
                <a:solidFill>
                  <a:schemeClr val="tx1"/>
                </a:solidFill>
                <a:latin typeface="Arial" charset="0"/>
                <a:ea typeface="+mn-ea"/>
                <a:cs typeface="+mn-cs"/>
              </a:rPr>
              <a:t>Searching people and their property</a:t>
            </a:r>
            <a:endParaRPr lang="en-GB" sz="1200" kern="1200" dirty="0">
              <a:solidFill>
                <a:schemeClr val="tx1"/>
              </a:solidFill>
              <a:latin typeface="Arial" charset="0"/>
              <a:ea typeface="+mn-ea"/>
              <a:cs typeface="+mn-cs"/>
            </a:endParaRPr>
          </a:p>
          <a:p>
            <a:pPr marL="0" indent="0">
              <a:buNone/>
            </a:pPr>
            <a:r>
              <a:rPr lang="en-GB" sz="1200" kern="1200" dirty="0">
                <a:solidFill>
                  <a:schemeClr val="tx1"/>
                </a:solidFill>
                <a:latin typeface="Arial" charset="0"/>
                <a:ea typeface="+mn-ea"/>
                <a:cs typeface="+mn-cs"/>
              </a:rPr>
              <a:t>All searches should be carried out in a polite and courteous manner to avoid violent behaviour. Some people may feel intimidated or worried when being searched, whilst others may be used to it. You should talk to people as you search them, to help make them feel at ease, this gives you the opportunity to explain the search policy. You should try to carry out the search as quickly and as efficiently as possible, thanking them for their assistance afterwards.</a:t>
            </a:r>
          </a:p>
          <a:p>
            <a:pPr marL="0" indent="0">
              <a:buNone/>
            </a:pPr>
            <a:endParaRPr lang="en-GB" sz="1200" kern="1200" dirty="0">
              <a:solidFill>
                <a:schemeClr val="tx1"/>
              </a:solidFill>
              <a:latin typeface="Arial" charset="0"/>
              <a:ea typeface="+mn-ea"/>
              <a:cs typeface="+mn-cs"/>
            </a:endParaRPr>
          </a:p>
          <a:p>
            <a:pPr marL="0" indent="0">
              <a:buNone/>
            </a:pPr>
            <a:r>
              <a:rPr lang="en-GB" sz="1200" kern="1200" dirty="0">
                <a:solidFill>
                  <a:schemeClr val="tx1"/>
                </a:solidFill>
                <a:latin typeface="Arial" charset="0"/>
                <a:ea typeface="+mn-ea"/>
                <a:cs typeface="+mn-cs"/>
              </a:rPr>
              <a:t>All searches should be carried out it is important that consideration is given to protected characteristics identified in the Equality Act 2010 and the laws relating to discrimination in Northern Ireland.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7801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GB" sz="1200" b="1" kern="1200" dirty="0">
                <a:solidFill>
                  <a:schemeClr val="tx1"/>
                </a:solidFill>
                <a:latin typeface="+mn-lt"/>
                <a:ea typeface="+mn-ea"/>
                <a:cs typeface="+mn-cs"/>
              </a:rPr>
              <a:t>Searching safely</a:t>
            </a:r>
          </a:p>
          <a:p>
            <a:pPr marL="0" indent="0">
              <a:buNone/>
            </a:pPr>
            <a:r>
              <a:rPr lang="en-GB" sz="1200" b="0" i="0" u="none" strike="noStrike" kern="1200" baseline="0" dirty="0">
                <a:solidFill>
                  <a:schemeClr val="tx1"/>
                </a:solidFill>
                <a:latin typeface="Arial" charset="0"/>
                <a:ea typeface="+mn-ea"/>
                <a:cs typeface="+mn-cs"/>
              </a:rPr>
              <a:t>To prevent any false allegations of theft being made against you, you should always try to have another door supervisor or member of staff present during a search to act as a witness or in case of violence.</a:t>
            </a:r>
            <a:endParaRPr lang="en-GB" sz="1200" kern="1200" dirty="0">
              <a:solidFill>
                <a:schemeClr val="tx1"/>
              </a:solidFill>
              <a:latin typeface="+mn-lt"/>
              <a:ea typeface="+mn-ea"/>
              <a:cs typeface="+mn-cs"/>
            </a:endParaRPr>
          </a:p>
          <a:p>
            <a:pPr marL="0" indent="0">
              <a:buNone/>
            </a:pPr>
            <a:endParaRPr lang="en-GB" dirty="0"/>
          </a:p>
          <a:p>
            <a:pPr marL="0" indent="0">
              <a:buNone/>
            </a:pPr>
            <a:r>
              <a:rPr lang="en-GB" dirty="0"/>
              <a:t>Same sex searches are still the legal benchmark, although there is guidance from the SIA regarding transgender people and that they should be allowed to be searched by their preferred gender. </a:t>
            </a:r>
          </a:p>
          <a:p>
            <a:pPr marL="0" indent="0">
              <a:buNone/>
            </a:pPr>
            <a:endParaRPr lang="en-GB" dirty="0"/>
          </a:p>
          <a:p>
            <a:pPr marL="0" indent="0">
              <a:buNone/>
            </a:pPr>
            <a:r>
              <a:rPr lang="en-GB" dirty="0"/>
              <a:t>If in doubt, self-searching is recommended, see next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3143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dirty="0"/>
              <a:t>Someone who genuinely wants to hurt you will not be truthful with these questions.</a:t>
            </a:r>
          </a:p>
          <a:p>
            <a:pPr marL="0" indent="0">
              <a:buNone/>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Never assume they are telling you the truth.</a:t>
            </a:r>
            <a:endParaRPr lang="en-GB" dirty="0"/>
          </a:p>
          <a:p>
            <a:pPr marL="0" indent="0">
              <a:buNone/>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3266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03015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GB" b="0" i="0" u="none" strike="noStrike" baseline="0" dirty="0">
                <a:latin typeface="MyriadPro-Semibold"/>
              </a:rPr>
              <a:t>All searches must be carried out with consideration and respect for the person concerned. As a security operative, you should show sensitivity when searching transgender individuals.</a:t>
            </a:r>
            <a:endParaRPr lang="en-GB" dirty="0"/>
          </a:p>
        </p:txBody>
      </p:sp>
    </p:spTree>
    <p:extLst>
      <p:ext uri="{BB962C8B-B14F-4D97-AF65-F5344CB8AC3E}">
        <p14:creationId xmlns:p14="http://schemas.microsoft.com/office/powerpoint/2010/main" val="32945795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Door supervisors cannot strip search anyone. They must only remove outer clothing.</a:t>
            </a:r>
            <a:endParaRPr lang="en-GB" dirty="0"/>
          </a:p>
        </p:txBody>
      </p:sp>
    </p:spTree>
    <p:extLst>
      <p:ext uri="{BB962C8B-B14F-4D97-AF65-F5344CB8AC3E}">
        <p14:creationId xmlns:p14="http://schemas.microsoft.com/office/powerpoint/2010/main" val="2230483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36565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47765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sz="1200" b="1" kern="1200" dirty="0">
                <a:solidFill>
                  <a:schemeClr val="tx1"/>
                </a:solidFill>
                <a:latin typeface="+mn-lt"/>
                <a:ea typeface="+mn-ea"/>
                <a:cs typeface="+mn-cs"/>
              </a:rPr>
              <a:t>When searching rooms or buildings, door supervisors should:</a:t>
            </a:r>
            <a:endParaRPr lang="en-GB" sz="1200" kern="1200" dirty="0">
              <a:solidFill>
                <a:schemeClr val="tx1"/>
              </a:solidFill>
              <a:latin typeface="+mn-lt"/>
              <a:ea typeface="+mn-ea"/>
              <a:cs typeface="+mn-cs"/>
            </a:endParaRPr>
          </a:p>
          <a:p>
            <a:r>
              <a:rPr lang="en-GB" dirty="0"/>
              <a:t>know what they are looking for on each search</a:t>
            </a:r>
          </a:p>
          <a:p>
            <a:r>
              <a:rPr lang="en-GB" dirty="0"/>
              <a:t>search pre-entry to ensure the room/building is safe to open to the public</a:t>
            </a:r>
          </a:p>
          <a:p>
            <a:r>
              <a:rPr lang="en-GB" dirty="0"/>
              <a:t>search mid-shift to ensure no criminal activity or anything unusual is occurring</a:t>
            </a:r>
          </a:p>
          <a:p>
            <a:r>
              <a:rPr lang="en-GB" dirty="0"/>
              <a:t>search at the end of shift/lockdown, ensuring no one left in the toilets, all doors are secure etc.</a:t>
            </a:r>
          </a:p>
          <a:p>
            <a:pPr marL="0" indent="0">
              <a:buNone/>
            </a:pPr>
            <a:endParaRPr lang="en-GB" dirty="0"/>
          </a:p>
          <a:p>
            <a:pPr marL="0" indent="0">
              <a:buNone/>
            </a:pPr>
            <a:r>
              <a:rPr lang="en-GB" dirty="0"/>
              <a:t>Equipment such as Search wands, metal detectors or archway metal detectors (AMDs) can be used.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8309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3C9F45D6-E67F-4941-8706-C0D409F2F4AA}"/>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5423F97E-7A1B-42C7-9AF4-6F5E913E7807}"/>
              </a:ext>
            </a:extLst>
          </p:cNvPr>
          <p:cNvSpPr>
            <a:spLocks noGrp="1"/>
          </p:cNvSpPr>
          <p:nvPr>
            <p:ph type="body" idx="1"/>
          </p:nvPr>
        </p:nvSpPr>
        <p:spPr>
          <a:ln/>
        </p:spPr>
        <p:txBody>
          <a:bodyPr/>
          <a:lstStyle/>
          <a:p>
            <a:pPr marL="0" indent="0">
              <a:buNone/>
              <a:defRPr/>
            </a:pPr>
            <a:r>
              <a:rPr lang="en-US" altLang="en-US" dirty="0"/>
              <a:t>This can be made interactive by </a:t>
            </a:r>
            <a:r>
              <a:rPr lang="en-GB" altLang="en-US" dirty="0"/>
              <a:t>encouraging delegates to suggest ground rules.</a:t>
            </a:r>
          </a:p>
          <a:p>
            <a:pPr>
              <a:defRPr/>
            </a:pPr>
            <a:endParaRPr lang="en-GB" altLang="en-US" dirty="0"/>
          </a:p>
          <a:p>
            <a:pPr marL="0" indent="0">
              <a:buNone/>
              <a:defRPr/>
            </a:pPr>
            <a:r>
              <a:rPr lang="en-GB" altLang="en-US" dirty="0"/>
              <a:t>Examples may include:</a:t>
            </a:r>
          </a:p>
          <a:p>
            <a:pPr marL="171450" indent="-171450">
              <a:buFont typeface="Arial" panose="020B0604020202020204" pitchFamily="34" charset="0"/>
              <a:buChar char="•"/>
              <a:defRPr/>
            </a:pPr>
            <a:r>
              <a:rPr lang="en-GB" altLang="en-US" dirty="0"/>
              <a:t>confidentiality/anonymity or at least not mentioning names</a:t>
            </a:r>
          </a:p>
          <a:p>
            <a:pPr marL="171450" indent="-171450">
              <a:buFont typeface="Arial" panose="020B0604020202020204" pitchFamily="34" charset="0"/>
              <a:buChar char="•"/>
              <a:defRPr/>
            </a:pPr>
            <a:r>
              <a:rPr lang="en-GB" altLang="en-US" dirty="0"/>
              <a:t>being open</a:t>
            </a:r>
          </a:p>
          <a:p>
            <a:pPr marL="171450" indent="-171450">
              <a:buFont typeface="Arial" panose="020B0604020202020204" pitchFamily="34" charset="0"/>
              <a:buChar char="•"/>
              <a:defRPr/>
            </a:pPr>
            <a:r>
              <a:rPr lang="en-GB" altLang="en-US" dirty="0"/>
              <a:t>participating</a:t>
            </a:r>
          </a:p>
          <a:p>
            <a:pPr>
              <a:defRPr/>
            </a:pPr>
            <a:endParaRPr lang="en-US" altLang="en-US" dirty="0"/>
          </a:p>
        </p:txBody>
      </p:sp>
    </p:spTree>
    <p:extLst>
      <p:ext uri="{BB962C8B-B14F-4D97-AF65-F5344CB8AC3E}">
        <p14:creationId xmlns:p14="http://schemas.microsoft.com/office/powerpoint/2010/main" val="33263245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b="1" kern="1200" dirty="0">
                <a:solidFill>
                  <a:schemeClr val="tx1"/>
                </a:solidFill>
                <a:latin typeface="Arial" panose="020B0604020202020204" pitchFamily="34" charset="0"/>
                <a:cs typeface="Arial" panose="020B0604020202020204" pitchFamily="34" charset="0"/>
              </a:rPr>
              <a:t>Search documentation</a:t>
            </a:r>
            <a:endParaRPr lang="en-GB" kern="1200" dirty="0">
              <a:solidFill>
                <a:schemeClr val="tx1"/>
              </a:solidFill>
              <a:latin typeface="Arial" panose="020B0604020202020204" pitchFamily="34" charset="0"/>
              <a:cs typeface="Arial" panose="020B0604020202020204" pitchFamily="34" charset="0"/>
            </a:endParaRPr>
          </a:p>
          <a:p>
            <a:pPr marL="0" indent="0" algn="l">
              <a:buNone/>
            </a:pPr>
            <a:r>
              <a:rPr lang="en-GB" b="0" i="0" u="none" strike="noStrike" baseline="0" dirty="0">
                <a:latin typeface="Arial" panose="020B0604020202020204" pitchFamily="34" charset="0"/>
                <a:cs typeface="Arial" panose="020B0604020202020204" pitchFamily="34" charset="0"/>
              </a:rPr>
              <a:t>Venues that require the security team to search people or their property must provide a suitable method of recording searches, t</a:t>
            </a:r>
            <a:r>
              <a:rPr lang="en-GB" dirty="0">
                <a:latin typeface="Arial" panose="020B0604020202020204" pitchFamily="34" charset="0"/>
                <a:cs typeface="Arial" panose="020B0604020202020204" pitchFamily="34" charset="0"/>
              </a:rPr>
              <a:t>his may be the CCTV system.</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40907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l">
              <a:buNone/>
            </a:pPr>
            <a:r>
              <a:rPr lang="en-GB" sz="1200" b="1" i="0" u="none" strike="noStrike" baseline="0" dirty="0">
                <a:latin typeface="MyriadPro-Regular"/>
              </a:rPr>
              <a:t>Search records </a:t>
            </a:r>
          </a:p>
          <a:p>
            <a:pPr marL="0" indent="0" algn="l">
              <a:buNone/>
            </a:pPr>
            <a:r>
              <a:rPr lang="en-GB" sz="1200" b="0" i="0" u="none" strike="noStrike" baseline="0" dirty="0">
                <a:latin typeface="MyriadPro-Regular"/>
              </a:rPr>
              <a:t>Most venues will provide door supervisors with a formal search register or book to record details of searches conducted at the premises. </a:t>
            </a:r>
          </a:p>
          <a:p>
            <a:pPr marL="0" indent="0" algn="l">
              <a:buNone/>
            </a:pPr>
            <a:endParaRPr lang="en-GB" sz="1200" b="0" i="0" u="none" strike="noStrike" baseline="0" dirty="0">
              <a:latin typeface="MyriadPro-Regular"/>
            </a:endParaRPr>
          </a:p>
          <a:p>
            <a:pPr marL="0" indent="0" algn="l">
              <a:buNone/>
            </a:pPr>
            <a:r>
              <a:rPr lang="en-GB" sz="1200" b="0" i="0" u="none" strike="noStrike" baseline="0" dirty="0">
                <a:latin typeface="MyriadPro-Regular"/>
              </a:rPr>
              <a:t>Some venues require search details to be recorded on an incident report form or just by CCTV, unless an item is found and secured.</a:t>
            </a:r>
          </a:p>
          <a:p>
            <a:pPr marL="0" indent="0" algn="l">
              <a:buNone/>
            </a:pPr>
            <a:endParaRPr lang="en-GB" sz="1200" b="0" i="0" u="none" strike="noStrike" baseline="0" dirty="0">
              <a:latin typeface="MyriadPro-Regular"/>
            </a:endParaRPr>
          </a:p>
          <a:p>
            <a:pPr marL="0" indent="0" algn="l">
              <a:buNone/>
            </a:pPr>
            <a:r>
              <a:rPr lang="en-GB" sz="1200" b="0" i="0" u="none" strike="noStrike" baseline="0" dirty="0">
                <a:latin typeface="MyriadPro-Regular"/>
              </a:rPr>
              <a:t>Search records are to be completed by the door supervisors and should contain the information highlighted in the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65991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sz="1200" b="1" kern="1200" dirty="0">
                <a:solidFill>
                  <a:schemeClr val="tx1"/>
                </a:solidFill>
                <a:latin typeface="+mn-lt"/>
                <a:ea typeface="+mn-ea"/>
                <a:cs typeface="+mn-cs"/>
              </a:rPr>
              <a:t>Dealing with property found during a search</a:t>
            </a:r>
          </a:p>
          <a:p>
            <a:pPr marL="0" indent="0">
              <a:buNone/>
            </a:pPr>
            <a:endParaRPr lang="en-GB" sz="1200" kern="1200" dirty="0">
              <a:solidFill>
                <a:schemeClr val="tx1"/>
              </a:solidFill>
              <a:latin typeface="+mn-lt"/>
              <a:ea typeface="+mn-ea"/>
              <a:cs typeface="+mn-cs"/>
            </a:endParaRPr>
          </a:p>
          <a:p>
            <a:pPr marL="0" indent="0">
              <a:buFont typeface="Arial" panose="020B0604020202020204" pitchFamily="34" charset="0"/>
              <a:buNone/>
            </a:pPr>
            <a:r>
              <a:rPr lang="en-GB" dirty="0"/>
              <a:t>Action will be dependant upon the severity of the items found. </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Different venues will have variable policies. </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Door supervisors must follow their own venue’s policies.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22699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GB" b="0" dirty="0"/>
              <a:t>Any items, including drugs that are seized, must be kept securely or placed in the drug amnesty box if available. </a:t>
            </a:r>
          </a:p>
          <a:p>
            <a:pPr marL="0" indent="0">
              <a:buNone/>
            </a:pPr>
            <a:endParaRPr lang="en-GB" b="0" dirty="0"/>
          </a:p>
          <a:p>
            <a:pPr marL="0" indent="0">
              <a:buNone/>
            </a:pPr>
            <a:r>
              <a:rPr lang="en-GB" b="0" dirty="0"/>
              <a:t>The items should then be properly recorded and reported following the local policy.</a:t>
            </a:r>
          </a:p>
          <a:p>
            <a:pPr marL="0" indent="0">
              <a:buNone/>
            </a:pPr>
            <a:endParaRPr lang="en-GB" b="0" dirty="0"/>
          </a:p>
          <a:p>
            <a:pPr marL="0" indent="0">
              <a:buNone/>
            </a:pPr>
            <a:r>
              <a:rPr lang="en-GB" b="0" dirty="0"/>
              <a:t>Door supervisors must always follow the procedures specified in their venue’s search policy.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241943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1" dirty="0"/>
              <a:t>Additional considerations </a:t>
            </a:r>
          </a:p>
          <a:p>
            <a:pPr marL="0" indent="0">
              <a:buNone/>
            </a:pPr>
            <a:r>
              <a:rPr lang="en-GB" dirty="0"/>
              <a:t>If door supervisors need to search a child or young person, they should first obtain the consent of a responsible adult. </a:t>
            </a:r>
          </a:p>
          <a:p>
            <a:pPr marL="0" indent="0">
              <a:buNone/>
            </a:pPr>
            <a:endParaRPr lang="en-GB" dirty="0"/>
          </a:p>
          <a:p>
            <a:pPr marL="0" indent="0">
              <a:buNone/>
            </a:pPr>
            <a:r>
              <a:rPr lang="en-GB" dirty="0"/>
              <a:t>The child or young adult must fully understand what is happening and why they are being searched. Searches should be conducted by a person of the same sex as the child or as the young person. </a:t>
            </a:r>
          </a:p>
        </p:txBody>
      </p:sp>
    </p:spTree>
    <p:extLst>
      <p:ext uri="{BB962C8B-B14F-4D97-AF65-F5344CB8AC3E}">
        <p14:creationId xmlns:p14="http://schemas.microsoft.com/office/powerpoint/2010/main" val="6288246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Tree>
    <p:extLst>
      <p:ext uri="{BB962C8B-B14F-4D97-AF65-F5344CB8AC3E}">
        <p14:creationId xmlns:p14="http://schemas.microsoft.com/office/powerpoint/2010/main" val="34811684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sz="1200" b="1" kern="1200" dirty="0">
                <a:solidFill>
                  <a:schemeClr val="tx1"/>
                </a:solidFill>
                <a:latin typeface="+mn-lt"/>
                <a:ea typeface="+mn-ea"/>
                <a:cs typeface="+mn-cs"/>
              </a:rPr>
              <a:t>Group exercise</a:t>
            </a:r>
          </a:p>
          <a:p>
            <a:pPr marL="0" indent="0">
              <a:buNone/>
            </a:pPr>
            <a:r>
              <a:rPr lang="en-US" sz="1200" b="0" kern="1200" dirty="0">
                <a:solidFill>
                  <a:schemeClr val="tx1"/>
                </a:solidFill>
                <a:latin typeface="+mn-lt"/>
                <a:ea typeface="+mn-ea"/>
                <a:cs typeface="+mn-cs"/>
              </a:rPr>
              <a:t>Demonstrate a search and then get learners to work in pairs, asking them to practice the different search methods. </a:t>
            </a:r>
          </a:p>
          <a:p>
            <a:pPr marL="0" indent="0">
              <a:buNone/>
            </a:pPr>
            <a:endParaRPr lang="en-US" sz="1200" b="0" kern="1200" dirty="0">
              <a:solidFill>
                <a:schemeClr val="tx1"/>
              </a:solidFill>
              <a:latin typeface="+mn-lt"/>
              <a:ea typeface="+mn-ea"/>
              <a:cs typeface="+mn-cs"/>
            </a:endParaRPr>
          </a:p>
          <a:p>
            <a:pPr marL="0" indent="0">
              <a:buNone/>
            </a:pPr>
            <a:r>
              <a:rPr lang="en-GB" dirty="0"/>
              <a:t>Remember to record as per your awarding organisation requirements.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44265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506764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64399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90460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625" indent="-174625" eaLnBrk="1" hangingPunct="1">
              <a:spcBef>
                <a:spcPct val="0"/>
              </a:spcBef>
              <a:buFontTx/>
              <a:buChar char="•"/>
            </a:pPr>
            <a:r>
              <a:rPr lang="en-GB" altLang="en-US" dirty="0"/>
              <a:t>7 modules in total</a:t>
            </a:r>
          </a:p>
          <a:p>
            <a:pPr marL="174625" indent="-174625" eaLnBrk="1" hangingPunct="1">
              <a:spcBef>
                <a:spcPct val="0"/>
              </a:spcBef>
              <a:buFontTx/>
              <a:buChar char="•"/>
            </a:pPr>
            <a:r>
              <a:rPr lang="en-GB" altLang="en-US" dirty="0"/>
              <a:t>Comprehensive tutor notes </a:t>
            </a:r>
          </a:p>
          <a:p>
            <a:pPr marL="174625" indent="-174625" eaLnBrk="1" hangingPunct="1">
              <a:spcBef>
                <a:spcPct val="0"/>
              </a:spcBef>
              <a:buFontTx/>
              <a:buChar char="•"/>
            </a:pPr>
            <a:r>
              <a:rPr lang="en-GB" altLang="en-US" dirty="0"/>
              <a:t>Class discussion topics and class questions</a:t>
            </a:r>
          </a:p>
          <a:p>
            <a:pPr marL="174625" indent="-174625" eaLnBrk="1" hangingPunct="1">
              <a:spcBef>
                <a:spcPct val="0"/>
              </a:spcBef>
              <a:buFontTx/>
              <a:buChar char="•"/>
            </a:pPr>
            <a:r>
              <a:rPr lang="en-US" altLang="en-US" dirty="0"/>
              <a:t>Key tasks at the end of each module should be answered by all learners simultaneously to ensure everyone understands before moving to the next module.</a:t>
            </a:r>
          </a:p>
          <a:p>
            <a:pPr marL="0" indent="0">
              <a:buNone/>
            </a:pPr>
            <a:endParaRPr lang="en-GB" dirty="0"/>
          </a:p>
        </p:txBody>
      </p:sp>
    </p:spTree>
    <p:extLst>
      <p:ext uri="{BB962C8B-B14F-4D97-AF65-F5344CB8AC3E}">
        <p14:creationId xmlns:p14="http://schemas.microsoft.com/office/powerpoint/2010/main" val="20760878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946492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746446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604597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Completion of this module will enable learners to meet the following learning outcome:</a:t>
            </a:r>
          </a:p>
          <a:p>
            <a:pPr marL="0" indent="0">
              <a:lnSpc>
                <a:spcPct val="107000"/>
              </a:lnSpc>
              <a:spcAft>
                <a:spcPts val="800"/>
              </a:spcAft>
              <a:buNone/>
            </a:pPr>
            <a:r>
              <a:rPr lang="en-GB" b="1" dirty="0">
                <a:effectLst/>
                <a:latin typeface="Arial" panose="020B0604020202020204" pitchFamily="34" charset="0"/>
                <a:ea typeface="Calibri" panose="020F0502020204030204" pitchFamily="34" charset="0"/>
                <a:cs typeface="Arial" panose="020B0604020202020204" pitchFamily="34" charset="0"/>
              </a:rPr>
              <a:t>Learning outcome 9: Understand terror threats and the role of the security operative in the event of a threat</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This includes assessment criteria:</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9.1 Identify the different threat levels</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9.2 Recognise the common terror attack methods</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9.3 Recognise the actions to take in the event of a terror threat</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9.4 identify the procedures for dealing with suspicious items</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9.5 Identify behaviours that could indicate suspicious activity</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9.6 Identify how to respond to suspicious behaviour</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This module includes the following interactive activities:</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 </a:t>
            </a:r>
            <a:r>
              <a:rPr lang="en-GB" b="1" dirty="0">
                <a:effectLst/>
                <a:latin typeface="Arial" panose="020B0604020202020204" pitchFamily="34" charset="0"/>
                <a:ea typeface="Calibri" panose="020F0502020204030204" pitchFamily="34" charset="0"/>
                <a:cs typeface="Arial" panose="020B0604020202020204" pitchFamily="34" charset="0"/>
              </a:rPr>
              <a:t>Key task 9</a:t>
            </a:r>
            <a:endParaRPr lang="en-GB" dirty="0">
              <a:effectLst/>
              <a:latin typeface="Arial" panose="020B0604020202020204" pitchFamily="34" charset="0"/>
              <a:ea typeface="Calibri" panose="020F0502020204030204" pitchFamily="34" charset="0"/>
              <a:cs typeface="Arial" panose="020B0604020202020204" pitchFamily="34" charset="0"/>
            </a:endParaRPr>
          </a:p>
          <a:p>
            <a:endParaRPr lang="en-GB" altLang="en-US" dirty="0"/>
          </a:p>
        </p:txBody>
      </p:sp>
    </p:spTree>
    <p:extLst>
      <p:ext uri="{BB962C8B-B14F-4D97-AF65-F5344CB8AC3E}">
        <p14:creationId xmlns:p14="http://schemas.microsoft.com/office/powerpoint/2010/main" val="32437938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GB" b="1" dirty="0">
                <a:latin typeface="+mn-lt"/>
                <a:cs typeface="+mn-cs"/>
              </a:rPr>
              <a:t>Terrorism</a:t>
            </a:r>
          </a:p>
          <a:p>
            <a:pPr marL="0" indent="0">
              <a:buNone/>
            </a:pPr>
            <a:r>
              <a:rPr lang="en-GB" b="0" dirty="0">
                <a:latin typeface="+mn-lt"/>
                <a:cs typeface="+mn-cs"/>
              </a:rPr>
              <a:t>The use of violence, threats and intimidation, especially in the pursuit of political aims. </a:t>
            </a:r>
          </a:p>
          <a:p>
            <a:pPr marL="0" indent="0">
              <a:buNone/>
            </a:pPr>
            <a:endParaRPr lang="en-GB" dirty="0">
              <a:latin typeface="+mn-lt"/>
              <a:cs typeface="+mn-cs"/>
            </a:endParaRPr>
          </a:p>
          <a:p>
            <a:pPr marL="0" indent="0">
              <a:buNone/>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a:ea typeface="+mn-ea"/>
              <a:cs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GB" b="0" dirty="0">
                <a:latin typeface="+mn-lt"/>
                <a:cs typeface="+mn-cs"/>
              </a:rPr>
              <a:t>Public, commercial and retail premises, as well as places of entertainment could all become targets of either bomb threats or actual terrorist attacks.</a:t>
            </a:r>
          </a:p>
          <a:p>
            <a:pPr marL="0" indent="0">
              <a:buNone/>
            </a:pPr>
            <a:endParaRPr lang="en-GB" b="1" dirty="0">
              <a:latin typeface="+mn-lt"/>
              <a:cs typeface="+mn-cs"/>
            </a:endParaRPr>
          </a:p>
          <a:p>
            <a:pPr marL="0" indent="0">
              <a:buNone/>
            </a:pPr>
            <a:r>
              <a:rPr lang="en-GB" b="1" dirty="0">
                <a:latin typeface="+mn-lt"/>
                <a:cs typeface="+mn-cs"/>
              </a:rPr>
              <a:t>Security operatives need to be aware of:</a:t>
            </a:r>
          </a:p>
          <a:p>
            <a:pPr marL="177674" indent="-177674">
              <a:buFont typeface="Arial" panose="020B0604020202020204" pitchFamily="34" charset="0"/>
              <a:buChar char="•"/>
            </a:pPr>
            <a:r>
              <a:rPr lang="en-GB" dirty="0">
                <a:latin typeface="+mn-lt"/>
                <a:cs typeface="+mn-cs"/>
              </a:rPr>
              <a:t>what is currently happening around the world and in their particular area</a:t>
            </a:r>
          </a:p>
          <a:p>
            <a:pPr marL="177674" indent="-177674">
              <a:buFont typeface="Arial" panose="020B0604020202020204" pitchFamily="34" charset="0"/>
              <a:buChar char="•"/>
            </a:pPr>
            <a:r>
              <a:rPr lang="en-GB" dirty="0">
                <a:latin typeface="+mn-lt"/>
                <a:cs typeface="+mn-cs"/>
              </a:rPr>
              <a:t>any recent terrorist attacks or threats</a:t>
            </a:r>
          </a:p>
          <a:p>
            <a:pPr marL="177674" indent="-177674">
              <a:buFont typeface="Arial" panose="020B0604020202020204" pitchFamily="34" charset="0"/>
              <a:buChar char="•"/>
            </a:pPr>
            <a:r>
              <a:rPr lang="en-GB" dirty="0">
                <a:latin typeface="+mn-lt"/>
                <a:cs typeface="+mn-cs"/>
              </a:rPr>
              <a:t>the location of their own site in relation to other possible targets nearby</a:t>
            </a:r>
          </a:p>
          <a:p>
            <a:pPr marL="177674" indent="-177674">
              <a:buFont typeface="Arial" panose="020B0604020202020204" pitchFamily="34" charset="0"/>
              <a:buChar char="•"/>
            </a:pPr>
            <a:r>
              <a:rPr lang="en-GB" dirty="0">
                <a:latin typeface="+mn-lt"/>
                <a:cs typeface="+mn-cs"/>
              </a:rPr>
              <a:t>where the site itself is famous or important in its own right</a:t>
            </a:r>
          </a:p>
          <a:p>
            <a:pPr marL="177674" indent="-177674">
              <a:buFont typeface="Arial" panose="020B0604020202020204" pitchFamily="34" charset="0"/>
              <a:buChar char="•"/>
            </a:pPr>
            <a:r>
              <a:rPr lang="en-GB" dirty="0">
                <a:latin typeface="+mn-lt"/>
                <a:cs typeface="+mn-cs"/>
              </a:rPr>
              <a:t>the vulnerability of the site to attack</a:t>
            </a:r>
          </a:p>
          <a:p>
            <a:pPr marL="177674" indent="-177674">
              <a:buFont typeface="Arial" panose="020B0604020202020204" pitchFamily="34" charset="0"/>
              <a:buChar char="•"/>
            </a:pPr>
            <a:r>
              <a:rPr lang="en-GB" dirty="0">
                <a:latin typeface="+mn-lt"/>
                <a:cs typeface="+mn-cs"/>
              </a:rPr>
              <a:t>the current level of threat nationally</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a:ea typeface="+mn-ea"/>
              <a:cs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0" indent="0">
              <a:buNone/>
            </a:pPr>
            <a:r>
              <a:rPr lang="en-GB" b="1" dirty="0"/>
              <a:t>NATIONAL THREAT LEVEL DEFINITIONS:</a:t>
            </a:r>
          </a:p>
          <a:p>
            <a:r>
              <a:rPr lang="en-GB" b="1" dirty="0"/>
              <a:t>CRITICAL- </a:t>
            </a:r>
            <a:r>
              <a:rPr lang="en-GB" dirty="0"/>
              <a:t>an attack is highly likely in the near future </a:t>
            </a:r>
          </a:p>
          <a:p>
            <a:r>
              <a:rPr lang="en-GB" b="1" dirty="0"/>
              <a:t>SEVERE-</a:t>
            </a:r>
            <a:r>
              <a:rPr lang="en-GB" dirty="0"/>
              <a:t> an attack is highly likely</a:t>
            </a:r>
          </a:p>
          <a:p>
            <a:r>
              <a:rPr lang="en-GB" b="1" dirty="0"/>
              <a:t>SUBSTANTIAL</a:t>
            </a:r>
            <a:r>
              <a:rPr lang="en-GB" dirty="0"/>
              <a:t> - an attack is likely </a:t>
            </a:r>
          </a:p>
          <a:p>
            <a:r>
              <a:rPr lang="en-GB" b="1" dirty="0"/>
              <a:t>MODERATE</a:t>
            </a:r>
            <a:r>
              <a:rPr lang="en-GB" dirty="0"/>
              <a:t>  - an attack is possible but not likely</a:t>
            </a:r>
          </a:p>
          <a:p>
            <a:r>
              <a:rPr lang="en-GB" b="1" dirty="0"/>
              <a:t>LOW-</a:t>
            </a:r>
            <a:r>
              <a:rPr lang="en-GB" dirty="0"/>
              <a:t> an attack is highly unlikely</a:t>
            </a:r>
          </a:p>
          <a:p>
            <a:pPr marL="0" indent="0">
              <a:buNone/>
            </a:pPr>
            <a:endParaRPr lang="en-GB" dirty="0"/>
          </a:p>
          <a:p>
            <a:pPr marL="0" indent="0">
              <a:buNone/>
            </a:pPr>
            <a:r>
              <a:rPr lang="en-GB" dirty="0"/>
              <a:t>Threat levels themselves do not require specific responses, however it is important that security operatives are aware of the different response levels and what moving from one level to another means for the location they are working in and the plan that is in place. </a:t>
            </a:r>
          </a:p>
          <a:p>
            <a:pPr marL="0" indent="0">
              <a:buNone/>
            </a:pPr>
            <a:endParaRPr lang="en-GB" dirty="0"/>
          </a:p>
          <a:p>
            <a:pPr marL="0" indent="0">
              <a:buNone/>
            </a:pPr>
            <a:r>
              <a:rPr lang="en-GB" dirty="0"/>
              <a:t>www.mi5.gov.uk/threat-levels</a:t>
            </a:r>
          </a:p>
          <a:p>
            <a:pPr marL="0" indent="0">
              <a:buNone/>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7" name="Slide Image Placeholder 6"/>
          <p:cNvSpPr>
            <a:spLocks noGrp="1" noRot="1" noChangeAspect="1"/>
          </p:cNvSpPr>
          <p:nvPr>
            <p:ph type="sldImg"/>
          </p:nvPr>
        </p:nvSpPr>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1" dirty="0"/>
              <a:t>Counterterrorism reduces the chances of a site becoming a target.  Threats can be reduced if security operatives:</a:t>
            </a:r>
            <a:endParaRPr lang="en-GB" dirty="0"/>
          </a:p>
          <a:p>
            <a:pPr marL="174625" indent="-174625"/>
            <a:r>
              <a:rPr lang="en-GB" dirty="0"/>
              <a:t>are vigilant </a:t>
            </a:r>
          </a:p>
          <a:p>
            <a:pPr marL="174625" indent="-174625"/>
            <a:r>
              <a:rPr lang="en-GB" dirty="0"/>
              <a:t>maintain good housekeeping </a:t>
            </a:r>
          </a:p>
          <a:p>
            <a:pPr marL="174625" indent="-174625"/>
            <a:r>
              <a:rPr lang="en-GB" dirty="0"/>
              <a:t>use physical security measures </a:t>
            </a:r>
          </a:p>
          <a:p>
            <a:pPr marL="174625" indent="-174625"/>
            <a:r>
              <a:rPr lang="en-GB" dirty="0"/>
              <a:t>carry out regular, obvious patrols </a:t>
            </a:r>
          </a:p>
          <a:p>
            <a:pPr marL="174625" indent="-174625"/>
            <a:r>
              <a:rPr lang="en-GB" dirty="0"/>
              <a:t>implement strict access control procedures </a:t>
            </a:r>
          </a:p>
          <a:p>
            <a:pPr marL="174625" indent="-174625"/>
            <a:r>
              <a:rPr lang="en-GB" dirty="0"/>
              <a:t>use effective search procedures </a:t>
            </a:r>
          </a:p>
          <a:p>
            <a:pPr marL="174625" indent="-174625"/>
            <a:r>
              <a:rPr lang="en-GB" dirty="0"/>
              <a:t>visibly use CCTV </a:t>
            </a:r>
          </a:p>
          <a:p>
            <a:pPr marL="174625" indent="-174625"/>
            <a:r>
              <a:rPr lang="en-GB" dirty="0"/>
              <a:t>report suspicions to supervisors or managers immediately </a:t>
            </a:r>
          </a:p>
          <a:p>
            <a:pPr marL="174625" indent="-174625"/>
            <a:endParaRPr lang="en-GB" dirty="0"/>
          </a:p>
          <a:p>
            <a:pPr marL="0" indent="0">
              <a:buNone/>
            </a:pPr>
            <a:r>
              <a:rPr lang="en-GB" dirty="0"/>
              <a:t>It is important to know what information emergency response require and have an awareness of emergency response times.</a:t>
            </a:r>
          </a:p>
          <a:p>
            <a:pPr marL="0" indent="0">
              <a:buNone/>
            </a:pPr>
            <a:endParaRPr lang="en-GB" dirty="0"/>
          </a:p>
        </p:txBody>
      </p:sp>
    </p:spTree>
    <p:extLst>
      <p:ext uri="{BB962C8B-B14F-4D97-AF65-F5344CB8AC3E}">
        <p14:creationId xmlns:p14="http://schemas.microsoft.com/office/powerpoint/2010/main" val="1804655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altLang="en-US" dirty="0"/>
              <a:t>By gathering information on the target, terrorists are able to decide their preferred method of attack.</a:t>
            </a:r>
          </a:p>
          <a:p>
            <a:endParaRPr lang="en-GB" altLang="en-US" dirty="0"/>
          </a:p>
        </p:txBody>
      </p:sp>
    </p:spTree>
    <p:extLst>
      <p:ext uri="{BB962C8B-B14F-4D97-AF65-F5344CB8AC3E}">
        <p14:creationId xmlns:p14="http://schemas.microsoft.com/office/powerpoint/2010/main" val="23653681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altLang="en-US" dirty="0"/>
              <a:t>Attack methods can vary and there may be instances where periods of training and rehearsals may precede the actual attack. </a:t>
            </a:r>
          </a:p>
          <a:p>
            <a:pPr marL="0" indent="0">
              <a:buNone/>
            </a:pPr>
            <a:endParaRPr lang="en-GB" altLang="en-US" dirty="0"/>
          </a:p>
          <a:p>
            <a:pPr marL="0" indent="0">
              <a:buNone/>
            </a:pPr>
            <a:r>
              <a:rPr lang="en-GB" altLang="en-US" dirty="0"/>
              <a:t>Marauding terror attacks (MTAs) can include the use of firearms, knives, blunt objects etc. </a:t>
            </a:r>
          </a:p>
          <a:p>
            <a:pPr marL="0" indent="0">
              <a:buNone/>
            </a:pPr>
            <a:endParaRPr lang="en-GB" altLang="en-US" dirty="0"/>
          </a:p>
          <a:p>
            <a:pPr marL="0" indent="0">
              <a:buNone/>
            </a:pPr>
            <a:r>
              <a:rPr lang="en-GB" altLang="en-US" dirty="0"/>
              <a:t>Vehicle as a weapon (VAAW) is also known as vehicle ramming.</a:t>
            </a:r>
          </a:p>
          <a:p>
            <a:pPr marL="0" indent="0">
              <a:buNone/>
            </a:pPr>
            <a:endParaRPr lang="en-GB" altLang="en-US" dirty="0"/>
          </a:p>
          <a:p>
            <a:pPr marL="0" indent="0">
              <a:buNone/>
            </a:pPr>
            <a:endParaRPr lang="en-GB" altLang="en-US" dirty="0"/>
          </a:p>
        </p:txBody>
      </p:sp>
    </p:spTree>
    <p:extLst>
      <p:ext uri="{BB962C8B-B14F-4D97-AF65-F5344CB8AC3E}">
        <p14:creationId xmlns:p14="http://schemas.microsoft.com/office/powerpoint/2010/main" val="769889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kern="1200" dirty="0">
                <a:solidFill>
                  <a:schemeClr val="tx1"/>
                </a:solidFill>
                <a:effectLst/>
                <a:latin typeface="Arial" charset="0"/>
                <a:ea typeface="+mn-ea"/>
                <a:cs typeface="+mn-cs"/>
              </a:rPr>
              <a:t>Completion of this module will enable learners to meet the following learning outcome:</a:t>
            </a:r>
          </a:p>
          <a:p>
            <a:pPr marL="0" indent="0">
              <a:buNone/>
            </a:pPr>
            <a:r>
              <a:rPr lang="en-GB" sz="1200" b="1" kern="1200" dirty="0">
                <a:solidFill>
                  <a:schemeClr val="tx1"/>
                </a:solidFill>
                <a:effectLst/>
                <a:latin typeface="Arial" charset="0"/>
                <a:ea typeface="+mn-ea"/>
                <a:cs typeface="+mn-cs"/>
              </a:rPr>
              <a:t>Learning outcome 2:</a:t>
            </a:r>
            <a:r>
              <a:rPr lang="en-GB" sz="1200" kern="1200" dirty="0">
                <a:solidFill>
                  <a:schemeClr val="tx1"/>
                </a:solidFill>
                <a:effectLst/>
                <a:latin typeface="Arial" charset="0"/>
                <a:ea typeface="+mn-ea"/>
                <a:cs typeface="+mn-cs"/>
              </a:rPr>
              <a:t> </a:t>
            </a:r>
            <a:r>
              <a:rPr lang="en-GB" sz="1200" b="1" kern="1200" dirty="0">
                <a:solidFill>
                  <a:schemeClr val="tx1"/>
                </a:solidFill>
                <a:effectLst/>
                <a:latin typeface="Arial" charset="0"/>
                <a:ea typeface="+mn-ea"/>
                <a:cs typeface="+mn-cs"/>
              </a:rPr>
              <a:t>Know how to conduct effective search procedures</a:t>
            </a:r>
            <a:endParaRPr lang="en-GB" dirty="0"/>
          </a:p>
          <a:p>
            <a:pPr marL="0" indent="0">
              <a:buNone/>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includes assessment criteria:</a:t>
            </a:r>
          </a:p>
          <a:p>
            <a:pPr marL="0" indent="0">
              <a:buNone/>
            </a:pPr>
            <a:r>
              <a:rPr lang="en-GB" dirty="0"/>
              <a:t>2.1 </a:t>
            </a:r>
            <a:r>
              <a:rPr lang="en-GB" sz="1200" kern="1200" dirty="0">
                <a:solidFill>
                  <a:schemeClr val="tx1"/>
                </a:solidFill>
                <a:effectLst/>
                <a:latin typeface="Arial" charset="0"/>
                <a:ea typeface="+mn-ea"/>
                <a:cs typeface="+mn-cs"/>
              </a:rPr>
              <a:t>State the different type of searches carried out by a door supervisor</a:t>
            </a:r>
          </a:p>
          <a:p>
            <a:pPr marL="0" indent="0">
              <a:buNone/>
            </a:pPr>
            <a:r>
              <a:rPr lang="en-GB" sz="1200" kern="1200" dirty="0">
                <a:solidFill>
                  <a:schemeClr val="tx1"/>
                </a:solidFill>
                <a:effectLst/>
                <a:latin typeface="Arial" charset="0"/>
                <a:ea typeface="+mn-ea"/>
                <a:cs typeface="+mn-cs"/>
              </a:rPr>
              <a:t>2.2 Identify a door supervisor’s right to search</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2.3 Identify the different types of searching equipment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2.4 Recognise possible hazards when conducting a search</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2.5 State the precautions to take when carrying out a search</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2.6 State the actions to take if an incident or an accident occurs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2.7 Demonstrate how to search people and their personal possessions</a:t>
            </a:r>
            <a:endParaRPr lang="en-GB" sz="1200" strike="sngStrike"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2.8 Identify the reasons for carrying out a premises search</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2.9 Recognise actions to take in the event of a search refusal</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2.10 Identify reasons for completing search documentation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2.11 Identify actions to take if a prohibited or restricted item is found during a search</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module includes the following interactive activities:</a:t>
            </a:r>
          </a:p>
          <a:p>
            <a:pPr marL="174625" marR="0" lvl="0" indent="-174625" algn="l" defTabSz="914400" rtl="0" eaLnBrk="0" fontAlgn="base" latinLnBrk="0" hangingPunct="0">
              <a:lnSpc>
                <a:spcPct val="100000"/>
              </a:lnSpc>
              <a:spcBef>
                <a:spcPct val="30000"/>
              </a:spcBef>
              <a:spcAft>
                <a:spcPct val="0"/>
              </a:spcAft>
              <a:buClrTx/>
              <a:buSzTx/>
              <a:tabLst/>
              <a:defRPr/>
            </a:pPr>
            <a:r>
              <a:rPr lang="en-GB" sz="1200" kern="1200" dirty="0">
                <a:solidFill>
                  <a:schemeClr val="tx1"/>
                </a:solidFill>
                <a:effectLst/>
                <a:latin typeface="Arial" charset="0"/>
                <a:ea typeface="+mn-ea"/>
                <a:cs typeface="+mn-cs"/>
              </a:rPr>
              <a:t>group exercise: Search demonstration/practical activity</a:t>
            </a:r>
          </a:p>
          <a:p>
            <a:pPr marL="0" marR="0" lvl="0" indent="0" algn="l" defTabSz="914400" rtl="0" eaLnBrk="0" fontAlgn="base" latinLnBrk="0" hangingPunct="0">
              <a:lnSpc>
                <a:spcPct val="100000"/>
              </a:lnSpc>
              <a:spcBef>
                <a:spcPct val="30000"/>
              </a:spcBef>
              <a:spcAft>
                <a:spcPct val="0"/>
              </a:spcAft>
              <a:buClrTx/>
              <a:buSzTx/>
              <a:buNone/>
              <a:tabLst/>
              <a:defRPr/>
            </a:pPr>
            <a:r>
              <a:rPr lang="en-GB" sz="1200" b="1" kern="1200" dirty="0">
                <a:solidFill>
                  <a:schemeClr val="tx1"/>
                </a:solidFill>
                <a:effectLst/>
                <a:latin typeface="Arial" charset="0"/>
                <a:ea typeface="+mn-ea"/>
                <a:cs typeface="+mn-cs"/>
              </a:rPr>
              <a:t>Key task 2</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Arial" charset="0"/>
              <a:ea typeface="+mn-ea"/>
              <a:cs typeface="+mn-cs"/>
            </a:endParaRPr>
          </a:p>
          <a:p>
            <a:pPr marL="0" indent="0">
              <a:buNone/>
            </a:pPr>
            <a:endParaRPr lang="en-GB" dirty="0"/>
          </a:p>
        </p:txBody>
      </p:sp>
    </p:spTree>
    <p:extLst>
      <p:ext uri="{BB962C8B-B14F-4D97-AF65-F5344CB8AC3E}">
        <p14:creationId xmlns:p14="http://schemas.microsoft.com/office/powerpoint/2010/main" val="35096431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altLang="en-US" b="1" dirty="0"/>
              <a:t>In the rare event of a terror attack, security operatives should encourage members of the public to: </a:t>
            </a:r>
          </a:p>
          <a:p>
            <a:r>
              <a:rPr lang="en-GB" altLang="en-US" b="1" dirty="0"/>
              <a:t>RUN</a:t>
            </a:r>
            <a:r>
              <a:rPr lang="en-GB" altLang="en-US" dirty="0"/>
              <a:t> – to a place of safety </a:t>
            </a:r>
          </a:p>
          <a:p>
            <a:r>
              <a:rPr lang="en-GB" altLang="en-US" b="1" dirty="0"/>
              <a:t>HIDE </a:t>
            </a:r>
            <a:r>
              <a:rPr lang="en-GB" altLang="en-US" dirty="0"/>
              <a:t>– if you cannot run, hide </a:t>
            </a:r>
          </a:p>
          <a:p>
            <a:r>
              <a:rPr lang="en-GB" altLang="en-US" b="1" dirty="0"/>
              <a:t>TELL</a:t>
            </a:r>
            <a:r>
              <a:rPr lang="en-GB" altLang="en-US" dirty="0"/>
              <a:t> – call 999 (response times may vary according to locations)</a:t>
            </a:r>
          </a:p>
        </p:txBody>
      </p:sp>
    </p:spTree>
    <p:extLst>
      <p:ext uri="{BB962C8B-B14F-4D97-AF65-F5344CB8AC3E}">
        <p14:creationId xmlns:p14="http://schemas.microsoft.com/office/powerpoint/2010/main" val="13545734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endParaRPr lang="en-GB" altLang="en-US" dirty="0"/>
          </a:p>
        </p:txBody>
      </p:sp>
    </p:spTree>
    <p:extLst>
      <p:ext uri="{BB962C8B-B14F-4D97-AF65-F5344CB8AC3E}">
        <p14:creationId xmlns:p14="http://schemas.microsoft.com/office/powerpoint/2010/main" val="25555823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endParaRPr lang="en-GB" altLang="en-US" dirty="0"/>
          </a:p>
          <a:p>
            <a:pPr marL="0" indent="0">
              <a:buNone/>
            </a:pPr>
            <a:endParaRPr lang="en-GB" altLang="en-US" dirty="0"/>
          </a:p>
        </p:txBody>
      </p:sp>
    </p:spTree>
    <p:extLst>
      <p:ext uri="{BB962C8B-B14F-4D97-AF65-F5344CB8AC3E}">
        <p14:creationId xmlns:p14="http://schemas.microsoft.com/office/powerpoint/2010/main" val="19964227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altLang="en-US" b="1" dirty="0"/>
              <a:t>Tell</a:t>
            </a:r>
          </a:p>
          <a:p>
            <a:pPr marL="0" indent="0">
              <a:buNone/>
            </a:pPr>
            <a:r>
              <a:rPr lang="en-GB" altLang="en-US" b="0" dirty="0"/>
              <a:t>If able to evacuate the premises, security operatives should </a:t>
            </a:r>
            <a:r>
              <a:rPr lang="en-GB" altLang="en-US" dirty="0"/>
              <a:t>stop others from entering and get as far away from the danger as possible (but only if this does not put them in danger).</a:t>
            </a:r>
          </a:p>
        </p:txBody>
      </p:sp>
    </p:spTree>
    <p:extLst>
      <p:ext uri="{BB962C8B-B14F-4D97-AF65-F5344CB8AC3E}">
        <p14:creationId xmlns:p14="http://schemas.microsoft.com/office/powerpoint/2010/main" val="8268310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Tree>
    <p:extLst>
      <p:ext uri="{BB962C8B-B14F-4D97-AF65-F5344CB8AC3E}">
        <p14:creationId xmlns:p14="http://schemas.microsoft.com/office/powerpoint/2010/main" val="39985120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Following procedures during an attack can help preserve life.</a:t>
            </a:r>
          </a:p>
          <a:p>
            <a:endParaRPr lang="en-GB" dirty="0"/>
          </a:p>
        </p:txBody>
      </p:sp>
    </p:spTree>
    <p:extLst>
      <p:ext uri="{BB962C8B-B14F-4D97-AF65-F5344CB8AC3E}">
        <p14:creationId xmlns:p14="http://schemas.microsoft.com/office/powerpoint/2010/main" val="9261016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Pros and cons for </a:t>
            </a:r>
            <a:r>
              <a:rPr lang="en-GB" dirty="0" err="1"/>
              <a:t>invacuation</a:t>
            </a:r>
            <a:r>
              <a:rPr lang="en-GB" dirty="0"/>
              <a:t> and evacuation </a:t>
            </a:r>
          </a:p>
        </p:txBody>
      </p:sp>
    </p:spTree>
    <p:extLst>
      <p:ext uri="{BB962C8B-B14F-4D97-AF65-F5344CB8AC3E}">
        <p14:creationId xmlns:p14="http://schemas.microsoft.com/office/powerpoint/2010/main" val="201821541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Tree>
    <p:extLst>
      <p:ext uri="{BB962C8B-B14F-4D97-AF65-F5344CB8AC3E}">
        <p14:creationId xmlns:p14="http://schemas.microsoft.com/office/powerpoint/2010/main" val="21865930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Tree>
    <p:extLst>
      <p:ext uri="{BB962C8B-B14F-4D97-AF65-F5344CB8AC3E}">
        <p14:creationId xmlns:p14="http://schemas.microsoft.com/office/powerpoint/2010/main" val="27548558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Safety distances: </a:t>
            </a:r>
          </a:p>
          <a:p>
            <a:pPr marL="174625" indent="-174625"/>
            <a:r>
              <a:rPr lang="en-GB" dirty="0"/>
              <a:t>distances v suspicious item size:</a:t>
            </a:r>
          </a:p>
          <a:p>
            <a:pPr marL="538163" lvl="1" indent="-174625"/>
            <a:r>
              <a:rPr lang="en-GB" dirty="0"/>
              <a:t>small items: 100m</a:t>
            </a:r>
          </a:p>
          <a:p>
            <a:pPr marL="538163" lvl="1" indent="-174625"/>
            <a:r>
              <a:rPr lang="en-GB" dirty="0"/>
              <a:t>large items or small vehicles: 200m </a:t>
            </a:r>
          </a:p>
          <a:p>
            <a:pPr marL="538163" lvl="1" indent="-174625"/>
            <a:r>
              <a:rPr lang="en-GB" dirty="0"/>
              <a:t>large vehicles: 400m or the length of a football pitch</a:t>
            </a:r>
          </a:p>
          <a:p>
            <a:pPr marL="0" indent="0">
              <a:buNone/>
            </a:pPr>
            <a:endParaRPr lang="en-GB" dirty="0"/>
          </a:p>
          <a:p>
            <a:pPr marL="0" indent="0">
              <a:buNone/>
            </a:pPr>
            <a:r>
              <a:rPr lang="en-GB" dirty="0"/>
              <a:t>How to visually represent safety distances e.g. football field/London bus.</a:t>
            </a:r>
          </a:p>
          <a:p>
            <a:pPr marL="174625" indent="-174625"/>
            <a:endParaRPr lang="en-GB" dirty="0"/>
          </a:p>
          <a:p>
            <a:pPr marL="0" indent="0">
              <a:buNone/>
            </a:pPr>
            <a:endParaRPr lang="en-GB" dirty="0"/>
          </a:p>
        </p:txBody>
      </p:sp>
    </p:spTree>
    <p:extLst>
      <p:ext uri="{BB962C8B-B14F-4D97-AF65-F5344CB8AC3E}">
        <p14:creationId xmlns:p14="http://schemas.microsoft.com/office/powerpoint/2010/main" val="2366137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GB" sz="1200" b="0" i="0" u="none" strike="noStrike" kern="1200" baseline="0" dirty="0">
                <a:solidFill>
                  <a:schemeClr val="tx1"/>
                </a:solidFill>
                <a:latin typeface="Arial" charset="0"/>
                <a:ea typeface="+mn-ea"/>
                <a:cs typeface="+mn-cs"/>
              </a:rPr>
              <a:t>As a door supervisor, you are still a private member of the public and therefore have no legal or statutory right to search any person without permission.</a:t>
            </a:r>
          </a:p>
          <a:p>
            <a:pPr marL="0" indent="0">
              <a:buNone/>
            </a:pPr>
            <a:endParaRPr lang="en-GB" sz="1200" b="0" i="0" u="none" strike="noStrike" kern="1200" baseline="0" dirty="0">
              <a:solidFill>
                <a:schemeClr val="tx1"/>
              </a:solidFill>
              <a:latin typeface="Arial" charset="0"/>
              <a:ea typeface="+mn-ea"/>
              <a:cs typeface="+mn-cs"/>
            </a:endParaRPr>
          </a:p>
          <a:p>
            <a:pPr marL="0" indent="0">
              <a:buNone/>
            </a:pPr>
            <a:r>
              <a:rPr lang="en-GB" sz="1200" b="1" i="0" u="none" strike="noStrike" kern="1200" baseline="0" dirty="0">
                <a:solidFill>
                  <a:schemeClr val="tx1"/>
                </a:solidFill>
                <a:latin typeface="Arial" charset="0"/>
                <a:ea typeface="+mn-ea"/>
                <a:cs typeface="+mn-cs"/>
              </a:rPr>
              <a:t>It is most important, therefore, that you obtain permission (beforehand) from a person you wish to search.</a:t>
            </a:r>
          </a:p>
          <a:p>
            <a:pPr marL="0" indent="0">
              <a:buNone/>
            </a:pPr>
            <a:endParaRPr lang="en-GB" sz="1200" b="1" i="0" u="none" strike="noStrike" kern="1200" baseline="0" dirty="0">
              <a:solidFill>
                <a:schemeClr val="tx1"/>
              </a:solidFill>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1" i="0" u="none" strike="noStrike" kern="1200" baseline="0" dirty="0">
                <a:solidFill>
                  <a:schemeClr val="tx1"/>
                </a:solidFill>
                <a:latin typeface="Arial" charset="0"/>
                <a:ea typeface="+mn-ea"/>
                <a:cs typeface="+mn-cs"/>
              </a:rPr>
              <a:t>Under no circumstances can you forcibly search someone.</a:t>
            </a:r>
            <a:endParaRPr lang="en-GB" b="1" dirty="0"/>
          </a:p>
          <a:p>
            <a:pPr marL="0" indent="0">
              <a:buNone/>
            </a:pPr>
            <a:endParaRPr lang="en-GB"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72664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Tree>
    <p:extLst>
      <p:ext uri="{BB962C8B-B14F-4D97-AF65-F5344CB8AC3E}">
        <p14:creationId xmlns:p14="http://schemas.microsoft.com/office/powerpoint/2010/main" val="22448663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1" dirty="0"/>
              <a:t>Inform relevant people:</a:t>
            </a:r>
          </a:p>
          <a:p>
            <a:pPr marL="174625" indent="-174625"/>
            <a:r>
              <a:rPr lang="en-GB" dirty="0"/>
              <a:t>manager</a:t>
            </a:r>
          </a:p>
          <a:p>
            <a:pPr marL="174625" indent="-174625"/>
            <a:r>
              <a:rPr lang="en-GB" dirty="0"/>
              <a:t>supervisor</a:t>
            </a:r>
          </a:p>
          <a:p>
            <a:pPr marL="174625" indent="-174625"/>
            <a:r>
              <a:rPr lang="en-GB" dirty="0"/>
              <a:t>the police </a:t>
            </a:r>
          </a:p>
          <a:p>
            <a:pPr marL="0" indent="0">
              <a:buNone/>
            </a:pPr>
            <a:endParaRPr lang="en-GB" dirty="0"/>
          </a:p>
          <a:p>
            <a:pPr marL="0" indent="0">
              <a:buNone/>
            </a:pPr>
            <a:r>
              <a:rPr lang="en-GB" dirty="0"/>
              <a:t>Don’t use radios or mobile phones around suspicious packages as they may trigger explosives . Keep a distance of 15m when using communication devices. </a:t>
            </a:r>
          </a:p>
        </p:txBody>
      </p:sp>
    </p:spTree>
    <p:extLst>
      <p:ext uri="{BB962C8B-B14F-4D97-AF65-F5344CB8AC3E}">
        <p14:creationId xmlns:p14="http://schemas.microsoft.com/office/powerpoint/2010/main" val="269642782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1" dirty="0"/>
              <a:t>The four C ‘s:  </a:t>
            </a:r>
          </a:p>
          <a:p>
            <a:r>
              <a:rPr lang="en-GB" dirty="0"/>
              <a:t>Confirm </a:t>
            </a:r>
          </a:p>
          <a:p>
            <a:r>
              <a:rPr lang="en-GB" dirty="0"/>
              <a:t>Clear </a:t>
            </a:r>
          </a:p>
          <a:p>
            <a:r>
              <a:rPr lang="en-GB" dirty="0"/>
              <a:t>Communicate </a:t>
            </a:r>
          </a:p>
          <a:p>
            <a:r>
              <a:rPr lang="en-GB" dirty="0"/>
              <a:t>Control </a:t>
            </a:r>
          </a:p>
        </p:txBody>
      </p:sp>
    </p:spTree>
    <p:extLst>
      <p:ext uri="{BB962C8B-B14F-4D97-AF65-F5344CB8AC3E}">
        <p14:creationId xmlns:p14="http://schemas.microsoft.com/office/powerpoint/2010/main" val="11488062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Suspicious activity is any observed behaviour that could indicate terrorism or terrorism-related crime. </a:t>
            </a:r>
          </a:p>
          <a:p>
            <a:pPr marL="0" indent="0">
              <a:buNone/>
            </a:pPr>
            <a:endParaRPr lang="en-GB" dirty="0"/>
          </a:p>
          <a:p>
            <a:pPr marL="0" indent="0">
              <a:buNone/>
            </a:pPr>
            <a:r>
              <a:rPr lang="en-GB" dirty="0"/>
              <a:t>Security operatives need to be familiar with the different methods of observing suspicious activity, including: </a:t>
            </a:r>
          </a:p>
          <a:p>
            <a:pPr marL="174625" indent="-174625"/>
            <a:r>
              <a:rPr lang="en-GB" dirty="0"/>
              <a:t>people</a:t>
            </a:r>
          </a:p>
          <a:p>
            <a:pPr marL="174625" indent="-174625"/>
            <a:r>
              <a:rPr lang="en-GB" dirty="0"/>
              <a:t>places </a:t>
            </a:r>
          </a:p>
          <a:p>
            <a:pPr marL="174625" indent="-174625"/>
            <a:r>
              <a:rPr lang="en-GB" dirty="0"/>
              <a:t>vehicles </a:t>
            </a:r>
          </a:p>
          <a:p>
            <a:pPr marL="174625" indent="-174625"/>
            <a:r>
              <a:rPr lang="en-GB" dirty="0"/>
              <a:t>locations </a:t>
            </a:r>
          </a:p>
          <a:p>
            <a:pPr marL="0" indent="0">
              <a:buNone/>
            </a:pPr>
            <a:endParaRPr lang="en-GB" dirty="0"/>
          </a:p>
        </p:txBody>
      </p:sp>
    </p:spTree>
    <p:extLst>
      <p:ext uri="{BB962C8B-B14F-4D97-AF65-F5344CB8AC3E}">
        <p14:creationId xmlns:p14="http://schemas.microsoft.com/office/powerpoint/2010/main" val="16125724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0" indent="0" algn="l">
              <a:buNone/>
            </a:pPr>
            <a:r>
              <a:rPr lang="en-GB" b="0" i="0" u="none" strike="noStrike" baseline="0" dirty="0">
                <a:latin typeface="Arial" panose="020B0604020202020204" pitchFamily="34" charset="0"/>
                <a:cs typeface="Arial" panose="020B0604020202020204" pitchFamily="34" charset="0"/>
              </a:rPr>
              <a:t>You should use your customer service skills to disrupt potential hostile reconnaissance, having a professional, visible presence is a tool that all security operatives can use to deter hostile reconnaissance.</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7" name="Slide Image Placeholder 6"/>
          <p:cNvSpPr>
            <a:spLocks noGrp="1" noRot="1" noChangeAspect="1"/>
          </p:cNvSpPr>
          <p:nvPr>
            <p:ph type="sldImg"/>
          </p:nvPr>
        </p:nvSpPr>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0" indent="0">
              <a:buNone/>
            </a:pPr>
            <a:r>
              <a:rPr lang="en-GB" b="1" dirty="0"/>
              <a:t>Suspicious behaviour may also include</a:t>
            </a:r>
            <a:r>
              <a:rPr lang="en-GB" dirty="0"/>
              <a:t>:</a:t>
            </a:r>
            <a:endParaRPr lang="en-GB" sz="1200" b="0" i="0" u="none" strike="noStrike" kern="1200" baseline="0" dirty="0">
              <a:solidFill>
                <a:schemeClr val="tx1"/>
              </a:solidFill>
              <a:latin typeface="Arial" charset="0"/>
              <a:ea typeface="+mn-ea"/>
              <a:cs typeface="+mn-cs"/>
            </a:endParaRPr>
          </a:p>
          <a:p>
            <a:pPr marL="174625" indent="-174625"/>
            <a:r>
              <a:rPr lang="en-GB" sz="1200" b="0" i="0" u="none" strike="noStrike" kern="1200" baseline="0" dirty="0">
                <a:solidFill>
                  <a:schemeClr val="tx1"/>
                </a:solidFill>
                <a:latin typeface="Arial" charset="0"/>
                <a:ea typeface="+mn-ea"/>
                <a:cs typeface="+mn-cs"/>
              </a:rPr>
              <a:t>an interest other security measures that are in place (as well as CCTV)</a:t>
            </a:r>
          </a:p>
          <a:p>
            <a:pPr marL="174625" indent="-174625"/>
            <a:r>
              <a:rPr lang="en-GB" sz="1200" b="0" i="0" u="none" strike="noStrike" kern="1200" baseline="0" dirty="0">
                <a:solidFill>
                  <a:schemeClr val="tx1"/>
                </a:solidFill>
                <a:latin typeface="Arial" charset="0"/>
                <a:ea typeface="+mn-ea"/>
                <a:cs typeface="+mn-cs"/>
              </a:rPr>
              <a:t>parked vehicles with people inside</a:t>
            </a:r>
          </a:p>
          <a:p>
            <a:pPr marL="174625" indent="-174625"/>
            <a:r>
              <a:rPr lang="en-GB" sz="1200" b="0" i="0" u="none" strike="noStrike" kern="1200" baseline="0" dirty="0">
                <a:solidFill>
                  <a:schemeClr val="tx1"/>
                </a:solidFill>
                <a:latin typeface="Arial" charset="0"/>
                <a:ea typeface="+mn-ea"/>
                <a:cs typeface="+mn-cs"/>
              </a:rPr>
              <a:t>empty parked vehicles left unattended for long periods</a:t>
            </a:r>
          </a:p>
          <a:p>
            <a:pPr marL="174625" indent="-174625"/>
            <a:r>
              <a:rPr lang="en-GB" sz="1200" b="0" i="0" u="none" strike="noStrike" kern="1200" baseline="0" dirty="0">
                <a:solidFill>
                  <a:schemeClr val="tx1"/>
                </a:solidFill>
                <a:latin typeface="Arial" charset="0"/>
                <a:ea typeface="+mn-ea"/>
                <a:cs typeface="+mn-cs"/>
              </a:rPr>
              <a:t>making unusual requests for information</a:t>
            </a:r>
          </a:p>
          <a:p>
            <a:pPr marL="174625" indent="-174625"/>
            <a:r>
              <a:rPr lang="en-GB" sz="1200" b="0" i="0" u="none" strike="noStrike" kern="1200" baseline="0" dirty="0">
                <a:solidFill>
                  <a:schemeClr val="tx1"/>
                </a:solidFill>
                <a:latin typeface="Arial" charset="0"/>
                <a:ea typeface="+mn-ea"/>
                <a:cs typeface="+mn-cs"/>
              </a:rPr>
              <a:t>individuals avoiding security staff</a:t>
            </a:r>
          </a:p>
          <a:p>
            <a:pPr marL="174625" indent="-174625"/>
            <a:r>
              <a:rPr lang="en-GB" sz="1200" b="0" i="0" u="none" strike="noStrike" kern="1200" baseline="0" dirty="0">
                <a:solidFill>
                  <a:schemeClr val="tx1"/>
                </a:solidFill>
                <a:latin typeface="Arial" charset="0"/>
                <a:ea typeface="+mn-ea"/>
                <a:cs typeface="+mn-cs"/>
              </a:rPr>
              <a:t>breaching restricted areas</a:t>
            </a:r>
          </a:p>
          <a:p>
            <a:pPr marL="174625" indent="-174625"/>
            <a:r>
              <a:rPr lang="en-GB" sz="1200" b="0" i="0" u="none" strike="noStrike" kern="1200" baseline="0" dirty="0">
                <a:solidFill>
                  <a:schemeClr val="tx1"/>
                </a:solidFill>
                <a:latin typeface="Arial" charset="0"/>
                <a:ea typeface="+mn-ea"/>
                <a:cs typeface="+mn-cs"/>
              </a:rPr>
              <a:t>inappropriately dressed for the season/location</a:t>
            </a:r>
          </a:p>
          <a:p>
            <a:pPr marL="174625" indent="-174625"/>
            <a:r>
              <a:rPr lang="en-GB" sz="1200" b="0" i="0" u="none" strike="noStrike" kern="1200" baseline="0" dirty="0">
                <a:solidFill>
                  <a:schemeClr val="tx1"/>
                </a:solidFill>
                <a:latin typeface="Arial" charset="0"/>
                <a:ea typeface="+mn-ea"/>
                <a:cs typeface="+mn-cs"/>
              </a:rPr>
              <a:t>individuals carrying out activities inconsistent with the nature of the building or area</a:t>
            </a:r>
          </a:p>
          <a:p>
            <a:pPr marL="174625" indent="-174625"/>
            <a:r>
              <a:rPr lang="en-GB" sz="1200" b="0" i="0" u="none" strike="noStrike" kern="1200" baseline="0" dirty="0">
                <a:solidFill>
                  <a:schemeClr val="tx1"/>
                </a:solidFill>
                <a:latin typeface="Arial" charset="0"/>
                <a:ea typeface="+mn-ea"/>
                <a:cs typeface="+mn-cs"/>
              </a:rPr>
              <a:t>multiple sightings of the same suspicious person, vehicle or activity</a:t>
            </a:r>
          </a:p>
          <a:p>
            <a:pPr marL="174625" indent="-174625"/>
            <a:r>
              <a:rPr lang="en-GB" sz="1200" b="0" i="0" u="none" strike="noStrike" kern="1200" baseline="0" dirty="0">
                <a:solidFill>
                  <a:schemeClr val="tx1"/>
                </a:solidFill>
                <a:latin typeface="Arial" charset="0"/>
                <a:ea typeface="+mn-ea"/>
                <a:cs typeface="+mn-cs"/>
              </a:rPr>
              <a:t>carrying large amounts of cash</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7" name="Slide Image Placeholder 6"/>
          <p:cNvSpPr>
            <a:spLocks noGrp="1" noRot="1" noChangeAspect="1"/>
          </p:cNvSpPr>
          <p:nvPr>
            <p:ph type="sldImg"/>
          </p:nvPr>
        </p:nvSpPr>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Tree>
    <p:extLst>
      <p:ext uri="{BB962C8B-B14F-4D97-AF65-F5344CB8AC3E}">
        <p14:creationId xmlns:p14="http://schemas.microsoft.com/office/powerpoint/2010/main" val="174321211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7593">
              <a:defRPr/>
            </a:pPr>
            <a:r>
              <a:rPr lang="en-GB" dirty="0">
                <a:latin typeface="+mn-lt"/>
                <a:cs typeface="+mn-cs"/>
              </a:rPr>
              <a:t>Non-urgent information about terrorism should be passed to the anti-terrorist hotline on 0800 789321.  This line is covered all the time by specialist counterterrorism police officers</a:t>
            </a:r>
          </a:p>
          <a:p>
            <a:pPr defTabSz="947593">
              <a:defRPr/>
            </a:pPr>
            <a:r>
              <a:rPr lang="en-GB" dirty="0">
                <a:latin typeface="+mn-lt"/>
                <a:cs typeface="+mn-cs"/>
              </a:rPr>
              <a:t>Urgent information should be passed using the 999 system</a:t>
            </a:r>
          </a:p>
          <a:p>
            <a:r>
              <a:rPr lang="en-GB" sz="1200" dirty="0"/>
              <a:t>Report online </a:t>
            </a:r>
            <a:r>
              <a:rPr lang="en-GB" sz="1200" dirty="0">
                <a:solidFill>
                  <a:srgbClr val="00B0F0"/>
                </a:solidFill>
                <a:hlinkClick r:id="rId3">
                  <a:extLst>
                    <a:ext uri="{A12FA001-AC4F-418D-AE19-62706E023703}">
                      <ahyp:hlinkClr xmlns:ahyp="http://schemas.microsoft.com/office/drawing/2018/hyperlinkcolor" val="tx"/>
                    </a:ext>
                  </a:extLst>
                </a:hlinkClick>
              </a:rPr>
              <a:t>https://act.campaign.gov.uk/</a:t>
            </a:r>
            <a:endParaRPr lang="en-GB" sz="1200" dirty="0">
              <a:solidFill>
                <a:srgbClr val="00B0F0"/>
              </a:solidFill>
            </a:endParaRPr>
          </a:p>
          <a:p>
            <a:r>
              <a:rPr lang="en-GB" sz="1200" dirty="0"/>
              <a:t>Non-emergency, call </a:t>
            </a:r>
            <a:r>
              <a:rPr lang="en-GB" sz="1200" dirty="0">
                <a:solidFill>
                  <a:srgbClr val="00B0F0"/>
                </a:solidFill>
              </a:rPr>
              <a:t>101</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a:ea typeface="+mn-ea"/>
              <a:cs typeface="Arial"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Tree>
    <p:extLst>
      <p:ext uri="{BB962C8B-B14F-4D97-AF65-F5344CB8AC3E}">
        <p14:creationId xmlns:p14="http://schemas.microsoft.com/office/powerpoint/2010/main" val="134359238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1" dirty="0"/>
              <a:t>Current initiatives</a:t>
            </a:r>
          </a:p>
          <a:p>
            <a:pPr marL="174625" indent="-174625"/>
            <a:r>
              <a:rPr lang="en-GB" dirty="0"/>
              <a:t>See, Check and Notify is a current awareness strategy that aims to help businesses and organisations maximise safety and security using their existing resources. </a:t>
            </a:r>
          </a:p>
          <a:p>
            <a:pPr marL="174625" indent="-174625"/>
            <a:r>
              <a:rPr lang="en-GB" dirty="0"/>
              <a:t>ACT awareness e-learning has been developed to support the United Kingdom’s strategy for countering terrorism. This e-learning provides nationally recognised corporate CT guidance to help people better understand and mitigate against counter-terrorist methodology. ACT e-learning https://ct.highfieldelearning.com/</a:t>
            </a:r>
          </a:p>
        </p:txBody>
      </p:sp>
    </p:spTree>
    <p:extLst>
      <p:ext uri="{BB962C8B-B14F-4D97-AF65-F5344CB8AC3E}">
        <p14:creationId xmlns:p14="http://schemas.microsoft.com/office/powerpoint/2010/main" val="2646406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defTabSz="947593">
              <a:buFont typeface="Arial" panose="020B0604020202020204" pitchFamily="34" charset="0"/>
              <a:buNone/>
              <a:defRPr/>
            </a:pPr>
            <a:r>
              <a:rPr lang="en-US" b="0" dirty="0">
                <a:latin typeface="+mn-lt"/>
                <a:cs typeface="+mn-cs"/>
              </a:rPr>
              <a:t>Searching without permission/consent could result in:</a:t>
            </a:r>
          </a:p>
          <a:p>
            <a:pPr marL="174625" indent="-174625" defTabSz="947593">
              <a:defRPr/>
            </a:pPr>
            <a:r>
              <a:rPr lang="en-US" dirty="0">
                <a:latin typeface="+mn-lt"/>
                <a:cs typeface="+mn-cs"/>
              </a:rPr>
              <a:t>criminal proceedings for assault being taken against the security officer</a:t>
            </a:r>
          </a:p>
          <a:p>
            <a:pPr marL="177674" indent="-177674">
              <a:buFont typeface="Arial" panose="020B0604020202020204" pitchFamily="34" charset="0"/>
              <a:buChar char="•"/>
            </a:pPr>
            <a:r>
              <a:rPr lang="en-US" dirty="0">
                <a:latin typeface="+mn-lt"/>
                <a:cs typeface="+mn-cs"/>
              </a:rPr>
              <a:t>civil action (compensation) being taken out against the security officer and/or the security company</a:t>
            </a:r>
            <a:endParaRPr lang="en-GB" dirty="0">
              <a:latin typeface="+mn-lt"/>
              <a:cs typeface="+mn-cs"/>
            </a:endParaRPr>
          </a:p>
          <a:p>
            <a:pPr marL="177674" indent="-177674">
              <a:buFont typeface="Arial" panose="020B0604020202020204" pitchFamily="34" charset="0"/>
              <a:buChar char="•"/>
            </a:pPr>
            <a:r>
              <a:rPr lang="en-US" dirty="0">
                <a:latin typeface="+mn-lt"/>
                <a:cs typeface="+mn-cs"/>
              </a:rPr>
              <a:t>a criminal case against a person committing a crime failing, because the search that found the evidence was illegal as consent was not obtained</a:t>
            </a:r>
            <a:endParaRPr lang="en-GB" dirty="0">
              <a:latin typeface="+mn-lt"/>
              <a:cs typeface="+mn-cs"/>
            </a:endParaRPr>
          </a:p>
          <a:p>
            <a:pPr marL="177674" indent="-177674">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8391B61B-84B6-4BCB-8F13-896D01377815}" type="slidenum">
              <a:rPr lang="en-GB" smtClean="0"/>
              <a:pPr/>
              <a:t>6</a:t>
            </a:fld>
            <a:endParaRPr lang="en-GB"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1" dirty="0"/>
              <a:t>For additional support and guidance, signpost to</a:t>
            </a:r>
            <a:r>
              <a:rPr lang="en-GB" dirty="0"/>
              <a:t>:</a:t>
            </a:r>
          </a:p>
          <a:p>
            <a:pPr marL="174625" indent="-174625"/>
            <a:r>
              <a:rPr lang="en-GB" dirty="0"/>
              <a:t>CPNI  website</a:t>
            </a:r>
          </a:p>
          <a:p>
            <a:pPr marL="174625" indent="-174625"/>
            <a:r>
              <a:rPr lang="en-GB" dirty="0" err="1"/>
              <a:t>NaCTSO</a:t>
            </a:r>
            <a:r>
              <a:rPr lang="en-GB" dirty="0"/>
              <a:t> website </a:t>
            </a:r>
          </a:p>
        </p:txBody>
      </p:sp>
    </p:spTree>
    <p:extLst>
      <p:ext uri="{BB962C8B-B14F-4D97-AF65-F5344CB8AC3E}">
        <p14:creationId xmlns:p14="http://schemas.microsoft.com/office/powerpoint/2010/main" val="11872892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84206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0" indent="0">
              <a:buNone/>
            </a:pPr>
            <a:r>
              <a:rPr lang="en-GB" dirty="0"/>
              <a:t>Ask delegates to complete the key tasks for this section in their</a:t>
            </a:r>
            <a:r>
              <a:rPr lang="en-GB" baseline="0" dirty="0"/>
              <a:t> handouts, </a:t>
            </a:r>
            <a:r>
              <a:rPr lang="en-GB" dirty="0"/>
              <a:t>or to complete it in groups in the classroom.</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7" name="Slide Image Placeholder 6"/>
          <p:cNvSpPr>
            <a:spLocks noGrp="1" noRot="1" noChangeAspect="1"/>
          </p:cNvSpPr>
          <p:nvPr>
            <p:ph type="sldImg"/>
          </p:nvPr>
        </p:nvSpPr>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29657234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Ask delegates to complete the key tasks for this section in their</a:t>
            </a:r>
            <a:r>
              <a:rPr lang="en-GB" baseline="0" dirty="0"/>
              <a:t> handouts, </a:t>
            </a:r>
            <a:r>
              <a:rPr lang="en-GB" dirty="0"/>
              <a:t>or to complete it in groups in the classroom.</a:t>
            </a:r>
          </a:p>
          <a:p>
            <a:pPr marL="0" indent="0">
              <a:buNone/>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53493164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0" indent="0">
              <a:buNone/>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393809261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600"/>
              </a:spcBef>
              <a:spcAft>
                <a:spcPct val="0"/>
              </a:spcAft>
              <a:buClr>
                <a:srgbClr val="00B0F0"/>
              </a:buClr>
              <a:buSzTx/>
              <a:buFontTx/>
              <a:buNone/>
              <a:tabLst/>
              <a:defRPr/>
            </a:pPr>
            <a:r>
              <a:rPr lang="en-GB" dirty="0"/>
              <a:t>Ask delegates to complete the key tasks for this section in their</a:t>
            </a:r>
            <a:r>
              <a:rPr lang="en-GB" baseline="0" dirty="0"/>
              <a:t> handouts, </a:t>
            </a:r>
            <a:r>
              <a:rPr lang="en-GB" dirty="0"/>
              <a:t>or to complete it in groups in the classroom.</a:t>
            </a:r>
          </a:p>
          <a:p>
            <a:pPr marL="0" indent="0">
              <a:buNone/>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20791603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0" indent="0">
              <a:spcBef>
                <a:spcPts val="600"/>
              </a:spcBef>
              <a:buClr>
                <a:srgbClr val="00B0F0"/>
              </a:buClr>
              <a:buNone/>
            </a:pPr>
            <a:r>
              <a:rPr lang="en-US" sz="1200" dirty="0">
                <a:solidFill>
                  <a:srgbClr val="FF0000"/>
                </a:solidFill>
              </a:rPr>
              <a:t>This list is not exhaustive.</a:t>
            </a:r>
          </a:p>
          <a:p>
            <a:pPr marL="0" indent="0">
              <a:spcBef>
                <a:spcPts val="600"/>
              </a:spcBef>
              <a:buClr>
                <a:srgbClr val="00B0F0"/>
              </a:buClr>
              <a:buNone/>
            </a:pPr>
            <a:endParaRPr lang="en-US" sz="1200" dirty="0">
              <a:solidFill>
                <a:srgbClr val="FF0000"/>
              </a:solidFill>
            </a:endParaRPr>
          </a:p>
          <a:p>
            <a:pPr marL="0" indent="0">
              <a:spcBef>
                <a:spcPts val="600"/>
              </a:spcBef>
              <a:buClr>
                <a:srgbClr val="00B0F0"/>
              </a:buClr>
              <a:buNone/>
            </a:pPr>
            <a:r>
              <a:rPr lang="en-US" sz="1200" dirty="0">
                <a:solidFill>
                  <a:srgbClr val="FF0000"/>
                </a:solidFill>
              </a:rPr>
              <a:t>In all cases report to line manager, supervisor or venue manager or use the confidential anti-terrorist hotline.</a:t>
            </a:r>
          </a:p>
          <a:p>
            <a:pPr marL="0" indent="0">
              <a:spcBef>
                <a:spcPts val="600"/>
              </a:spcBef>
              <a:buClr>
                <a:srgbClr val="00B0F0"/>
              </a:buClr>
              <a:buNone/>
            </a:pPr>
            <a:endParaRPr lang="en-US" sz="1200" dirty="0">
              <a:solidFill>
                <a:srgbClr val="FF0000"/>
              </a:solidFill>
            </a:endParaRPr>
          </a:p>
          <a:p>
            <a:pPr marL="0" indent="0">
              <a:spcBef>
                <a:spcPts val="600"/>
              </a:spcBef>
              <a:buClr>
                <a:srgbClr val="00B0F0"/>
              </a:buClr>
              <a:buNone/>
            </a:pPr>
            <a:r>
              <a:rPr lang="en-US" sz="1200" dirty="0">
                <a:solidFill>
                  <a:srgbClr val="FF0000"/>
                </a:solidFill>
              </a:rPr>
              <a:t>If life threatening call 999.</a:t>
            </a:r>
          </a:p>
          <a:p>
            <a:pPr marL="0" indent="0">
              <a:buNone/>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356804162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269161-1724-475B-B1E8-C17BD620F8B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Image Placeholder 5"/>
          <p:cNvSpPr>
            <a:spLocks noGrp="1" noRot="1" noChangeAspect="1"/>
          </p:cNvSpPr>
          <p:nvPr>
            <p:ph type="sldImg"/>
          </p:nvPr>
        </p:nvSpPr>
        <p:spPr/>
      </p:sp>
      <p:sp>
        <p:nvSpPr>
          <p:cNvPr id="7" name="Notes Placeholder 6"/>
          <p:cNvSpPr>
            <a:spLocks noGrp="1"/>
          </p:cNvSpPr>
          <p:nvPr>
            <p:ph type="body" idx="1"/>
          </p:nvPr>
        </p:nvSpPr>
        <p:spPr/>
        <p:txBody>
          <a:bodyPr/>
          <a:lstStyle/>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Completion of this module will enable learners to meet the following learning outcome:</a:t>
            </a:r>
          </a:p>
          <a:p>
            <a:pPr marL="0" indent="0">
              <a:lnSpc>
                <a:spcPct val="107000"/>
              </a:lnSpc>
              <a:spcAft>
                <a:spcPts val="800"/>
              </a:spcAft>
              <a:buNone/>
            </a:pPr>
            <a:r>
              <a:rPr lang="en-GB" b="1" dirty="0">
                <a:effectLst/>
                <a:latin typeface="Arial" panose="020B0604020202020204" pitchFamily="34" charset="0"/>
                <a:ea typeface="Calibri" panose="020F0502020204030204" pitchFamily="34" charset="0"/>
                <a:cs typeface="Arial" panose="020B0604020202020204" pitchFamily="34" charset="0"/>
              </a:rPr>
              <a:t>Learning outcome 10: Understand how to keep vulnerable people safe</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This includes assessment criteria:</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10.1 Recognise duty of care with regard to vulnerable people</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10.2 Identify factors that could make someone vulnerable</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10.3 Identify actions that the security operative should take towards vulnerable individuals</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10.4 Identify behaviours that may be exhibited by sexual predators</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10.5 Identify indicators of abuse</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10.6 State how to deal with allegations of sexual assault</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10.7 State how to deal with anti-social behaviour</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This module includes the following interactive activities:</a:t>
            </a:r>
          </a:p>
          <a:p>
            <a:pPr marL="174625" lvl="0" indent="-174625">
              <a:lnSpc>
                <a:spcPct val="107000"/>
              </a:lnSpc>
              <a:spcAft>
                <a:spcPts val="800"/>
              </a:spcAft>
            </a:pPr>
            <a:r>
              <a:rPr lang="en-GB" b="0" dirty="0">
                <a:effectLst/>
                <a:latin typeface="Arial" panose="020B0604020202020204" pitchFamily="34" charset="0"/>
                <a:ea typeface="Calibri" panose="020F0502020204030204" pitchFamily="34" charset="0"/>
                <a:cs typeface="Arial" panose="020B0604020202020204" pitchFamily="34" charset="0"/>
              </a:rPr>
              <a:t>class question: What behaviours might indicate a sexual predator?</a:t>
            </a:r>
          </a:p>
          <a:p>
            <a:pPr marL="174625" lvl="0" indent="-174625">
              <a:lnSpc>
                <a:spcPct val="107000"/>
              </a:lnSpc>
              <a:spcAft>
                <a:spcPts val="800"/>
              </a:spcAft>
            </a:pPr>
            <a:r>
              <a:rPr lang="en-GB" b="0" dirty="0">
                <a:effectLst/>
                <a:latin typeface="Arial" panose="020B0604020202020204" pitchFamily="34" charset="0"/>
                <a:ea typeface="Calibri" panose="020F0502020204030204" pitchFamily="34" charset="0"/>
                <a:cs typeface="Arial" panose="020B0604020202020204" pitchFamily="34" charset="0"/>
              </a:rPr>
              <a:t>class question: What behaviours might indicate abuse?</a:t>
            </a:r>
          </a:p>
          <a:p>
            <a:pPr marL="174625" lvl="0" indent="-174625">
              <a:lnSpc>
                <a:spcPct val="107000"/>
              </a:lnSpc>
              <a:spcAft>
                <a:spcPts val="800"/>
              </a:spcAft>
            </a:pPr>
            <a:r>
              <a:rPr lang="en-GB" b="0" dirty="0">
                <a:effectLst/>
                <a:latin typeface="Arial" panose="020B0604020202020204" pitchFamily="34" charset="0"/>
                <a:ea typeface="Calibri" panose="020F0502020204030204" pitchFamily="34" charset="0"/>
                <a:cs typeface="Arial" panose="020B0604020202020204" pitchFamily="34" charset="0"/>
              </a:rPr>
              <a:t>class question: What is anti-social behaviour?</a:t>
            </a:r>
          </a:p>
          <a:p>
            <a:pPr marL="0" indent="0">
              <a:lnSpc>
                <a:spcPct val="107000"/>
              </a:lnSpc>
              <a:spcAft>
                <a:spcPts val="800"/>
              </a:spcAft>
              <a:buNone/>
            </a:pPr>
            <a:r>
              <a:rPr lang="en-GB" b="1" dirty="0">
                <a:effectLst/>
                <a:latin typeface="Arial" panose="020B0604020202020204" pitchFamily="34" charset="0"/>
                <a:ea typeface="Calibri" panose="020F0502020204030204" pitchFamily="34" charset="0"/>
                <a:cs typeface="Arial" panose="020B0604020202020204" pitchFamily="34" charset="0"/>
              </a:rPr>
              <a:t>Key task 10</a:t>
            </a:r>
            <a:endParaRPr lang="en-GB"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n-GB" altLang="en-US" dirty="0"/>
          </a:p>
        </p:txBody>
      </p:sp>
    </p:spTree>
    <p:extLst>
      <p:ext uri="{BB962C8B-B14F-4D97-AF65-F5344CB8AC3E}">
        <p14:creationId xmlns:p14="http://schemas.microsoft.com/office/powerpoint/2010/main" val="357540301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en-US" dirty="0"/>
              <a:t>Discuss the difference between moral and legal obligations and when they might apply. </a:t>
            </a:r>
          </a:p>
          <a:p>
            <a:pPr marL="0" indent="0">
              <a:buNone/>
            </a:pPr>
            <a:endParaRPr lang="en-US" altLang="en-US" dirty="0"/>
          </a:p>
          <a:p>
            <a:pPr marL="0" indent="0">
              <a:buNone/>
            </a:pPr>
            <a:r>
              <a:rPr lang="en-US" altLang="en-US" dirty="0"/>
              <a:t>Employers have a moral and legal duty under the Health and Safety at Work etc. Act 1974.</a:t>
            </a:r>
            <a:endParaRPr lang="en-GB"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sz="1200" b="1" kern="1200" dirty="0">
                <a:solidFill>
                  <a:schemeClr val="tx1"/>
                </a:solidFill>
                <a:latin typeface="+mn-lt"/>
                <a:ea typeface="+mn-ea"/>
                <a:cs typeface="+mn-cs"/>
              </a:rPr>
              <a:t>Signage stating that searching may occur must be displayed at the entrance points. </a:t>
            </a:r>
          </a:p>
          <a:p>
            <a:pPr marL="0" indent="0">
              <a:buNone/>
            </a:pPr>
            <a:endParaRPr lang="en-US" sz="1200" b="1" kern="1200" dirty="0">
              <a:solidFill>
                <a:schemeClr val="tx1"/>
              </a:solidFill>
              <a:latin typeface="+mn-lt"/>
              <a:ea typeface="+mn-ea"/>
              <a:cs typeface="+mn-cs"/>
            </a:endParaRPr>
          </a:p>
          <a:p>
            <a:pPr marL="0" indent="0" algn="l">
              <a:buNone/>
            </a:pPr>
            <a:r>
              <a:rPr lang="en-GB" sz="1800" b="0" i="0" u="none" strike="noStrike" baseline="0" dirty="0">
                <a:latin typeface="MyriadPro-Regular"/>
              </a:rPr>
              <a:t>The types of searches you will undertake as a door supervisor will be dependent on the types and potential customers of premises at which you work.</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669873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0" indent="0">
              <a:buNone/>
            </a:pPr>
            <a:r>
              <a:rPr lang="en-GB" b="1" dirty="0"/>
              <a:t>Vulnerable people</a:t>
            </a:r>
          </a:p>
          <a:p>
            <a:pPr marL="0" indent="0">
              <a:buNone/>
            </a:pPr>
            <a:r>
              <a:rPr lang="en-GB" sz="1200" b="0" i="0" u="none" strike="noStrike" kern="1200" baseline="0" dirty="0">
                <a:solidFill>
                  <a:schemeClr val="tx1"/>
                </a:solidFill>
                <a:latin typeface="Arial" charset="0"/>
                <a:ea typeface="+mn-ea"/>
                <a:cs typeface="+mn-cs"/>
              </a:rPr>
              <a:t>As part of customer service and their roles in protecting people from harm, security operatives need to be aware of any people who may be classed as vulnerable (people who may be at more risk of harm than others).</a:t>
            </a:r>
          </a:p>
          <a:p>
            <a:pPr marL="0" indent="0">
              <a:buNone/>
            </a:pPr>
            <a:endParaRPr lang="en-GB" sz="1200" b="0" i="0" u="none" strike="noStrike" kern="1200" baseline="0" dirty="0">
              <a:solidFill>
                <a:schemeClr val="tx1"/>
              </a:solidFill>
              <a:latin typeface="Arial" charset="0"/>
              <a:ea typeface="+mn-ea"/>
              <a:cs typeface="+mn-cs"/>
            </a:endParaRPr>
          </a:p>
          <a:p>
            <a:pPr marL="0" indent="0">
              <a:buNone/>
            </a:pPr>
            <a:r>
              <a:rPr lang="en-GB" sz="1200" b="0" i="0" u="none" strike="noStrike" kern="1200" baseline="0" dirty="0">
                <a:solidFill>
                  <a:schemeClr val="tx1"/>
                </a:solidFill>
                <a:latin typeface="Arial" charset="0"/>
                <a:ea typeface="+mn-ea"/>
                <a:cs typeface="+mn-cs"/>
              </a:rPr>
              <a:t>Security operatives need to carefully consider the implications for vulnerable children and young adults either passing or leaving venues/sites. They need to consider whether they require medical attention, whether they have friends/family nearby and whether they have all of their belongings with them.</a:t>
            </a:r>
          </a:p>
          <a:p>
            <a:pPr marL="0" indent="0">
              <a:buNone/>
            </a:pPr>
            <a:endParaRPr lang="en-GB" sz="1200" b="0" i="0" u="none" strike="noStrike" kern="1200" baseline="0" dirty="0">
              <a:solidFill>
                <a:schemeClr val="tx1"/>
              </a:solidFill>
              <a:latin typeface="Arial" charset="0"/>
              <a:ea typeface="+mn-ea"/>
              <a:cs typeface="+mn-cs"/>
            </a:endParaRPr>
          </a:p>
          <a:p>
            <a:pPr marL="0" indent="0">
              <a:buNone/>
            </a:pPr>
            <a:r>
              <a:rPr lang="en-GB" sz="1200" b="0" i="0" u="none" strike="noStrike" kern="1200" baseline="0" dirty="0">
                <a:solidFill>
                  <a:schemeClr val="tx1"/>
                </a:solidFill>
                <a:latin typeface="Arial" charset="0"/>
                <a:ea typeface="+mn-ea"/>
                <a:cs typeface="+mn-cs"/>
              </a:rPr>
              <a:t>They need to question whether they appear to fit into any of the above categories.</a:t>
            </a:r>
          </a:p>
          <a:p>
            <a:pPr marL="0" indent="0">
              <a:buNone/>
            </a:pPr>
            <a:endParaRPr lang="en-GB" sz="1200" b="0" i="0" u="none" strike="noStrike" kern="1200" baseline="0" dirty="0">
              <a:solidFill>
                <a:schemeClr val="tx1"/>
              </a:solidFill>
              <a:latin typeface="Arial" charset="0"/>
              <a:ea typeface="+mn-ea"/>
              <a:cs typeface="+mn-cs"/>
            </a:endParaRPr>
          </a:p>
          <a:p>
            <a:pPr marL="0" indent="0">
              <a:buNone/>
            </a:pPr>
            <a:r>
              <a:rPr lang="en-GB" sz="1200" b="0" i="0" u="none" strike="noStrike" kern="1200" baseline="0" dirty="0">
                <a:solidFill>
                  <a:schemeClr val="tx1"/>
                </a:solidFill>
                <a:latin typeface="Arial" charset="0"/>
                <a:ea typeface="+mn-ea"/>
                <a:cs typeface="+mn-cs"/>
              </a:rPr>
              <a:t>Security officers need to look out for the following behaviours from vulnerable people under the following categories:</a:t>
            </a:r>
          </a:p>
          <a:p>
            <a:pPr marL="0" indent="0">
              <a:buNone/>
            </a:pPr>
            <a:endParaRPr lang="en-GB" sz="1200" b="0" i="0" u="none" strike="noStrike" kern="1200" baseline="0" dirty="0">
              <a:solidFill>
                <a:schemeClr val="tx1"/>
              </a:solidFill>
              <a:latin typeface="Arial" charset="0"/>
              <a:ea typeface="+mn-ea"/>
              <a:cs typeface="+mn-cs"/>
            </a:endParaRPr>
          </a:p>
          <a:p>
            <a:pPr marL="174625" indent="-174625"/>
            <a:r>
              <a:rPr lang="en-GB" sz="1200" b="1" i="0" u="none" strike="noStrike" kern="1200" baseline="0" dirty="0">
                <a:solidFill>
                  <a:schemeClr val="tx1"/>
                </a:solidFill>
                <a:latin typeface="Arial" charset="0"/>
                <a:ea typeface="+mn-ea"/>
                <a:cs typeface="+mn-cs"/>
              </a:rPr>
              <a:t>drink/drugs </a:t>
            </a:r>
            <a:r>
              <a:rPr lang="en-GB" sz="1200" b="0" i="0" u="none" strike="noStrike" kern="1200" baseline="0" dirty="0">
                <a:solidFill>
                  <a:schemeClr val="tx1"/>
                </a:solidFill>
                <a:latin typeface="Arial" charset="0"/>
                <a:ea typeface="+mn-ea"/>
                <a:cs typeface="+mn-cs"/>
              </a:rPr>
              <a:t>– reduced inhibitions, over-friendly, uncoordinated, aggressive, inability to make informed decisions, unaware of own abilities/limitations</a:t>
            </a:r>
          </a:p>
          <a:p>
            <a:pPr marL="174625" indent="-174625"/>
            <a:r>
              <a:rPr lang="en-GB" sz="1200" b="1" i="0" u="none" strike="noStrike" kern="1200" baseline="0" dirty="0">
                <a:solidFill>
                  <a:schemeClr val="tx1"/>
                </a:solidFill>
                <a:latin typeface="Arial" charset="0"/>
                <a:ea typeface="+mn-ea"/>
                <a:cs typeface="+mn-cs"/>
              </a:rPr>
              <a:t>alone/unwanted attention</a:t>
            </a:r>
            <a:r>
              <a:rPr lang="en-GB" sz="1200" b="0" i="0" u="none" strike="noStrike" kern="1200" baseline="0" dirty="0">
                <a:solidFill>
                  <a:schemeClr val="tx1"/>
                </a:solidFill>
                <a:latin typeface="Arial" charset="0"/>
                <a:ea typeface="+mn-ea"/>
                <a:cs typeface="+mn-cs"/>
              </a:rPr>
              <a:t> – distressed, being followed/threatened</a:t>
            </a:r>
          </a:p>
          <a:p>
            <a:pPr marL="0" indent="0">
              <a:buNone/>
            </a:pPr>
            <a:endParaRPr lang="en-GB" sz="1200" b="0" i="0" u="none" strike="noStrike" kern="1200" baseline="0" dirty="0">
              <a:solidFill>
                <a:schemeClr val="tx1"/>
              </a:solidFill>
              <a:latin typeface="Arial" charset="0"/>
              <a:ea typeface="+mn-ea"/>
              <a:cs typeface="+mn-cs"/>
            </a:endParaRPr>
          </a:p>
          <a:p>
            <a:pPr marL="0" indent="0">
              <a:buNone/>
            </a:pPr>
            <a:r>
              <a:rPr lang="en-US" sz="1200" b="0" i="0" u="none" strike="noStrike" kern="1200" baseline="0" dirty="0">
                <a:solidFill>
                  <a:schemeClr val="tx1"/>
                </a:solidFill>
                <a:latin typeface="Arial" charset="0"/>
                <a:ea typeface="+mn-ea"/>
                <a:cs typeface="+mn-cs"/>
              </a:rPr>
              <a:t> </a:t>
            </a:r>
          </a:p>
          <a:p>
            <a:pPr marL="0" indent="0">
              <a:buNone/>
            </a:pPr>
            <a:endParaRPr lang="en-GB"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335420590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0" indent="0">
              <a:buNone/>
            </a:pPr>
            <a:r>
              <a:rPr lang="en-US" sz="1200" b="0" i="0" u="none" strike="noStrike" kern="1200" baseline="0" dirty="0">
                <a:solidFill>
                  <a:schemeClr val="tx1"/>
                </a:solidFill>
                <a:latin typeface="Arial" charset="0"/>
                <a:ea typeface="+mn-ea"/>
                <a:cs typeface="+mn-cs"/>
              </a:rPr>
              <a:t>Invisible disabilities – physical, mental or neurological conditions that limit a person’s movement, senses or activities that are invisible to the onlooker.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48072881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0" indent="0">
              <a:buNone/>
            </a:pPr>
            <a:r>
              <a:rPr lang="en-GB" sz="1200" b="1" i="0" u="none" strike="noStrike" kern="1200" baseline="0" dirty="0">
                <a:solidFill>
                  <a:schemeClr val="tx1"/>
                </a:solidFill>
                <a:latin typeface="Arial" charset="0"/>
                <a:ea typeface="+mn-ea"/>
                <a:cs typeface="+mn-cs"/>
              </a:rPr>
              <a:t>Actions towards vulnerable people</a:t>
            </a:r>
          </a:p>
          <a:p>
            <a:pPr marL="0" indent="0">
              <a:buNone/>
            </a:pPr>
            <a:r>
              <a:rPr lang="en-GB" sz="1200" b="0" i="0" u="none" strike="noStrike" kern="1200" baseline="0" dirty="0">
                <a:solidFill>
                  <a:schemeClr val="tx1"/>
                </a:solidFill>
                <a:latin typeface="Arial" charset="0"/>
                <a:ea typeface="+mn-ea"/>
                <a:cs typeface="+mn-cs"/>
              </a:rPr>
              <a:t>In your professional judgement, if they appear to be vulnerable, you need to consider what help they might need. </a:t>
            </a:r>
          </a:p>
          <a:p>
            <a:pPr marL="0" indent="0">
              <a:buNone/>
            </a:pPr>
            <a:endParaRPr lang="en-GB" sz="1200" b="0" i="0" u="none" strike="noStrike" kern="1200" baseline="0" dirty="0">
              <a:solidFill>
                <a:schemeClr val="tx1"/>
              </a:solidFill>
              <a:latin typeface="Arial" charset="0"/>
              <a:ea typeface="+mn-ea"/>
              <a:cs typeface="+mn-cs"/>
            </a:endParaRPr>
          </a:p>
          <a:p>
            <a:pPr marL="0" indent="0">
              <a:buNone/>
            </a:pPr>
            <a:r>
              <a:rPr lang="en-GB" sz="1200" b="0" i="0" u="none" strike="noStrike" kern="1200" baseline="0" dirty="0">
                <a:solidFill>
                  <a:schemeClr val="tx1"/>
                </a:solidFill>
                <a:latin typeface="Arial" charset="0"/>
                <a:ea typeface="+mn-ea"/>
                <a:cs typeface="+mn-cs"/>
              </a:rPr>
              <a:t>Local safe havens/safety initiatives – e.g. those run by St John Ambulance or ‘Ask Angela’.</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213471475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0929884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0" indent="0">
              <a:buNone/>
            </a:pPr>
            <a:r>
              <a:rPr lang="en-US" dirty="0"/>
              <a:t>Effective sexual predators do not seem to be a predator to the victim.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319709173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0" indent="0">
              <a:buNone/>
            </a:pPr>
            <a:r>
              <a:rPr lang="en-GB" dirty="0"/>
              <a:t>Sexual predators may have a preference as to who they target. </a:t>
            </a:r>
          </a:p>
          <a:p>
            <a:pPr marL="0" indent="0">
              <a:buNone/>
            </a:pPr>
            <a:endParaRPr lang="en-GB" dirty="0"/>
          </a:p>
          <a:p>
            <a:pPr marL="0" indent="0">
              <a:buNone/>
            </a:pPr>
            <a:r>
              <a:rPr lang="en-GB" dirty="0"/>
              <a:t>This may be a sexual preference alone or an additional factor such as young or intoxicated.</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91B61B-84B6-4BCB-8F13-896D01377815}" type="slidenum">
              <a:rPr kumimoji="0" lang="en-GB"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1200" b="0" i="0"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90476128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sz="1200" b="1" i="0" u="none" strike="noStrike" kern="1200" baseline="0" dirty="0">
                <a:solidFill>
                  <a:schemeClr val="tx1"/>
                </a:solidFill>
                <a:latin typeface="Arial" charset="0"/>
                <a:ea typeface="+mn-ea"/>
                <a:cs typeface="+mn-cs"/>
              </a:rPr>
              <a:t>Class question: What behaviours might indicate a sexual predator?</a:t>
            </a:r>
          </a:p>
          <a:p>
            <a:pPr marL="0" indent="0">
              <a:buNone/>
            </a:pPr>
            <a:endParaRPr lang="en-GB" sz="1200" b="1" i="0" u="none" strike="noStrike" kern="1200" baseline="0" dirty="0">
              <a:solidFill>
                <a:schemeClr val="tx1"/>
              </a:solidFill>
              <a:latin typeface="Arial" charset="0"/>
              <a:ea typeface="+mn-ea"/>
              <a:cs typeface="+mn-cs"/>
            </a:endParaRPr>
          </a:p>
          <a:p>
            <a:pPr marL="0" indent="0">
              <a:buNone/>
            </a:pPr>
            <a:r>
              <a:rPr lang="en-GB" sz="1200" b="1" i="0" u="none" strike="noStrike" kern="1200" baseline="0" dirty="0">
                <a:solidFill>
                  <a:schemeClr val="tx1"/>
                </a:solidFill>
                <a:latin typeface="Arial" charset="0"/>
                <a:ea typeface="+mn-ea"/>
                <a:cs typeface="+mn-cs"/>
              </a:rPr>
              <a:t>Sexual predators</a:t>
            </a:r>
          </a:p>
          <a:p>
            <a:pPr marL="0" indent="0">
              <a:buNone/>
            </a:pPr>
            <a:r>
              <a:rPr lang="en-GB" sz="1200" b="0" i="0" u="none" strike="noStrike" kern="1200" baseline="0" dirty="0">
                <a:solidFill>
                  <a:schemeClr val="tx1"/>
                </a:solidFill>
                <a:latin typeface="Arial" charset="0"/>
                <a:ea typeface="+mn-ea"/>
                <a:cs typeface="+mn-cs"/>
              </a:rPr>
              <a:t>Security operatives must be able to identify the behaviours that may be exhibited by sexual predators. </a:t>
            </a:r>
          </a:p>
          <a:p>
            <a:pPr marL="0" indent="0">
              <a:buNone/>
            </a:pPr>
            <a:endParaRPr lang="en-GB" sz="1200" b="0" i="0" u="none" strike="noStrike" kern="1200" baseline="0" dirty="0">
              <a:solidFill>
                <a:schemeClr val="tx1"/>
              </a:solidFill>
              <a:latin typeface="Arial" charset="0"/>
              <a:ea typeface="+mn-ea"/>
              <a:cs typeface="+mn-cs"/>
            </a:endParaRPr>
          </a:p>
          <a:p>
            <a:pPr marL="0" indent="0">
              <a:buNone/>
            </a:pPr>
            <a:r>
              <a:rPr lang="en-GB" sz="1200" b="0" i="0" u="none" strike="noStrike" kern="1200" baseline="0" dirty="0">
                <a:solidFill>
                  <a:schemeClr val="tx1"/>
                </a:solidFill>
                <a:latin typeface="Arial" charset="0"/>
                <a:ea typeface="+mn-ea"/>
                <a:cs typeface="+mn-cs"/>
              </a:rPr>
              <a:t>It is important that learners remember that sexual predators don’t look just one particular way, but are all genders, shapes and sizes. </a:t>
            </a:r>
          </a:p>
          <a:p>
            <a:pPr marL="0" indent="0">
              <a:buNone/>
            </a:pPr>
            <a:endParaRPr lang="en-GB" sz="1200" b="0" i="0" u="none" strike="noStrike" kern="1200" baseline="0" dirty="0">
              <a:solidFill>
                <a:schemeClr val="tx1"/>
              </a:solidFill>
              <a:latin typeface="Arial" charset="0"/>
              <a:ea typeface="+mn-ea"/>
              <a:cs typeface="+mn-cs"/>
            </a:endParaRPr>
          </a:p>
          <a:p>
            <a:pPr marL="0" indent="0">
              <a:buNone/>
            </a:pPr>
            <a:r>
              <a:rPr lang="en-GB" sz="1200" b="0" i="0" u="none" strike="noStrike" kern="1200" baseline="0" dirty="0">
                <a:solidFill>
                  <a:schemeClr val="tx1"/>
                </a:solidFill>
                <a:latin typeface="Arial" charset="0"/>
                <a:ea typeface="+mn-ea"/>
                <a:cs typeface="+mn-cs"/>
              </a:rPr>
              <a:t>Re. buying gifts for vulnerable people – sexual predators may give gifts to those in poor/unsettled homes, e.g. offering to share a gaming console with a financially poor person or offering refuge during a divorce.</a:t>
            </a:r>
          </a:p>
          <a:p>
            <a:pPr marL="0" indent="0">
              <a:buNone/>
            </a:pPr>
            <a:endParaRPr lang="en-GB" sz="1200" b="0" i="0" u="none" strike="noStrike" kern="1200" baseline="0" dirty="0">
              <a:solidFill>
                <a:schemeClr val="tx1"/>
              </a:solidFill>
              <a:latin typeface="Arial" charset="0"/>
              <a:ea typeface="+mn-ea"/>
              <a:cs typeface="+mn-cs"/>
            </a:endParaRPr>
          </a:p>
          <a:p>
            <a:pPr marL="0" indent="0">
              <a:buNone/>
            </a:pPr>
            <a:r>
              <a:rPr lang="en-GB" sz="1200" b="0" i="0" u="none" strike="noStrike" kern="1200" baseline="0" dirty="0">
                <a:solidFill>
                  <a:schemeClr val="tx1"/>
                </a:solidFill>
                <a:latin typeface="Arial" charset="0"/>
                <a:ea typeface="+mn-ea"/>
                <a:cs typeface="+mn-cs"/>
              </a:rPr>
              <a:t>Re. suspicious behaviour around certain times/venues – venues could include schools/play areas/pubs/clubs etc. </a:t>
            </a:r>
          </a:p>
          <a:p>
            <a:pPr marL="0" indent="0">
              <a:buNone/>
            </a:pPr>
            <a:endParaRPr lang="en-GB" sz="1200" b="0" i="0" u="none" strike="noStrike" kern="1200" baseline="0" dirty="0">
              <a:solidFill>
                <a:schemeClr val="tx1"/>
              </a:solidFill>
              <a:latin typeface="Arial" charset="0"/>
              <a:ea typeface="+mn-ea"/>
              <a:cs typeface="+mn-cs"/>
            </a:endParaRPr>
          </a:p>
          <a:p>
            <a:pPr marL="0" indent="0">
              <a:buNone/>
            </a:pPr>
            <a:r>
              <a:rPr lang="en-GB" sz="1200" b="0" i="0" u="none" strike="noStrike" kern="1200" baseline="0" dirty="0">
                <a:solidFill>
                  <a:schemeClr val="tx1"/>
                </a:solidFill>
                <a:latin typeface="Arial" charset="0"/>
                <a:ea typeface="+mn-ea"/>
                <a:cs typeface="+mn-cs"/>
              </a:rPr>
              <a:t>Re. inappropriate use of technology – predators could use phones, for example, to upskirt (taking a photograph underneath a woman’s skirt/dress without her consent).</a:t>
            </a:r>
          </a:p>
        </p:txBody>
      </p:sp>
    </p:spTree>
    <p:extLst>
      <p:ext uri="{BB962C8B-B14F-4D97-AF65-F5344CB8AC3E}">
        <p14:creationId xmlns:p14="http://schemas.microsoft.com/office/powerpoint/2010/main" val="421815906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sz="1200" b="1" i="0" u="none" strike="noStrike" kern="1200" baseline="0" dirty="0">
                <a:solidFill>
                  <a:schemeClr val="tx1"/>
                </a:solidFill>
                <a:latin typeface="Arial" charset="0"/>
                <a:ea typeface="+mn-ea"/>
                <a:cs typeface="+mn-cs"/>
              </a:rPr>
              <a:t>Class question: What behaviours might indicate abuse?</a:t>
            </a:r>
          </a:p>
          <a:p>
            <a:pPr marL="0" indent="0">
              <a:buNone/>
            </a:pPr>
            <a:endParaRPr lang="en-GB" sz="1200" b="1" i="0" u="none" strike="noStrike" kern="1200" baseline="0" dirty="0">
              <a:solidFill>
                <a:schemeClr val="tx1"/>
              </a:solidFill>
              <a:latin typeface="Arial" charset="0"/>
              <a:ea typeface="+mn-ea"/>
              <a:cs typeface="+mn-cs"/>
            </a:endParaRPr>
          </a:p>
          <a:p>
            <a:pPr marL="0" indent="0">
              <a:buNone/>
            </a:pPr>
            <a:r>
              <a:rPr lang="en-GB" sz="1200" b="1" i="0" u="none" strike="noStrike" kern="1200" baseline="0" dirty="0">
                <a:solidFill>
                  <a:schemeClr val="tx1"/>
                </a:solidFill>
                <a:latin typeface="Arial" charset="0"/>
                <a:ea typeface="+mn-ea"/>
                <a:cs typeface="+mn-cs"/>
              </a:rPr>
              <a:t>Indicators of abuse </a:t>
            </a:r>
          </a:p>
          <a:p>
            <a:pPr marL="0" indent="0">
              <a:buNone/>
            </a:pPr>
            <a:r>
              <a:rPr lang="en-GB" sz="1200" b="0" i="0" u="none" strike="noStrike" kern="1200" baseline="0" dirty="0">
                <a:solidFill>
                  <a:schemeClr val="tx1"/>
                </a:solidFill>
                <a:latin typeface="Arial" charset="0"/>
                <a:ea typeface="+mn-ea"/>
                <a:cs typeface="+mn-cs"/>
              </a:rPr>
              <a:t>Abuse can be mental as well as physical, so an abuser may be able to both mentally and physical restrict an individual’s freedom. </a:t>
            </a:r>
          </a:p>
          <a:p>
            <a:pPr marL="0" indent="0">
              <a:buNone/>
            </a:pPr>
            <a:endParaRPr lang="en-GB" sz="1200" b="0" i="0" u="none" strike="noStrike" kern="1200" baseline="0" dirty="0">
              <a:solidFill>
                <a:schemeClr val="tx1"/>
              </a:solidFill>
              <a:latin typeface="Arial" charset="0"/>
              <a:ea typeface="+mn-ea"/>
              <a:cs typeface="+mn-cs"/>
            </a:endParaRPr>
          </a:p>
          <a:p>
            <a:pPr marL="0" indent="0">
              <a:buNone/>
            </a:pPr>
            <a:r>
              <a:rPr lang="en-GB" sz="1200" b="0" i="0" u="none" strike="noStrike" kern="1200" baseline="0" dirty="0">
                <a:solidFill>
                  <a:schemeClr val="tx1"/>
                </a:solidFill>
                <a:latin typeface="Arial" charset="0"/>
                <a:ea typeface="+mn-ea"/>
                <a:cs typeface="+mn-cs"/>
              </a:rPr>
              <a:t>Unexplained bruising may be clearly visible to security operatives, however individuals may be able to keep their bruises/injuries hidden. </a:t>
            </a:r>
          </a:p>
          <a:p>
            <a:pPr marL="0" indent="0">
              <a:buNone/>
            </a:pPr>
            <a:endParaRPr lang="en-GB" sz="1200" b="0" i="0" u="none" strike="noStrike" kern="1200" baseline="0" dirty="0">
              <a:solidFill>
                <a:schemeClr val="tx1"/>
              </a:solidFill>
              <a:latin typeface="Arial" charset="0"/>
              <a:ea typeface="+mn-ea"/>
              <a:cs typeface="+mn-cs"/>
            </a:endParaRPr>
          </a:p>
          <a:p>
            <a:pPr marL="0" indent="0">
              <a:buNone/>
            </a:pPr>
            <a:r>
              <a:rPr lang="en-GB" sz="1200" b="0" i="0" u="none" strike="noStrike" kern="1200" baseline="0" dirty="0">
                <a:solidFill>
                  <a:schemeClr val="tx1"/>
                </a:solidFill>
                <a:latin typeface="Arial" charset="0"/>
                <a:ea typeface="+mn-ea"/>
                <a:cs typeface="+mn-cs"/>
              </a:rPr>
              <a:t>Security operatives may be able to pick up on a change in personality/circumstance from a regular customer or colleague which could be indicating that mental or physical, or both types of abuse are occurring. Changes in personality/circumstance could be for the better or worse.</a:t>
            </a:r>
          </a:p>
        </p:txBody>
      </p:sp>
    </p:spTree>
    <p:extLst>
      <p:ext uri="{BB962C8B-B14F-4D97-AF65-F5344CB8AC3E}">
        <p14:creationId xmlns:p14="http://schemas.microsoft.com/office/powerpoint/2010/main" val="44799973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Allegations of sexual assault </a:t>
            </a:r>
          </a:p>
          <a:p>
            <a:pPr marL="0" indent="0">
              <a:buNone/>
            </a:pPr>
            <a:r>
              <a:rPr lang="en-GB" sz="1200" b="0" i="0" u="none" strike="noStrike" baseline="0" dirty="0">
                <a:latin typeface="MyriadPro-Regular"/>
              </a:rPr>
              <a:t>Security operatives regularly wear uniforms. Some people find this reassuring and may choose to tell the operative about the abuse that they have been subjected to. This is called a disclosure.</a:t>
            </a:r>
          </a:p>
          <a:p>
            <a:pPr marL="0" indent="0">
              <a:buNone/>
            </a:pPr>
            <a:endParaRPr lang="en-GB" sz="1200" b="0" i="0" u="none" strike="noStrike" kern="1200" baseline="0" dirty="0">
              <a:solidFill>
                <a:schemeClr val="tx1"/>
              </a:solidFill>
              <a:latin typeface="MyriadPro-Regular"/>
              <a:ea typeface="+mn-ea"/>
              <a:cs typeface="+mn-cs"/>
            </a:endParaRPr>
          </a:p>
          <a:p>
            <a:pPr marL="0" indent="0">
              <a:buNone/>
            </a:pPr>
            <a:r>
              <a:rPr lang="en-GB" sz="1200" b="0" i="0" u="none" strike="noStrike" kern="1200" baseline="0" dirty="0">
                <a:solidFill>
                  <a:schemeClr val="tx1"/>
                </a:solidFill>
                <a:latin typeface="Arial" charset="0"/>
                <a:ea typeface="+mn-ea"/>
                <a:cs typeface="+mn-cs"/>
              </a:rPr>
              <a:t>Every organisation has a policy on what action to take if a member of staff or customer discloses information to them. Security operatives must follow the procedures when dealing with allegations of sexual assault. They must in the first instance:</a:t>
            </a:r>
          </a:p>
          <a:p>
            <a:pPr marL="174625" indent="-174625"/>
            <a:r>
              <a:rPr lang="en-GB" sz="1200" b="0" i="0" u="none" strike="noStrike" kern="1200" baseline="0" dirty="0">
                <a:solidFill>
                  <a:schemeClr val="tx1"/>
                </a:solidFill>
                <a:latin typeface="Arial" charset="0"/>
                <a:ea typeface="+mn-ea"/>
                <a:cs typeface="+mn-cs"/>
              </a:rPr>
              <a:t>safeguard the victim by making sure they have a safe space to stay that is separate from the assailant</a:t>
            </a:r>
          </a:p>
          <a:p>
            <a:pPr marL="174625" indent="-174625"/>
            <a:r>
              <a:rPr lang="en-GB" sz="1200" b="0" i="0" u="none" strike="noStrike" kern="1200" baseline="0" dirty="0">
                <a:solidFill>
                  <a:schemeClr val="tx1"/>
                </a:solidFill>
                <a:latin typeface="Arial" charset="0"/>
                <a:ea typeface="+mn-ea"/>
                <a:cs typeface="+mn-cs"/>
              </a:rPr>
              <a:t>inform their manager/supervisor as soon as possible</a:t>
            </a:r>
          </a:p>
          <a:p>
            <a:pPr marL="174625" indent="-174625"/>
            <a:r>
              <a:rPr lang="en-GB" sz="1200" b="0" i="0" u="none" strike="noStrike" kern="1200" baseline="0" dirty="0">
                <a:solidFill>
                  <a:schemeClr val="tx1"/>
                </a:solidFill>
                <a:latin typeface="Arial" charset="0"/>
                <a:ea typeface="+mn-ea"/>
                <a:cs typeface="+mn-cs"/>
              </a:rPr>
              <a:t>notify the police</a:t>
            </a:r>
          </a:p>
          <a:p>
            <a:pPr marL="174625" indent="-174625"/>
            <a:r>
              <a:rPr lang="en-GB" sz="1200" b="0" i="0" u="none" strike="noStrike" kern="1200" baseline="0" dirty="0">
                <a:solidFill>
                  <a:schemeClr val="tx1"/>
                </a:solidFill>
                <a:latin typeface="Arial" charset="0"/>
                <a:ea typeface="+mn-ea"/>
                <a:cs typeface="+mn-cs"/>
              </a:rPr>
              <a:t>record and document all information at the first opportunity</a:t>
            </a:r>
            <a:endParaRPr lang="en-US" dirty="0"/>
          </a:p>
        </p:txBody>
      </p:sp>
    </p:spTree>
    <p:extLst>
      <p:ext uri="{BB962C8B-B14F-4D97-AF65-F5344CB8AC3E}">
        <p14:creationId xmlns:p14="http://schemas.microsoft.com/office/powerpoint/2010/main" val="123901677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sz="1200" b="1" i="0" u="none" strike="noStrike" kern="1200" baseline="0" dirty="0">
                <a:solidFill>
                  <a:schemeClr val="tx1"/>
                </a:solidFill>
                <a:latin typeface="Arial" charset="0"/>
                <a:ea typeface="+mn-ea"/>
                <a:cs typeface="+mn-cs"/>
              </a:rPr>
              <a:t>Class question: What is anti-social behaviour?</a:t>
            </a:r>
          </a:p>
          <a:p>
            <a:pPr marL="0" indent="0">
              <a:buNone/>
            </a:pPr>
            <a:endParaRPr lang="en-GB" sz="1200" b="1" i="0" u="none" strike="noStrike" kern="1200" baseline="0" dirty="0">
              <a:solidFill>
                <a:schemeClr val="tx1"/>
              </a:solidFill>
              <a:latin typeface="Arial" charset="0"/>
              <a:ea typeface="+mn-ea"/>
              <a:cs typeface="+mn-cs"/>
            </a:endParaRPr>
          </a:p>
          <a:p>
            <a:pPr marL="0" indent="0">
              <a:buNone/>
            </a:pPr>
            <a:r>
              <a:rPr lang="en-GB" sz="1200" b="1" i="0" u="none" strike="noStrike" kern="1200" baseline="0" dirty="0">
                <a:solidFill>
                  <a:schemeClr val="tx1"/>
                </a:solidFill>
                <a:latin typeface="Arial" charset="0"/>
                <a:ea typeface="+mn-ea"/>
                <a:cs typeface="+mn-cs"/>
              </a:rPr>
              <a:t>Anti-social behaviour</a:t>
            </a:r>
          </a:p>
          <a:p>
            <a:pPr marL="0" indent="0">
              <a:buNone/>
            </a:pPr>
            <a:r>
              <a:rPr lang="en-GB" sz="1200" b="0" i="0" u="none" strike="noStrike" kern="1200" baseline="0" dirty="0">
                <a:solidFill>
                  <a:schemeClr val="tx1"/>
                </a:solidFill>
                <a:latin typeface="Arial" charset="0"/>
                <a:ea typeface="+mn-ea"/>
                <a:cs typeface="+mn-cs"/>
              </a:rPr>
              <a:t>Security operatives should always try to be positive and productive in their attitudes when dealing with members of the public that are demonstrating anti-social behaviour.</a:t>
            </a:r>
            <a:endParaRPr lang="en-US" altLang="en-US" dirty="0"/>
          </a:p>
          <a:p>
            <a:endParaRPr lang="en-US" altLang="en-US" dirty="0"/>
          </a:p>
          <a:p>
            <a:r>
              <a:rPr lang="en-US" altLang="en-US" dirty="0"/>
              <a:t>Source </a:t>
            </a:r>
            <a:r>
              <a:rPr lang="en-GB" dirty="0">
                <a:hlinkClick r:id="rId3"/>
              </a:rPr>
              <a:t>https://www.thamesvalley.police.uk/advice/advice-and-information/asb/af/antisocial-behaviour/</a:t>
            </a:r>
            <a:endParaRPr lang="en-GB" dirty="0"/>
          </a:p>
          <a:p>
            <a:r>
              <a:rPr lang="en-GB" altLang="en-US" dirty="0"/>
              <a:t>Simplify to bullying, graffiti, etc.</a:t>
            </a:r>
          </a:p>
          <a:p>
            <a:endParaRPr lang="en-GB" altLang="en-US" dirty="0"/>
          </a:p>
          <a:p>
            <a:pPr marL="0" indent="0">
              <a:buNone/>
            </a:pPr>
            <a:endParaRPr lang="en-GB" altLang="en-US" dirty="0"/>
          </a:p>
        </p:txBody>
      </p:sp>
    </p:spTree>
    <p:extLst>
      <p:ext uri="{BB962C8B-B14F-4D97-AF65-F5344CB8AC3E}">
        <p14:creationId xmlns:p14="http://schemas.microsoft.com/office/powerpoint/2010/main" val="1536860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b="1" dirty="0">
                <a:latin typeface="+mn-lt"/>
                <a:cs typeface="+mn-cs"/>
              </a:rPr>
              <a:t>Searching people</a:t>
            </a:r>
            <a:endParaRPr lang="en-GB" dirty="0">
              <a:latin typeface="+mn-lt"/>
              <a:cs typeface="+mn-cs"/>
            </a:endParaRPr>
          </a:p>
          <a:p>
            <a:pPr marL="0" indent="0">
              <a:buNone/>
            </a:pPr>
            <a:r>
              <a:rPr lang="en-US" dirty="0">
                <a:latin typeface="+mn-lt"/>
                <a:cs typeface="+mn-cs"/>
              </a:rPr>
              <a:t>People may need to be searched before entering a site as a condition of entry, or before leaving it.</a:t>
            </a:r>
          </a:p>
          <a:p>
            <a:pPr marL="0" indent="0">
              <a:buNone/>
            </a:pPr>
            <a:r>
              <a:rPr lang="en-US" dirty="0">
                <a:latin typeface="+mn-lt"/>
                <a:cs typeface="+mn-cs"/>
              </a:rPr>
              <a:t> </a:t>
            </a:r>
            <a:endParaRPr lang="en-GB" dirty="0">
              <a:latin typeface="+mn-lt"/>
              <a:cs typeface="+mn-cs"/>
            </a:endParaRPr>
          </a:p>
          <a:p>
            <a:pPr marL="0" indent="0">
              <a:buNone/>
            </a:pPr>
            <a:r>
              <a:rPr lang="en-US" dirty="0">
                <a:latin typeface="+mn-lt"/>
                <a:cs typeface="+mn-cs"/>
              </a:rPr>
              <a:t>They might require searching to stop them from bringing any weapons, drugs, suspect packages or other </a:t>
            </a:r>
            <a:r>
              <a:rPr lang="en-US" dirty="0" err="1">
                <a:latin typeface="+mn-lt"/>
                <a:cs typeface="+mn-cs"/>
              </a:rPr>
              <a:t>unauthorised</a:t>
            </a:r>
            <a:r>
              <a:rPr lang="en-US" dirty="0">
                <a:latin typeface="+mn-lt"/>
                <a:cs typeface="+mn-cs"/>
              </a:rPr>
              <a:t> items on to the site, or they may need searching before they leave to ensure that they are not accidentally or deliberately taking away any of the client’s property with them.</a:t>
            </a:r>
            <a:endParaRPr lang="en-GB" dirty="0">
              <a:latin typeface="+mn-lt"/>
              <a:cs typeface="+mn-cs"/>
            </a:endParaRPr>
          </a:p>
          <a:p>
            <a:endParaRPr lang="en-GB" dirty="0"/>
          </a:p>
        </p:txBody>
      </p:sp>
      <p:sp>
        <p:nvSpPr>
          <p:cNvPr id="4" name="Slide Number Placeholder 3"/>
          <p:cNvSpPr>
            <a:spLocks noGrp="1"/>
          </p:cNvSpPr>
          <p:nvPr>
            <p:ph type="sldNum" sz="quarter" idx="10"/>
          </p:nvPr>
        </p:nvSpPr>
        <p:spPr/>
        <p:txBody>
          <a:bodyPr/>
          <a:lstStyle/>
          <a:p>
            <a:fld id="{8391B61B-84B6-4BCB-8F13-896D01377815}" type="slidenum">
              <a:rPr lang="en-GB" smtClean="0"/>
              <a:pPr/>
              <a:t>8</a:t>
            </a:fld>
            <a:endParaRPr lang="en-GB"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1" dirty="0"/>
              <a:t>Anti-social behaviour</a:t>
            </a:r>
            <a:endParaRPr lang="en-GB" sz="1200" b="0" i="0" u="none" strike="noStrike" kern="1200" baseline="0" dirty="0">
              <a:solidFill>
                <a:schemeClr val="tx1"/>
              </a:solidFill>
              <a:latin typeface="Arial" charset="0"/>
              <a:ea typeface="+mn-ea"/>
              <a:cs typeface="+mn-cs"/>
            </a:endParaRPr>
          </a:p>
          <a:p>
            <a:pPr marL="0" indent="0">
              <a:buNone/>
            </a:pPr>
            <a:r>
              <a:rPr lang="en-GB" sz="1200" b="0" i="0" u="none" strike="noStrike" kern="1200" baseline="0" dirty="0">
                <a:solidFill>
                  <a:schemeClr val="tx1"/>
                </a:solidFill>
                <a:latin typeface="Arial" charset="0"/>
                <a:ea typeface="+mn-ea"/>
                <a:cs typeface="+mn-cs"/>
              </a:rPr>
              <a:t>Further ways in which to deal with anti-social behaviour are detailed on the next slide. </a:t>
            </a:r>
          </a:p>
        </p:txBody>
      </p:sp>
    </p:spTree>
    <p:extLst>
      <p:ext uri="{BB962C8B-B14F-4D97-AF65-F5344CB8AC3E}">
        <p14:creationId xmlns:p14="http://schemas.microsoft.com/office/powerpoint/2010/main" val="241325917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9331882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Ask delegates to complete the key tasks for this section in their</a:t>
            </a:r>
            <a:r>
              <a:rPr lang="en-GB" baseline="0" dirty="0"/>
              <a:t> handouts, </a:t>
            </a:r>
            <a:r>
              <a:rPr lang="en-GB" dirty="0"/>
              <a:t>or to complete it in groups in the classroom.</a:t>
            </a:r>
          </a:p>
          <a:p>
            <a:pPr marL="0" indent="0">
              <a:buNone/>
            </a:pPr>
            <a:endParaRPr lang="en-GB" dirty="0"/>
          </a:p>
        </p:txBody>
      </p:sp>
    </p:spTree>
    <p:extLst>
      <p:ext uri="{BB962C8B-B14F-4D97-AF65-F5344CB8AC3E}">
        <p14:creationId xmlns:p14="http://schemas.microsoft.com/office/powerpoint/2010/main" val="420613254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Tree>
    <p:extLst>
      <p:ext uri="{BB962C8B-B14F-4D97-AF65-F5344CB8AC3E}">
        <p14:creationId xmlns:p14="http://schemas.microsoft.com/office/powerpoint/2010/main" val="50748018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Ask delegates to complete the key tasks for this section in their</a:t>
            </a:r>
            <a:r>
              <a:rPr lang="en-GB" baseline="0" dirty="0"/>
              <a:t> handouts, </a:t>
            </a:r>
            <a:r>
              <a:rPr lang="en-GB" dirty="0"/>
              <a:t>or to complete it in groups in the classroom.</a:t>
            </a:r>
          </a:p>
          <a:p>
            <a:pPr marL="0" indent="0">
              <a:buNone/>
            </a:pPr>
            <a:endParaRPr lang="en-GB" dirty="0"/>
          </a:p>
        </p:txBody>
      </p:sp>
    </p:spTree>
    <p:extLst>
      <p:ext uri="{BB962C8B-B14F-4D97-AF65-F5344CB8AC3E}">
        <p14:creationId xmlns:p14="http://schemas.microsoft.com/office/powerpoint/2010/main" val="369103516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FF0000"/>
                </a:solidFill>
              </a:rPr>
              <a:t>This list is not exhaustive</a:t>
            </a:r>
          </a:p>
          <a:p>
            <a:pPr marL="0" indent="0">
              <a:buNone/>
            </a:pPr>
            <a:endParaRPr lang="en-GB" dirty="0"/>
          </a:p>
        </p:txBody>
      </p:sp>
    </p:spTree>
    <p:extLst>
      <p:ext uri="{BB962C8B-B14F-4D97-AF65-F5344CB8AC3E}">
        <p14:creationId xmlns:p14="http://schemas.microsoft.com/office/powerpoint/2010/main" val="243548179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Ask delegates to complete the key tasks for this section in their</a:t>
            </a:r>
            <a:r>
              <a:rPr lang="en-GB" baseline="0" dirty="0"/>
              <a:t> handouts, </a:t>
            </a:r>
            <a:r>
              <a:rPr lang="en-GB" dirty="0"/>
              <a:t>or to complete it in groups in the classroom.</a:t>
            </a:r>
          </a:p>
          <a:p>
            <a:pPr marL="0" indent="0">
              <a:buNone/>
            </a:pPr>
            <a:endParaRPr lang="en-GB" dirty="0"/>
          </a:p>
        </p:txBody>
      </p:sp>
    </p:spTree>
    <p:extLst>
      <p:ext uri="{BB962C8B-B14F-4D97-AF65-F5344CB8AC3E}">
        <p14:creationId xmlns:p14="http://schemas.microsoft.com/office/powerpoint/2010/main" val="279408958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Tree>
    <p:extLst>
      <p:ext uri="{BB962C8B-B14F-4D97-AF65-F5344CB8AC3E}">
        <p14:creationId xmlns:p14="http://schemas.microsoft.com/office/powerpoint/2010/main" val="349489662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269161-1724-475B-B1E8-C17BD620F8B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Image Placeholder 5"/>
          <p:cNvSpPr>
            <a:spLocks noGrp="1" noRot="1" noChangeAspect="1"/>
          </p:cNvSpPr>
          <p:nvPr>
            <p:ph type="sldImg"/>
          </p:nvPr>
        </p:nvSpPr>
        <p:spPr/>
      </p:sp>
      <p:sp>
        <p:nvSpPr>
          <p:cNvPr id="7" name="Notes Placeholder 6"/>
          <p:cNvSpPr>
            <a:spLocks noGrp="1"/>
          </p:cNvSpPr>
          <p:nvPr>
            <p:ph type="body" idx="1"/>
          </p:nvPr>
        </p:nvSpPr>
        <p:spPr/>
        <p:txBody>
          <a:bodyPr/>
          <a:lstStyle/>
          <a:p>
            <a:pPr marL="0" indent="0">
              <a:buNone/>
            </a:pPr>
            <a:endParaRPr lang="en-GB" b="1" kern="1200" dirty="0">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540301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52748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b="1" dirty="0">
                <a:latin typeface="+mn-lt"/>
                <a:cs typeface="+mn-cs"/>
              </a:rPr>
              <a:t>When and how often to search</a:t>
            </a:r>
            <a:endParaRPr lang="en-GB" dirty="0">
              <a:latin typeface="+mn-lt"/>
              <a:cs typeface="+mn-cs"/>
            </a:endParaRPr>
          </a:p>
          <a:p>
            <a:pPr marL="0" indent="0">
              <a:buNone/>
            </a:pPr>
            <a:r>
              <a:rPr lang="en-GB" dirty="0">
                <a:latin typeface="+mn-lt"/>
                <a:cs typeface="+mn-cs"/>
              </a:rPr>
              <a:t>Some sites will have a policy where every visitor is searched prior to entry (</a:t>
            </a:r>
            <a:r>
              <a:rPr lang="en-GB" b="1" dirty="0">
                <a:latin typeface="+mn-lt"/>
                <a:cs typeface="+mn-cs"/>
              </a:rPr>
              <a:t>GENERAL</a:t>
            </a:r>
            <a:r>
              <a:rPr lang="en-GB" dirty="0">
                <a:latin typeface="+mn-lt"/>
                <a:cs typeface="+mn-cs"/>
              </a:rPr>
              <a:t>), whereas others only search odd visitors now and again (</a:t>
            </a:r>
            <a:r>
              <a:rPr lang="en-GB" b="1" dirty="0">
                <a:latin typeface="+mn-lt"/>
                <a:cs typeface="+mn-cs"/>
              </a:rPr>
              <a:t>RANDOM</a:t>
            </a:r>
            <a:r>
              <a:rPr lang="en-GB" dirty="0">
                <a:latin typeface="+mn-lt"/>
                <a:cs typeface="+mn-cs"/>
              </a:rPr>
              <a:t>). This acts as a good deterrent.</a:t>
            </a:r>
          </a:p>
          <a:p>
            <a:pPr marL="0" indent="0">
              <a:buNone/>
            </a:pPr>
            <a:r>
              <a:rPr lang="en-GB" dirty="0">
                <a:latin typeface="+mn-lt"/>
                <a:cs typeface="+mn-cs"/>
              </a:rPr>
              <a:t>Some sites only search visitors or staff who they believe for some reason may be in possession of unauthorised items (</a:t>
            </a:r>
            <a:r>
              <a:rPr lang="en-GB" b="1" dirty="0">
                <a:latin typeface="+mn-lt"/>
                <a:cs typeface="+mn-cs"/>
              </a:rPr>
              <a:t>SPECIFIC</a:t>
            </a:r>
            <a:r>
              <a:rPr lang="en-GB" dirty="0">
                <a:latin typeface="+mn-lt"/>
                <a:cs typeface="+mn-cs"/>
              </a:rPr>
              <a:t>). </a:t>
            </a:r>
          </a:p>
          <a:p>
            <a:pPr marL="0" indent="0">
              <a:buNone/>
            </a:pPr>
            <a:endParaRPr lang="en-GB" dirty="0">
              <a:latin typeface="+mn-lt"/>
              <a:cs typeface="+mn-cs"/>
            </a:endParaRPr>
          </a:p>
          <a:p>
            <a:pPr marL="0" indent="0">
              <a:buNone/>
            </a:pPr>
            <a:r>
              <a:rPr lang="en-GB" dirty="0">
                <a:latin typeface="+mn-lt"/>
                <a:cs typeface="+mn-cs"/>
              </a:rPr>
              <a:t>Searches may be:</a:t>
            </a:r>
          </a:p>
          <a:p>
            <a:pPr marL="174625" indent="-174625"/>
            <a:r>
              <a:rPr lang="en-GB" b="1" dirty="0">
                <a:latin typeface="+mn-lt"/>
                <a:cs typeface="+mn-cs"/>
              </a:rPr>
              <a:t>GENERAL -  </a:t>
            </a:r>
            <a:r>
              <a:rPr lang="en-GB" b="0" dirty="0">
                <a:latin typeface="+mn-lt"/>
                <a:cs typeface="+mn-cs"/>
              </a:rPr>
              <a:t>when everyone is searched </a:t>
            </a:r>
          </a:p>
          <a:p>
            <a:pPr marL="174625" indent="-174625"/>
            <a:r>
              <a:rPr lang="en-GB" b="1" dirty="0">
                <a:latin typeface="+mn-lt"/>
                <a:cs typeface="+mn-cs"/>
              </a:rPr>
              <a:t>RANDOM - </a:t>
            </a:r>
            <a:r>
              <a:rPr lang="en-GB" b="0" dirty="0">
                <a:latin typeface="+mn-lt"/>
                <a:cs typeface="+mn-cs"/>
              </a:rPr>
              <a:t>when a random selection of people are searched (e.g. search every fourth person)</a:t>
            </a:r>
          </a:p>
          <a:p>
            <a:r>
              <a:rPr lang="en-GB" b="1" dirty="0">
                <a:latin typeface="+mn-lt"/>
                <a:cs typeface="+mn-cs"/>
              </a:rPr>
              <a:t>SPECIFIC -</a:t>
            </a:r>
            <a:r>
              <a:rPr lang="en-GB" b="0" dirty="0">
                <a:latin typeface="+mn-lt"/>
                <a:cs typeface="+mn-cs"/>
              </a:rPr>
              <a:t> when specific individuals or vehicles are searched for specific </a:t>
            </a:r>
            <a:r>
              <a:rPr lang="en-GB" sz="1200" b="0" i="0" u="none" strike="noStrike" kern="1200" baseline="0" dirty="0">
                <a:solidFill>
                  <a:schemeClr val="tx1"/>
                </a:solidFill>
                <a:latin typeface="Arial" charset="0"/>
                <a:ea typeface="+mn-ea"/>
                <a:cs typeface="+mn-cs"/>
              </a:rPr>
              <a:t>reasons (suspicious people, vehicles/packages etc.)</a:t>
            </a:r>
            <a:endParaRPr lang="en-GB" b="0" dirty="0">
              <a:latin typeface="+mn-lt"/>
              <a:cs typeface="+mn-cs"/>
            </a:endParaRPr>
          </a:p>
          <a:p>
            <a:pPr marL="0" indent="0">
              <a:buNone/>
            </a:pPr>
            <a:endParaRPr lang="en-GB" dirty="0">
              <a:latin typeface="+mn-lt"/>
              <a:cs typeface="+mn-cs"/>
            </a:endParaRPr>
          </a:p>
          <a:p>
            <a:pPr marL="0" indent="0">
              <a:buNone/>
            </a:pPr>
            <a:endParaRPr lang="en-GB" dirty="0">
              <a:latin typeface="+mn-lt"/>
              <a:cs typeface="+mn-cs"/>
            </a:endParaRPr>
          </a:p>
          <a:p>
            <a:endParaRPr lang="en-GB" dirty="0"/>
          </a:p>
        </p:txBody>
      </p:sp>
      <p:sp>
        <p:nvSpPr>
          <p:cNvPr id="4" name="Slide Number Placeholder 3"/>
          <p:cNvSpPr>
            <a:spLocks noGrp="1"/>
          </p:cNvSpPr>
          <p:nvPr>
            <p:ph type="sldNum" sz="quarter" idx="10"/>
          </p:nvPr>
        </p:nvSpPr>
        <p:spPr/>
        <p:txBody>
          <a:bodyPr/>
          <a:lstStyle/>
          <a:p>
            <a:fld id="{8391B61B-84B6-4BCB-8F13-896D01377815}" type="slidenum">
              <a:rPr lang="en-GB" smtClean="0"/>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s/slide11.xml"/><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60AB3487-C264-1440-85B2-9D39896AF9B7}" type="datetimeFigureOut">
              <a:rPr lang="en-GB" altLang="en-US"/>
              <a:pPr/>
              <a:t>27/12/2024</a:t>
            </a:fld>
            <a:endParaRPr lang="en-GB"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07F8A604-2F8C-A645-BF68-A410683D30E2}" type="slidenum">
              <a:rPr lang="en-GB" altLang="en-US"/>
              <a:pPr/>
              <a:t>‹#›</a:t>
            </a:fld>
            <a:endParaRPr lang="en-GB" altLang="en-US"/>
          </a:p>
        </p:txBody>
      </p:sp>
    </p:spTree>
    <p:extLst>
      <p:ext uri="{BB962C8B-B14F-4D97-AF65-F5344CB8AC3E}">
        <p14:creationId xmlns:p14="http://schemas.microsoft.com/office/powerpoint/2010/main" val="3355118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13590BE1-E13C-4D48-B1F4-4D2063B85D72}" type="datetimeFigureOut">
              <a:rPr lang="en-GB" altLang="en-US"/>
              <a:pPr/>
              <a:t>27/12/2024</a:t>
            </a:fld>
            <a:endParaRPr lang="en-GB"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EB3B9971-0944-AC4E-8E2A-11E3B5DF8357}" type="slidenum">
              <a:rPr lang="en-GB" altLang="en-US"/>
              <a:pPr/>
              <a:t>‹#›</a:t>
            </a:fld>
            <a:endParaRPr lang="en-GB" altLang="en-US"/>
          </a:p>
        </p:txBody>
      </p:sp>
    </p:spTree>
    <p:extLst>
      <p:ext uri="{BB962C8B-B14F-4D97-AF65-F5344CB8AC3E}">
        <p14:creationId xmlns:p14="http://schemas.microsoft.com/office/powerpoint/2010/main" val="3191752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EF404D0A-3BC2-DD41-BDF9-2863E212B1D7}" type="datetimeFigureOut">
              <a:rPr lang="en-GB" altLang="en-US"/>
              <a:pPr/>
              <a:t>27/12/2024</a:t>
            </a:fld>
            <a:endParaRPr lang="en-GB"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33E80156-F988-5A40-89C9-8B85464B2A64}" type="slidenum">
              <a:rPr lang="en-GB" altLang="en-US"/>
              <a:pPr/>
              <a:t>‹#›</a:t>
            </a:fld>
            <a:endParaRPr lang="en-GB" altLang="en-US"/>
          </a:p>
        </p:txBody>
      </p:sp>
    </p:spTree>
    <p:extLst>
      <p:ext uri="{BB962C8B-B14F-4D97-AF65-F5344CB8AC3E}">
        <p14:creationId xmlns:p14="http://schemas.microsoft.com/office/powerpoint/2010/main" val="2574403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1806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52B858A-042D-475B-94EE-155816E68DD3}" type="datetimeFigureOut">
              <a:rPr lang="en-GB" smtClean="0"/>
              <a:t>27/12/2024</a:t>
            </a:fld>
            <a:endParaRPr lang="en-GB"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DE248BA9-484A-4609-A0D1-1280617FAD01}" type="slidenum">
              <a:rPr lang="en-GB" smtClean="0"/>
              <a:t>‹#›</a:t>
            </a:fld>
            <a:endParaRPr lang="en-GB" dirty="0"/>
          </a:p>
        </p:txBody>
      </p:sp>
    </p:spTree>
    <p:extLst>
      <p:ext uri="{BB962C8B-B14F-4D97-AF65-F5344CB8AC3E}">
        <p14:creationId xmlns:p14="http://schemas.microsoft.com/office/powerpoint/2010/main" val="414603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fontAlgn="auto">
              <a:spcBef>
                <a:spcPts val="0"/>
              </a:spcBef>
              <a:spcAft>
                <a:spcPts val="0"/>
              </a:spcAft>
            </a:pPr>
            <a:fld id="{355E04AE-A6E5-4DA8-8A9A-FD1A6818F0D8}" type="datetimeFigureOut">
              <a:rPr lang="en-GB" sz="1800" b="0">
                <a:solidFill>
                  <a:prstClr val="black"/>
                </a:solidFill>
                <a:latin typeface="Calibri"/>
                <a:cs typeface="+mn-cs"/>
              </a:rPr>
              <a:pPr fontAlgn="auto">
                <a:spcBef>
                  <a:spcPts val="0"/>
                </a:spcBef>
                <a:spcAft>
                  <a:spcPts val="0"/>
                </a:spcAft>
              </a:pPr>
              <a:t>27/12/2024</a:t>
            </a:fld>
            <a:endParaRPr lang="en-GB" sz="1800" b="0" dirty="0">
              <a:solidFill>
                <a:prstClr val="black"/>
              </a:solidFill>
              <a:latin typeface="Calibri"/>
              <a:cs typeface="+mn-cs"/>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fontAlgn="auto">
              <a:spcBef>
                <a:spcPts val="0"/>
              </a:spcBef>
              <a:spcAft>
                <a:spcPts val="0"/>
              </a:spcAft>
            </a:pPr>
            <a:endParaRPr lang="en-GB" sz="1800" b="0" dirty="0">
              <a:solidFill>
                <a:prstClr val="black"/>
              </a:solidFill>
              <a:latin typeface="Calibri"/>
              <a:cs typeface="+mn-cs"/>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fontAlgn="auto">
              <a:spcBef>
                <a:spcPts val="0"/>
              </a:spcBef>
              <a:spcAft>
                <a:spcPts val="0"/>
              </a:spcAft>
            </a:pPr>
            <a:fld id="{8BEEAA53-0831-4653-AF28-37CA9CDDEA9C}" type="slidenum">
              <a:rPr lang="en-GB" sz="1800" b="0">
                <a:solidFill>
                  <a:prstClr val="black"/>
                </a:solidFill>
                <a:latin typeface="Calibri"/>
                <a:cs typeface="+mn-cs"/>
              </a:rPr>
              <a:pPr fontAlgn="auto">
                <a:spcBef>
                  <a:spcPts val="0"/>
                </a:spcBef>
                <a:spcAft>
                  <a:spcPts val="0"/>
                </a:spcAft>
              </a:pPr>
              <a:t>‹#›</a:t>
            </a:fld>
            <a:endParaRPr lang="en-GB" sz="1800" b="0" dirty="0">
              <a:solidFill>
                <a:prstClr val="black"/>
              </a:solidFill>
              <a:latin typeface="Calibri"/>
              <a:cs typeface="+mn-cs"/>
            </a:endParaRPr>
          </a:p>
        </p:txBody>
      </p:sp>
    </p:spTree>
    <p:extLst>
      <p:ext uri="{BB962C8B-B14F-4D97-AF65-F5344CB8AC3E}">
        <p14:creationId xmlns:p14="http://schemas.microsoft.com/office/powerpoint/2010/main" val="2077900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3009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9632" y="0"/>
            <a:ext cx="7632848" cy="908720"/>
          </a:xfrm>
          <a:prstGeom prst="rect">
            <a:avLst/>
          </a:prstGeom>
        </p:spPr>
        <p:txBody>
          <a:bodyPr anchor="ctr"/>
          <a:lstStyle>
            <a:lvl1pPr algn="r">
              <a:defRPr sz="28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251520" y="1268760"/>
            <a:ext cx="8640960" cy="4824536"/>
          </a:xfrm>
          <a:prstGeom prst="rect">
            <a:avLst/>
          </a:prstGeom>
        </p:spPr>
        <p:txBody>
          <a:bodyPr/>
          <a:lstStyle>
            <a:lvl1pPr>
              <a:buClr>
                <a:srgbClr val="00B0F0"/>
              </a:buClr>
              <a:defRPr sz="2200">
                <a:latin typeface="Arial" pitchFamily="34" charset="0"/>
              </a:defRPr>
            </a:lvl1pPr>
            <a:lvl2pPr>
              <a:buClr>
                <a:srgbClr val="00B0F0"/>
              </a:buClr>
              <a:defRPr sz="2200">
                <a:latin typeface="Arial" pitchFamily="34" charset="0"/>
              </a:defRPr>
            </a:lvl2pPr>
            <a:lvl3pPr>
              <a:buClr>
                <a:srgbClr val="00B0F0"/>
              </a:buClr>
              <a:defRPr sz="2200">
                <a:latin typeface="Arial" pitchFamily="34" charset="0"/>
              </a:defRPr>
            </a:lvl3pPr>
            <a:lvl4pPr>
              <a:buClr>
                <a:srgbClr val="00B0F0"/>
              </a:buClr>
              <a:defRPr sz="2200">
                <a:latin typeface="Arial" pitchFamily="34" charset="0"/>
              </a:defRPr>
            </a:lvl4pPr>
            <a:lvl5pPr>
              <a:buClr>
                <a:srgbClr val="00B0F0"/>
              </a:buClr>
              <a:defRPr sz="2200">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620099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p:nvPr>
        </p:nvSpPr>
        <p:spPr>
          <a:xfrm>
            <a:off x="1259632" y="0"/>
            <a:ext cx="7632848" cy="908720"/>
          </a:xfrm>
          <a:prstGeom prst="rect">
            <a:avLst/>
          </a:prstGeom>
        </p:spPr>
        <p:txBody>
          <a:bodyPr anchor="ctr"/>
          <a:lstStyle>
            <a:lvl1pPr algn="r">
              <a:defRPr sz="28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1507645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55E04AE-A6E5-4DA8-8A9A-FD1A6818F0D8}" type="datetimeFigureOut">
              <a:rPr lang="en-GB">
                <a:solidFill>
                  <a:prstClr val="black"/>
                </a:solidFill>
              </a:rPr>
              <a:pPr/>
              <a:t>27/12/2024</a:t>
            </a:fld>
            <a:endParaRPr lang="en-GB"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EEAA53-0831-4653-AF28-37CA9CDDEA9C}" type="slidenum">
              <a:rPr lang="en-GB">
                <a:solidFill>
                  <a:prstClr val="black"/>
                </a:solidFill>
              </a:rPr>
              <a:pPr/>
              <a:t>‹#›</a:t>
            </a:fld>
            <a:endParaRPr lang="en-GB" dirty="0">
              <a:solidFill>
                <a:prstClr val="black"/>
              </a:solidFill>
            </a:endParaRPr>
          </a:p>
        </p:txBody>
      </p:sp>
    </p:spTree>
    <p:extLst>
      <p:ext uri="{BB962C8B-B14F-4D97-AF65-F5344CB8AC3E}">
        <p14:creationId xmlns:p14="http://schemas.microsoft.com/office/powerpoint/2010/main" val="1194743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55E04AE-A6E5-4DA8-8A9A-FD1A6818F0D8}" type="datetimeFigureOut">
              <a:rPr lang="en-GB">
                <a:solidFill>
                  <a:prstClr val="black"/>
                </a:solidFill>
              </a:rPr>
              <a:pPr/>
              <a:t>27/12/2024</a:t>
            </a:fld>
            <a:endParaRPr lang="en-GB"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EEAA53-0831-4653-AF28-37CA9CDDEA9C}" type="slidenum">
              <a:rPr lang="en-GB">
                <a:solidFill>
                  <a:prstClr val="black"/>
                </a:solidFill>
              </a:rPr>
              <a:pPr/>
              <a:t>‹#›</a:t>
            </a:fld>
            <a:endParaRPr lang="en-GB" dirty="0">
              <a:solidFill>
                <a:prstClr val="black"/>
              </a:solidFill>
            </a:endParaRPr>
          </a:p>
        </p:txBody>
      </p:sp>
    </p:spTree>
    <p:extLst>
      <p:ext uri="{BB962C8B-B14F-4D97-AF65-F5344CB8AC3E}">
        <p14:creationId xmlns:p14="http://schemas.microsoft.com/office/powerpoint/2010/main" val="1870466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9037221F-540F-294A-8825-A0CD72E2E6E7}" type="datetimeFigureOut">
              <a:rPr lang="en-GB" altLang="en-US"/>
              <a:pPr/>
              <a:t>27/12/2024</a:t>
            </a:fld>
            <a:endParaRPr lang="en-GB"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FFE4F3C3-D6FA-4342-AF8D-902EBC8DDC46}" type="slidenum">
              <a:rPr lang="en-GB" altLang="en-US"/>
              <a:pPr/>
              <a:t>‹#›</a:t>
            </a:fld>
            <a:endParaRPr lang="en-GB" altLang="en-US"/>
          </a:p>
        </p:txBody>
      </p:sp>
    </p:spTree>
    <p:extLst>
      <p:ext uri="{BB962C8B-B14F-4D97-AF65-F5344CB8AC3E}">
        <p14:creationId xmlns:p14="http://schemas.microsoft.com/office/powerpoint/2010/main" val="3380637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2"/>
            <a:ext cx="2133600" cy="365125"/>
          </a:xfrm>
          <a:prstGeom prst="rect">
            <a:avLst/>
          </a:prstGeom>
        </p:spPr>
        <p:txBody>
          <a:bodyPr/>
          <a:lstStyle>
            <a:lvl1pPr>
              <a:defRPr>
                <a:latin typeface="Arial" charset="0"/>
                <a:cs typeface="Arial" charset="0"/>
              </a:defRPr>
            </a:lvl1pPr>
          </a:lstStyle>
          <a:p>
            <a:pPr fontAlgn="base">
              <a:spcBef>
                <a:spcPct val="0"/>
              </a:spcBef>
              <a:spcAft>
                <a:spcPct val="0"/>
              </a:spcAft>
              <a:defRPr/>
            </a:pPr>
            <a:fld id="{269A8509-947A-4553-87E4-922754713973}" type="datetimeFigureOut">
              <a:rPr lang="en-GB">
                <a:solidFill>
                  <a:prstClr val="black"/>
                </a:solidFill>
              </a:rPr>
              <a:pPr fontAlgn="base">
                <a:spcBef>
                  <a:spcPct val="0"/>
                </a:spcBef>
                <a:spcAft>
                  <a:spcPct val="0"/>
                </a:spcAft>
                <a:defRPr/>
              </a:pPr>
              <a:t>27/12/2024</a:t>
            </a:fld>
            <a:endParaRPr lang="en-GB" dirty="0">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GB" dirty="0">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lvl1pPr>
              <a:defRPr>
                <a:latin typeface="Arial" charset="0"/>
                <a:cs typeface="Arial" charset="0"/>
              </a:defRPr>
            </a:lvl1pPr>
          </a:lstStyle>
          <a:p>
            <a:pPr fontAlgn="base">
              <a:spcBef>
                <a:spcPct val="0"/>
              </a:spcBef>
              <a:spcAft>
                <a:spcPct val="0"/>
              </a:spcAft>
              <a:defRPr/>
            </a:pPr>
            <a:fld id="{D35AD88B-E152-4AF1-9FE0-71DA134FDDD9}" type="slidenum">
              <a:rPr lang="en-GB">
                <a:solidFill>
                  <a:prstClr val="black"/>
                </a:solidFill>
              </a:rPr>
              <a:pPr fontAlgn="base">
                <a:spcBef>
                  <a:spcPct val="0"/>
                </a:spcBef>
                <a:spcAft>
                  <a:spcPct val="0"/>
                </a:spcAft>
                <a:defRPr/>
              </a:pPr>
              <a:t>‹#›</a:t>
            </a:fld>
            <a:endParaRPr lang="en-GB" dirty="0">
              <a:solidFill>
                <a:prstClr val="black"/>
              </a:solidFill>
            </a:endParaRPr>
          </a:p>
        </p:txBody>
      </p:sp>
    </p:spTree>
    <p:extLst>
      <p:ext uri="{BB962C8B-B14F-4D97-AF65-F5344CB8AC3E}">
        <p14:creationId xmlns:p14="http://schemas.microsoft.com/office/powerpoint/2010/main" val="2391936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9632" y="0"/>
            <a:ext cx="7632848" cy="908720"/>
          </a:xfrm>
          <a:prstGeom prst="rect">
            <a:avLst/>
          </a:prstGeom>
        </p:spPr>
        <p:txBody>
          <a:bodyPr anchor="ctr"/>
          <a:lstStyle>
            <a:lvl1pPr algn="r">
              <a:defRPr sz="2250">
                <a:solidFill>
                  <a:schemeClr val="tx1"/>
                </a:solidFill>
                <a:latin typeface="Arial"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323529" y="1268760"/>
            <a:ext cx="8568952" cy="4824536"/>
          </a:xfrm>
          <a:prstGeom prst="rect">
            <a:avLst/>
          </a:prstGeom>
        </p:spPr>
        <p:txBody>
          <a:bodyPr/>
          <a:lstStyle>
            <a:lvl1pPr>
              <a:buClr>
                <a:srgbClr val="00448D"/>
              </a:buClr>
              <a:defRPr sz="1800">
                <a:latin typeface="Arial" pitchFamily="34" charset="0"/>
              </a:defRPr>
            </a:lvl1pPr>
            <a:lvl2pPr>
              <a:buClr>
                <a:srgbClr val="00448D"/>
              </a:buClr>
              <a:defRPr sz="1800">
                <a:latin typeface="Arial" pitchFamily="34" charset="0"/>
              </a:defRPr>
            </a:lvl2pPr>
            <a:lvl3pPr>
              <a:buClr>
                <a:srgbClr val="00448D"/>
              </a:buClr>
              <a:defRPr sz="1800">
                <a:latin typeface="Arial" pitchFamily="34" charset="0"/>
              </a:defRPr>
            </a:lvl3pPr>
            <a:lvl4pPr>
              <a:buClr>
                <a:srgbClr val="00448D"/>
              </a:buClr>
              <a:defRPr sz="1800">
                <a:latin typeface="Arial" pitchFamily="34" charset="0"/>
              </a:defRPr>
            </a:lvl4pPr>
            <a:lvl5pPr>
              <a:buClr>
                <a:srgbClr val="00448D"/>
              </a:buClr>
              <a:defRPr sz="1800">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174471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p:nvPr>
        </p:nvSpPr>
        <p:spPr>
          <a:xfrm>
            <a:off x="1259632" y="0"/>
            <a:ext cx="7632848" cy="908720"/>
          </a:xfrm>
          <a:prstGeom prst="rect">
            <a:avLst/>
          </a:prstGeom>
        </p:spPr>
        <p:txBody>
          <a:bodyPr anchor="ctr"/>
          <a:lstStyle>
            <a:lvl1pPr algn="r">
              <a:defRPr sz="2250">
                <a:solidFill>
                  <a:schemeClr val="tx1"/>
                </a:solidFill>
                <a:latin typeface="Arial"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495859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2" y="1268761"/>
            <a:ext cx="4176463" cy="5040560"/>
          </a:xfrm>
          <a:prstGeom prst="rect">
            <a:avLst/>
          </a:prstGeom>
        </p:spPr>
        <p:txBody>
          <a:bodyPr/>
          <a:lstStyle>
            <a:lvl1pPr>
              <a:buClr>
                <a:srgbClr val="00448D"/>
              </a:buClr>
              <a:defRPr sz="1800"/>
            </a:lvl1pPr>
            <a:lvl2pPr>
              <a:buClr>
                <a:srgbClr val="00448D"/>
              </a:buClr>
              <a:defRPr sz="1800"/>
            </a:lvl2pPr>
            <a:lvl3pPr>
              <a:buClr>
                <a:srgbClr val="00448D"/>
              </a:buClr>
              <a:defRPr sz="1800"/>
            </a:lvl3pPr>
            <a:lvl4pPr>
              <a:buClr>
                <a:srgbClr val="00448D"/>
              </a:buClr>
              <a:defRPr sz="1800"/>
            </a:lvl4pPr>
            <a:lvl5pPr>
              <a:buClr>
                <a:srgbClr val="00448D"/>
              </a:buClr>
              <a:defRPr sz="18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4009" y="1268761"/>
            <a:ext cx="4330130" cy="5040560"/>
          </a:xfrm>
          <a:prstGeom prst="rect">
            <a:avLst/>
          </a:prstGeom>
        </p:spPr>
        <p:txBody>
          <a:bodyPr/>
          <a:lstStyle>
            <a:lvl1pPr>
              <a:buClr>
                <a:srgbClr val="00448D"/>
              </a:buClr>
              <a:defRPr sz="1800"/>
            </a:lvl1pPr>
            <a:lvl2pPr>
              <a:buClr>
                <a:srgbClr val="00448D"/>
              </a:buClr>
              <a:defRPr sz="1800"/>
            </a:lvl2pPr>
            <a:lvl3pPr>
              <a:buClr>
                <a:srgbClr val="00448D"/>
              </a:buClr>
              <a:defRPr sz="1800"/>
            </a:lvl3pPr>
            <a:lvl4pPr>
              <a:buClr>
                <a:srgbClr val="00448D"/>
              </a:buClr>
              <a:defRPr sz="1800"/>
            </a:lvl4pPr>
            <a:lvl5pPr>
              <a:buClr>
                <a:srgbClr val="00448D"/>
              </a:buClr>
              <a:defRPr sz="18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itle 1"/>
          <p:cNvSpPr>
            <a:spLocks noGrp="1"/>
          </p:cNvSpPr>
          <p:nvPr>
            <p:ph type="title"/>
          </p:nvPr>
        </p:nvSpPr>
        <p:spPr>
          <a:xfrm>
            <a:off x="1259632" y="0"/>
            <a:ext cx="7632848" cy="908720"/>
          </a:xfrm>
          <a:prstGeom prst="rect">
            <a:avLst/>
          </a:prstGeom>
        </p:spPr>
        <p:txBody>
          <a:bodyPr anchor="ctr"/>
          <a:lstStyle>
            <a:lvl1pPr algn="r">
              <a:defRPr sz="2250">
                <a:solidFill>
                  <a:schemeClr val="tx1"/>
                </a:solidFill>
                <a:latin typeface="Arial"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1311489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4639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9393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Chevron 6">
            <a:hlinkClick r:id="" action="ppaction://hlinkshowjump?jump=nextslide"/>
            <a:extLst>
              <a:ext uri="{FF2B5EF4-FFF2-40B4-BE49-F238E27FC236}">
                <a16:creationId xmlns:a16="http://schemas.microsoft.com/office/drawing/2014/main" id="{A0673A4A-E7A9-A844-8EBB-3FEF138749A2}"/>
              </a:ext>
            </a:extLst>
          </p:cNvPr>
          <p:cNvSpPr>
            <a:spLocks noChangeArrowheads="1"/>
          </p:cNvSpPr>
          <p:nvPr userDrawn="1"/>
        </p:nvSpPr>
        <p:spPr bwMode="auto">
          <a:xfrm>
            <a:off x="4859264" y="6326711"/>
            <a:ext cx="210971" cy="325582"/>
          </a:xfrm>
          <a:prstGeom prst="chevron">
            <a:avLst>
              <a:gd name="adj" fmla="val 50000"/>
            </a:avLst>
          </a:prstGeom>
          <a:solidFill>
            <a:srgbClr val="F1B704"/>
          </a:solidFill>
          <a:ln w="15875">
            <a:solidFill>
              <a:schemeClr val="bg1"/>
            </a:solidFill>
            <a:round/>
            <a:headEnd/>
            <a:tailEnd/>
          </a:ln>
          <a:effectLst>
            <a:outerShdw blurRad="50800" dist="38100" dir="5400000" algn="t" rotWithShape="0">
              <a:srgbClr val="808080">
                <a:alpha val="39998"/>
              </a:srgbClr>
            </a:outerShdw>
          </a:effectLst>
        </p:spPr>
        <p:txBody>
          <a:bodyPr/>
          <a:lstStyle/>
          <a:p>
            <a:pPr fontAlgn="base">
              <a:spcBef>
                <a:spcPct val="20000"/>
              </a:spcBef>
              <a:spcAft>
                <a:spcPct val="0"/>
              </a:spcAft>
              <a:buClr>
                <a:srgbClr val="189049"/>
              </a:buClr>
              <a:buFont typeface="Arial" charset="0"/>
              <a:buChar char="●"/>
              <a:defRPr/>
            </a:pPr>
            <a:endParaRPr lang="en-GB" dirty="0">
              <a:solidFill>
                <a:srgbClr val="000000"/>
              </a:solidFill>
            </a:endParaRPr>
          </a:p>
        </p:txBody>
      </p:sp>
      <p:sp>
        <p:nvSpPr>
          <p:cNvPr id="8" name="Chevron 7">
            <a:hlinkClick r:id="" action="ppaction://hlinkshowjump?jump=previousslide"/>
            <a:extLst>
              <a:ext uri="{FF2B5EF4-FFF2-40B4-BE49-F238E27FC236}">
                <a16:creationId xmlns:a16="http://schemas.microsoft.com/office/drawing/2014/main" id="{92E39FD1-CE32-3546-B03D-49E9F1FFAF9E}"/>
              </a:ext>
            </a:extLst>
          </p:cNvPr>
          <p:cNvSpPr>
            <a:spLocks noChangeArrowheads="1"/>
          </p:cNvSpPr>
          <p:nvPr userDrawn="1"/>
        </p:nvSpPr>
        <p:spPr bwMode="auto">
          <a:xfrm rot="10800000">
            <a:off x="4072229" y="6326710"/>
            <a:ext cx="210971" cy="325582"/>
          </a:xfrm>
          <a:prstGeom prst="chevron">
            <a:avLst>
              <a:gd name="adj" fmla="val 50000"/>
            </a:avLst>
          </a:prstGeom>
          <a:solidFill>
            <a:srgbClr val="F1B704"/>
          </a:solidFill>
          <a:ln w="15875">
            <a:solidFill>
              <a:schemeClr val="bg1"/>
            </a:solidFill>
            <a:round/>
            <a:headEnd/>
            <a:tailEnd/>
          </a:ln>
          <a:effectLst>
            <a:outerShdw blurRad="50800" dist="38100" dir="5400000" algn="t" rotWithShape="0">
              <a:srgbClr val="808080">
                <a:alpha val="39998"/>
              </a:srgbClr>
            </a:outerShdw>
          </a:effectLst>
        </p:spPr>
        <p:txBody>
          <a:bodyPr/>
          <a:lstStyle/>
          <a:p>
            <a:pPr fontAlgn="base">
              <a:spcBef>
                <a:spcPct val="20000"/>
              </a:spcBef>
              <a:spcAft>
                <a:spcPct val="0"/>
              </a:spcAft>
              <a:buClr>
                <a:srgbClr val="189049"/>
              </a:buClr>
              <a:buFont typeface="Arial" charset="0"/>
              <a:buChar char="●"/>
              <a:defRPr/>
            </a:pPr>
            <a:endParaRPr lang="en-GB" dirty="0">
              <a:solidFill>
                <a:srgbClr val="000000"/>
              </a:solidFill>
            </a:endParaRPr>
          </a:p>
        </p:txBody>
      </p:sp>
      <p:sp>
        <p:nvSpPr>
          <p:cNvPr id="9" name="Rectangle 10">
            <a:hlinkClick r:id="" action="ppaction://noaction"/>
            <a:extLst>
              <a:ext uri="{FF2B5EF4-FFF2-40B4-BE49-F238E27FC236}">
                <a16:creationId xmlns:a16="http://schemas.microsoft.com/office/drawing/2014/main" id="{6F976DD0-81FA-F84C-9BAF-3CC33A76C54A}"/>
              </a:ext>
            </a:extLst>
          </p:cNvPr>
          <p:cNvSpPr>
            <a:spLocks noChangeArrowheads="1"/>
          </p:cNvSpPr>
          <p:nvPr userDrawn="1"/>
        </p:nvSpPr>
        <p:spPr bwMode="auto">
          <a:xfrm>
            <a:off x="5147295" y="6309320"/>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0"/>
              </a:spcBef>
              <a:spcAft>
                <a:spcPct val="0"/>
              </a:spcAft>
            </a:pPr>
            <a:fld id="{405F0FB0-A882-4365-BFB7-8F01119883C8}" type="slidenum">
              <a:rPr lang="en-GB" altLang="en-US" sz="1600" b="1" smtClean="0">
                <a:solidFill>
                  <a:srgbClr val="F1B704"/>
                </a:solidFill>
                <a:latin typeface="Calibri"/>
                <a:ea typeface="MS PGothic" pitchFamily="34" charset="-128"/>
              </a:rPr>
              <a:pPr algn="ctr" eaLnBrk="1" fontAlgn="base" hangingPunct="1">
                <a:spcBef>
                  <a:spcPct val="0"/>
                </a:spcBef>
                <a:spcAft>
                  <a:spcPct val="0"/>
                </a:spcAft>
              </a:pPr>
              <a:t>‹#›</a:t>
            </a:fld>
            <a:endParaRPr lang="en-US" altLang="en-US" sz="1600" b="1" dirty="0">
              <a:solidFill>
                <a:srgbClr val="F1B704"/>
              </a:solidFill>
              <a:latin typeface="Calibri"/>
              <a:ea typeface="MS PGothic" pitchFamily="34" charset="-128"/>
            </a:endParaRPr>
          </a:p>
        </p:txBody>
      </p:sp>
      <p:pic>
        <p:nvPicPr>
          <p:cNvPr id="10" name="Picture 9">
            <a:hlinkClick r:id="rId2" action="ppaction://hlinksldjump"/>
            <a:extLst>
              <a:ext uri="{FF2B5EF4-FFF2-40B4-BE49-F238E27FC236}">
                <a16:creationId xmlns:a16="http://schemas.microsoft.com/office/drawing/2014/main" id="{61537B99-E1EF-504D-BF38-3508317FFA2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9492" t="-29494" r="-29492" b="-29494"/>
          <a:stretch/>
        </p:blipFill>
        <p:spPr>
          <a:xfrm>
            <a:off x="4381283" y="6319215"/>
            <a:ext cx="372823" cy="370472"/>
          </a:xfrm>
          <a:prstGeom prst="ellipse">
            <a:avLst/>
          </a:prstGeom>
          <a:solidFill>
            <a:srgbClr val="F1B704"/>
          </a:solidFill>
          <a:ln w="15875">
            <a:solidFill>
              <a:schemeClr val="bg1"/>
            </a:solidFill>
          </a:ln>
        </p:spPr>
      </p:pic>
    </p:spTree>
    <p:extLst>
      <p:ext uri="{BB962C8B-B14F-4D97-AF65-F5344CB8AC3E}">
        <p14:creationId xmlns:p14="http://schemas.microsoft.com/office/powerpoint/2010/main" val="4162241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9632" y="0"/>
            <a:ext cx="7632848" cy="908720"/>
          </a:xfrm>
          <a:prstGeom prst="rect">
            <a:avLst/>
          </a:prstGeom>
        </p:spPr>
        <p:txBody>
          <a:bodyPr anchor="ctr"/>
          <a:lstStyle>
            <a:lvl1pPr algn="r">
              <a:defRPr sz="30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251520" y="1268760"/>
            <a:ext cx="8640960" cy="4824536"/>
          </a:xfrm>
          <a:prstGeom prst="rect">
            <a:avLst/>
          </a:prstGeom>
        </p:spPr>
        <p:txBody>
          <a:bodyPr/>
          <a:lstStyle>
            <a:lvl1pPr>
              <a:buClr>
                <a:srgbClr val="00B0F0"/>
              </a:buClr>
              <a:defRPr sz="2200">
                <a:latin typeface="Arial" pitchFamily="34" charset="0"/>
              </a:defRPr>
            </a:lvl1pPr>
            <a:lvl2pPr>
              <a:buClr>
                <a:srgbClr val="00B0F0"/>
              </a:buClr>
              <a:defRPr sz="2200">
                <a:latin typeface="Arial" pitchFamily="34" charset="0"/>
              </a:defRPr>
            </a:lvl2pPr>
            <a:lvl3pPr>
              <a:buClr>
                <a:srgbClr val="00B0F0"/>
              </a:buClr>
              <a:defRPr sz="2200">
                <a:latin typeface="Arial" pitchFamily="34" charset="0"/>
              </a:defRPr>
            </a:lvl3pPr>
            <a:lvl4pPr>
              <a:buClr>
                <a:srgbClr val="00B0F0"/>
              </a:buClr>
              <a:defRPr sz="2200">
                <a:latin typeface="Arial" pitchFamily="34" charset="0"/>
              </a:defRPr>
            </a:lvl4pPr>
            <a:lvl5pPr>
              <a:buClr>
                <a:srgbClr val="00B0F0"/>
              </a:buClr>
              <a:defRPr sz="2200">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05000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p:nvPr>
        </p:nvSpPr>
        <p:spPr>
          <a:xfrm>
            <a:off x="1259632" y="0"/>
            <a:ext cx="7632848" cy="908720"/>
          </a:xfrm>
          <a:prstGeom prst="rect">
            <a:avLst/>
          </a:prstGeom>
        </p:spPr>
        <p:txBody>
          <a:bodyPr anchor="ctr"/>
          <a:lstStyle>
            <a:lvl1pPr algn="r">
              <a:defRPr sz="30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1554656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5098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012E24D0-DCA0-AF44-87D4-4563A1D1C5BB}" type="datetimeFigureOut">
              <a:rPr lang="en-GB" altLang="en-US"/>
              <a:pPr/>
              <a:t>27/12/2024</a:t>
            </a:fld>
            <a:endParaRPr lang="en-GB"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86560D28-849B-DC4F-9EC2-53CE59CB103C}" type="slidenum">
              <a:rPr lang="en-GB" altLang="en-US"/>
              <a:pPr/>
              <a:t>‹#›</a:t>
            </a:fld>
            <a:endParaRPr lang="en-GB" altLang="en-US"/>
          </a:p>
        </p:txBody>
      </p:sp>
    </p:spTree>
    <p:extLst>
      <p:ext uri="{BB962C8B-B14F-4D97-AF65-F5344CB8AC3E}">
        <p14:creationId xmlns:p14="http://schemas.microsoft.com/office/powerpoint/2010/main" val="197881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52B858A-042D-475B-94EE-155816E68DD3}" type="datetimeFigureOut">
              <a:rPr lang="en-GB" smtClean="0"/>
              <a:t>27/12/2024</a:t>
            </a:fld>
            <a:endParaRPr lang="en-GB"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DE248BA9-484A-4609-A0D1-1280617FAD01}" type="slidenum">
              <a:rPr lang="en-GB" smtClean="0"/>
              <a:t>‹#›</a:t>
            </a:fld>
            <a:endParaRPr lang="en-GB" dirty="0"/>
          </a:p>
        </p:txBody>
      </p:sp>
    </p:spTree>
    <p:extLst>
      <p:ext uri="{BB962C8B-B14F-4D97-AF65-F5344CB8AC3E}">
        <p14:creationId xmlns:p14="http://schemas.microsoft.com/office/powerpoint/2010/main" val="114250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9632" y="0"/>
            <a:ext cx="7632848" cy="908720"/>
          </a:xfrm>
          <a:prstGeom prst="rect">
            <a:avLst/>
          </a:prstGeom>
        </p:spPr>
        <p:txBody>
          <a:bodyPr anchor="ctr"/>
          <a:lstStyle>
            <a:lvl1pPr algn="r">
              <a:defRPr sz="28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251520" y="1268760"/>
            <a:ext cx="8640960" cy="4824536"/>
          </a:xfrm>
          <a:prstGeom prst="rect">
            <a:avLst/>
          </a:prstGeom>
        </p:spPr>
        <p:txBody>
          <a:bodyPr/>
          <a:lstStyle>
            <a:lvl1pPr>
              <a:buClr>
                <a:srgbClr val="00B0F0"/>
              </a:buClr>
              <a:defRPr sz="2200">
                <a:latin typeface="Arial" pitchFamily="34" charset="0"/>
              </a:defRPr>
            </a:lvl1pPr>
            <a:lvl2pPr>
              <a:buClr>
                <a:srgbClr val="00B0F0"/>
              </a:buClr>
              <a:defRPr sz="2200">
                <a:latin typeface="Arial" pitchFamily="34" charset="0"/>
              </a:defRPr>
            </a:lvl2pPr>
            <a:lvl3pPr>
              <a:buClr>
                <a:srgbClr val="00B0F0"/>
              </a:buClr>
              <a:defRPr sz="2200">
                <a:latin typeface="Arial" pitchFamily="34" charset="0"/>
              </a:defRPr>
            </a:lvl3pPr>
            <a:lvl4pPr>
              <a:buClr>
                <a:srgbClr val="00B0F0"/>
              </a:buClr>
              <a:defRPr sz="2200">
                <a:latin typeface="Arial" pitchFamily="34" charset="0"/>
              </a:defRPr>
            </a:lvl4pPr>
            <a:lvl5pPr>
              <a:buClr>
                <a:srgbClr val="00B0F0"/>
              </a:buClr>
              <a:defRPr sz="2200">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438148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p:nvPr>
        </p:nvSpPr>
        <p:spPr>
          <a:xfrm>
            <a:off x="1259632" y="0"/>
            <a:ext cx="7632848" cy="908720"/>
          </a:xfrm>
          <a:prstGeom prst="rect">
            <a:avLst/>
          </a:prstGeom>
        </p:spPr>
        <p:txBody>
          <a:bodyPr anchor="ctr"/>
          <a:lstStyle>
            <a:lvl1pPr algn="r">
              <a:defRPr sz="28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2844526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72571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9632" y="0"/>
            <a:ext cx="7632848" cy="908720"/>
          </a:xfrm>
          <a:prstGeom prst="rect">
            <a:avLst/>
          </a:prstGeom>
        </p:spPr>
        <p:txBody>
          <a:bodyPr anchor="ctr"/>
          <a:lstStyle>
            <a:lvl1pPr algn="r">
              <a:defRPr sz="28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251520" y="1268760"/>
            <a:ext cx="8640960" cy="4824536"/>
          </a:xfrm>
          <a:prstGeom prst="rect">
            <a:avLst/>
          </a:prstGeom>
        </p:spPr>
        <p:txBody>
          <a:bodyPr/>
          <a:lstStyle>
            <a:lvl1pPr>
              <a:buClr>
                <a:srgbClr val="00B0F0"/>
              </a:buClr>
              <a:defRPr sz="2200">
                <a:latin typeface="Arial" pitchFamily="34" charset="0"/>
              </a:defRPr>
            </a:lvl1pPr>
            <a:lvl2pPr>
              <a:buClr>
                <a:srgbClr val="00B0F0"/>
              </a:buClr>
              <a:defRPr sz="2200">
                <a:latin typeface="Arial" pitchFamily="34" charset="0"/>
              </a:defRPr>
            </a:lvl2pPr>
            <a:lvl3pPr>
              <a:buClr>
                <a:srgbClr val="00B0F0"/>
              </a:buClr>
              <a:defRPr sz="2200">
                <a:latin typeface="Arial" pitchFamily="34" charset="0"/>
              </a:defRPr>
            </a:lvl3pPr>
            <a:lvl4pPr>
              <a:buClr>
                <a:srgbClr val="00B0F0"/>
              </a:buClr>
              <a:defRPr sz="2200">
                <a:latin typeface="Arial" pitchFamily="34" charset="0"/>
              </a:defRPr>
            </a:lvl4pPr>
            <a:lvl5pPr>
              <a:buClr>
                <a:srgbClr val="00B0F0"/>
              </a:buClr>
              <a:defRPr sz="2200">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2477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p:nvPr>
        </p:nvSpPr>
        <p:spPr>
          <a:xfrm>
            <a:off x="1259632" y="0"/>
            <a:ext cx="7632848" cy="908720"/>
          </a:xfrm>
          <a:prstGeom prst="rect">
            <a:avLst/>
          </a:prstGeom>
        </p:spPr>
        <p:txBody>
          <a:bodyPr anchor="ctr"/>
          <a:lstStyle>
            <a:lvl1pPr algn="r">
              <a:defRPr sz="28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3900414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E539D453-322F-8044-8E17-BE7100A6CD21}" type="datetimeFigureOut">
              <a:rPr lang="en-GB" altLang="en-US"/>
              <a:pPr/>
              <a:t>27/12/2024</a:t>
            </a:fld>
            <a:endParaRPr lang="en-GB"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EE61F64A-5A22-0440-8323-C3DDDEC01E6A}" type="slidenum">
              <a:rPr lang="en-GB" altLang="en-US"/>
              <a:pPr/>
              <a:t>‹#›</a:t>
            </a:fld>
            <a:endParaRPr lang="en-GB" altLang="en-US"/>
          </a:p>
        </p:txBody>
      </p:sp>
    </p:spTree>
    <p:extLst>
      <p:ext uri="{BB962C8B-B14F-4D97-AF65-F5344CB8AC3E}">
        <p14:creationId xmlns:p14="http://schemas.microsoft.com/office/powerpoint/2010/main" val="899055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BAC704EC-39F5-7D48-8580-C8D5F5417F36}" type="datetimeFigureOut">
              <a:rPr lang="en-GB" altLang="en-US"/>
              <a:pPr/>
              <a:t>27/12/2024</a:t>
            </a:fld>
            <a:endParaRPr lang="en-GB" altLang="en-U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0A7115BC-233F-234D-BF1C-F527038F72B9}" type="slidenum">
              <a:rPr lang="en-GB" altLang="en-US"/>
              <a:pPr/>
              <a:t>‹#›</a:t>
            </a:fld>
            <a:endParaRPr lang="en-GB" altLang="en-US"/>
          </a:p>
        </p:txBody>
      </p:sp>
    </p:spTree>
    <p:extLst>
      <p:ext uri="{BB962C8B-B14F-4D97-AF65-F5344CB8AC3E}">
        <p14:creationId xmlns:p14="http://schemas.microsoft.com/office/powerpoint/2010/main" val="35001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D3E35898-4DA2-F841-818D-9B6504723B31}" type="datetimeFigureOut">
              <a:rPr lang="en-GB" altLang="en-US"/>
              <a:pPr/>
              <a:t>27/12/2024</a:t>
            </a:fld>
            <a:endParaRPr lang="en-GB" altLang="en-U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8BEA0C86-DE1A-5F43-9A00-39E4C1B358B5}" type="slidenum">
              <a:rPr lang="en-GB" altLang="en-US"/>
              <a:pPr/>
              <a:t>‹#›</a:t>
            </a:fld>
            <a:endParaRPr lang="en-GB" altLang="en-US"/>
          </a:p>
        </p:txBody>
      </p:sp>
    </p:spTree>
    <p:extLst>
      <p:ext uri="{BB962C8B-B14F-4D97-AF65-F5344CB8AC3E}">
        <p14:creationId xmlns:p14="http://schemas.microsoft.com/office/powerpoint/2010/main" val="1703724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21"/>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2747963" y="1700808"/>
            <a:ext cx="6216650"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61ED1BB5-CF45-5E4A-BA9E-20361E95EF2D}" type="datetimeFigureOut">
              <a:rPr lang="en-GB" altLang="en-US"/>
              <a:pPr/>
              <a:t>27/12/2024</a:t>
            </a:fld>
            <a:endParaRPr lang="en-GB" altLang="en-US"/>
          </a:p>
        </p:txBody>
      </p:sp>
      <p:sp>
        <p:nvSpPr>
          <p:cNvPr id="4" name="Footer Placeholder 2"/>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5"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7F45256B-7982-034B-A097-10D53940039F}" type="slidenum">
              <a:rPr lang="en-GB" altLang="en-US"/>
              <a:pPr/>
              <a:t>‹#›</a:t>
            </a:fld>
            <a:endParaRPr lang="en-GB" altLang="en-US"/>
          </a:p>
        </p:txBody>
      </p:sp>
    </p:spTree>
    <p:extLst>
      <p:ext uri="{BB962C8B-B14F-4D97-AF65-F5344CB8AC3E}">
        <p14:creationId xmlns:p14="http://schemas.microsoft.com/office/powerpoint/2010/main" val="254401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8A9DEBA9-81E2-9C42-996A-BBCF7BB5F9E8}" type="datetimeFigureOut">
              <a:rPr lang="en-GB" altLang="en-US"/>
              <a:pPr/>
              <a:t>27/12/2024</a:t>
            </a:fld>
            <a:endParaRPr lang="en-GB"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17C204DD-9812-3549-8BB2-230934D13F54}" type="slidenum">
              <a:rPr lang="en-GB" altLang="en-US"/>
              <a:pPr/>
              <a:t>‹#›</a:t>
            </a:fld>
            <a:endParaRPr lang="en-GB" altLang="en-US"/>
          </a:p>
        </p:txBody>
      </p:sp>
    </p:spTree>
    <p:extLst>
      <p:ext uri="{BB962C8B-B14F-4D97-AF65-F5344CB8AC3E}">
        <p14:creationId xmlns:p14="http://schemas.microsoft.com/office/powerpoint/2010/main" val="30237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0C46BD12-7AAA-2249-A0A2-0B6438C03BAE}" type="datetimeFigureOut">
              <a:rPr lang="en-GB" altLang="en-US"/>
              <a:pPr/>
              <a:t>27/12/2024</a:t>
            </a:fld>
            <a:endParaRPr lang="en-GB"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DFF721A2-58E9-954C-86C9-1C154A5EB24B}" type="slidenum">
              <a:rPr lang="en-GB" altLang="en-US"/>
              <a:pPr/>
              <a:t>‹#›</a:t>
            </a:fld>
            <a:endParaRPr lang="en-GB" altLang="en-US"/>
          </a:p>
        </p:txBody>
      </p:sp>
    </p:spTree>
    <p:extLst>
      <p:ext uri="{BB962C8B-B14F-4D97-AF65-F5344CB8AC3E}">
        <p14:creationId xmlns:p14="http://schemas.microsoft.com/office/powerpoint/2010/main" val="39983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5.jpeg"/><Relationship Id="rId3" Type="http://schemas.openxmlformats.org/officeDocument/2006/relationships/slideLayout" Target="../slideLayouts/slideLayout3.xml"/><Relationship Id="rId21" Type="http://schemas.openxmlformats.org/officeDocument/2006/relationships/image" Target="../media/image8.jpeg"/><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jpeg"/><Relationship Id="rId2" Type="http://schemas.openxmlformats.org/officeDocument/2006/relationships/slideLayout" Target="../slideLayouts/slideLayout2.xml"/><Relationship Id="rId16" Type="http://schemas.openxmlformats.org/officeDocument/2006/relationships/image" Target="../media/image3.jpeg"/><Relationship Id="rId20"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23" Type="http://schemas.openxmlformats.org/officeDocument/2006/relationships/image" Target="../media/image10.png"/><Relationship Id="rId10" Type="http://schemas.openxmlformats.org/officeDocument/2006/relationships/slideLayout" Target="../slideLayouts/slideLayout10.xml"/><Relationship Id="rId19" Type="http://schemas.openxmlformats.org/officeDocument/2006/relationships/image" Target="../media/image6.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 Id="rId22" Type="http://schemas.openxmlformats.org/officeDocument/2006/relationships/image" Target="../media/image9.jpe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image" Target="../media/image10.png"/><Relationship Id="rId5" Type="http://schemas.openxmlformats.org/officeDocument/2006/relationships/image" Target="../media/image25.png"/><Relationship Id="rId4" Type="http://schemas.openxmlformats.org/officeDocument/2006/relationships/image" Target="../media/image12.png"/></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image" Target="../media/image16.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 Target="../slides/slide3.xml"/><Relationship Id="rId5" Type="http://schemas.openxmlformats.org/officeDocument/2006/relationships/image" Target="../media/image17.png"/><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image" Target="../media/image16.png"/><Relationship Id="rId4" Type="http://schemas.openxmlformats.org/officeDocument/2006/relationships/image" Target="../media/image17.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7" Type="http://schemas.openxmlformats.org/officeDocument/2006/relationships/image" Target="../media/image1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image" Target="../media/image1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16.png"/><Relationship Id="rId4" Type="http://schemas.openxmlformats.org/officeDocument/2006/relationships/image" Target="../media/image15.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image" Target="../media/image16.png"/><Relationship Id="rId4" Type="http://schemas.openxmlformats.org/officeDocument/2006/relationships/image" Target="../media/image17.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theme" Target="../theme/theme5.xml"/><Relationship Id="rId1" Type="http://schemas.openxmlformats.org/officeDocument/2006/relationships/slideLayout" Target="../slideLayouts/slideLayout18.xml"/><Relationship Id="rId5" Type="http://schemas.openxmlformats.org/officeDocument/2006/relationships/image" Target="../media/image16.png"/><Relationship Id="rId4" Type="http://schemas.openxmlformats.org/officeDocument/2006/relationships/slide" Target="../slides/slide13.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theme" Target="../theme/theme6.xml"/><Relationship Id="rId1" Type="http://schemas.openxmlformats.org/officeDocument/2006/relationships/slideLayout" Target="../slideLayouts/slideLayout19.xml"/><Relationship Id="rId5" Type="http://schemas.openxmlformats.org/officeDocument/2006/relationships/image" Target="../media/image16.png"/><Relationship Id="rId4" Type="http://schemas.openxmlformats.org/officeDocument/2006/relationships/slide" Target="../slides/slide13.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3.jpeg"/><Relationship Id="rId13" Type="http://schemas.openxmlformats.org/officeDocument/2006/relationships/image" Target="../media/image21.jpeg"/><Relationship Id="rId3" Type="http://schemas.openxmlformats.org/officeDocument/2006/relationships/slideLayout" Target="../slideLayouts/slideLayout22.xml"/><Relationship Id="rId7" Type="http://schemas.openxmlformats.org/officeDocument/2006/relationships/image" Target="../media/image18.png"/><Relationship Id="rId12" Type="http://schemas.openxmlformats.org/officeDocument/2006/relationships/image" Target="../media/image20.jpe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theme" Target="../theme/theme7.xml"/><Relationship Id="rId11" Type="http://schemas.openxmlformats.org/officeDocument/2006/relationships/image" Target="../media/image6.jpeg"/><Relationship Id="rId5" Type="http://schemas.openxmlformats.org/officeDocument/2006/relationships/slideLayout" Target="../slideLayouts/slideLayout24.xml"/><Relationship Id="rId15" Type="http://schemas.openxmlformats.org/officeDocument/2006/relationships/image" Target="../media/image10.png"/><Relationship Id="rId10" Type="http://schemas.openxmlformats.org/officeDocument/2006/relationships/image" Target="../media/image19.jpeg"/><Relationship Id="rId4" Type="http://schemas.openxmlformats.org/officeDocument/2006/relationships/slideLayout" Target="../slideLayouts/slideLayout23.xml"/><Relationship Id="rId9" Type="http://schemas.openxmlformats.org/officeDocument/2006/relationships/image" Target="../media/image4.jpeg"/><Relationship Id="rId14" Type="http://schemas.openxmlformats.org/officeDocument/2006/relationships/image" Target="../media/image22.jpe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7" Type="http://schemas.openxmlformats.org/officeDocument/2006/relationships/image" Target="../media/image10.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24.png"/><Relationship Id="rId5" Type="http://schemas.openxmlformats.org/officeDocument/2006/relationships/image" Target="../media/image13.png"/><Relationship Id="rId4" Type="http://schemas.openxmlformats.org/officeDocument/2006/relationships/image" Target="../media/image23.pn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16.png"/><Relationship Id="rId5" Type="http://schemas.openxmlformats.org/officeDocument/2006/relationships/slide" Target="../slides/slide3.xml"/><Relationship Id="rId4" Type="http://schemas.openxmlformats.org/officeDocument/2006/relationships/image" Target="../media/image1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descr="A close up of a sign&#10;&#10;Description automatically generated">
            <a:extLst>
              <a:ext uri="{FF2B5EF4-FFF2-40B4-BE49-F238E27FC236}">
                <a16:creationId xmlns:a16="http://schemas.microsoft.com/office/drawing/2014/main" id="{A8E73DC4-2C6C-4D4D-89CE-6DEB50D7A86F}"/>
              </a:ext>
            </a:extLst>
          </p:cNvPr>
          <p:cNvPicPr>
            <a:picLocks noChangeAspect="1"/>
          </p:cNvPicPr>
          <p:nvPr userDrawn="1"/>
        </p:nvPicPr>
        <p:blipFill>
          <a:blip r:embed="rId13">
            <a:extLst>
              <a:ext uri="{BEBA8EAE-BF5A-486C-A8C5-ECC9F3942E4B}">
                <a14:imgProps xmlns:a14="http://schemas.microsoft.com/office/drawing/2010/main">
                  <a14:imgLayer r:embed="rId14">
                    <a14:imgEffect>
                      <a14:brightnessContrast bright="10000"/>
                    </a14:imgEffect>
                  </a14:imgLayer>
                </a14:imgProps>
              </a:ext>
              <a:ext uri="{28A0092B-C50C-407E-A947-70E740481C1C}">
                <a14:useLocalDpi xmlns:a14="http://schemas.microsoft.com/office/drawing/2010/main" val="0"/>
              </a:ext>
            </a:extLst>
          </a:blip>
          <a:stretch>
            <a:fillRect/>
          </a:stretch>
        </p:blipFill>
        <p:spPr>
          <a:xfrm>
            <a:off x="7620" y="0"/>
            <a:ext cx="9128760" cy="6858000"/>
          </a:xfrm>
          <a:prstGeom prst="rect">
            <a:avLst/>
          </a:prstGeom>
        </p:spPr>
      </p:pic>
      <p:pic>
        <p:nvPicPr>
          <p:cNvPr id="30754" name="Picture 1"/>
          <p:cNvPicPr>
            <a:picLocks noChangeAspect="1"/>
          </p:cNvPicPr>
          <p:nvPr userDrawn="1"/>
        </p:nvPicPr>
        <p:blipFill>
          <a:blip r:embed="rId15">
            <a:extLst>
              <a:ext uri="{28A0092B-C50C-407E-A947-70E740481C1C}">
                <a14:useLocalDpi xmlns:a14="http://schemas.microsoft.com/office/drawing/2010/main"/>
              </a:ext>
            </a:extLst>
          </a:blip>
          <a:srcRect/>
          <a:stretch>
            <a:fillRect/>
          </a:stretch>
        </p:blipFill>
        <p:spPr bwMode="auto">
          <a:xfrm>
            <a:off x="6292850" y="9639300"/>
            <a:ext cx="4183063"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6" name="Picture 17"/>
          <p:cNvSpPr>
            <a:spLocks noChangeAspect="1"/>
          </p:cNvSpPr>
          <p:nvPr userDrawn="1"/>
        </p:nvSpPr>
        <p:spPr bwMode="auto">
          <a:xfrm>
            <a:off x="6545263" y="188913"/>
            <a:ext cx="1157287" cy="1157287"/>
          </a:xfrm>
          <a:prstGeom prst="rect">
            <a:avLst/>
          </a:prstGeom>
          <a:noFill/>
          <a:ln>
            <a:noFill/>
          </a:ln>
          <a:effectLst>
            <a:outerShdw blurRad="76200" dist="139700" dir="2700000" sx="92999" sy="92999" algn="tl" rotWithShape="0">
              <a:srgbClr val="333333">
                <a:alpha val="5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a:defRPr/>
            </a:pPr>
            <a:endParaRPr lang="en-GB" altLang="en-US"/>
          </a:p>
        </p:txBody>
      </p:sp>
      <p:grpSp>
        <p:nvGrpSpPr>
          <p:cNvPr id="15" name="Group 14"/>
          <p:cNvGrpSpPr/>
          <p:nvPr userDrawn="1"/>
        </p:nvGrpSpPr>
        <p:grpSpPr>
          <a:xfrm>
            <a:off x="107806" y="125236"/>
            <a:ext cx="8925239" cy="1188200"/>
            <a:chOff x="107806" y="125236"/>
            <a:chExt cx="8925239" cy="1188200"/>
          </a:xfrm>
        </p:grpSpPr>
        <p:pic>
          <p:nvPicPr>
            <p:cNvPr id="16" name="Picture 15"/>
            <p:cNvPicPr>
              <a:picLocks noChangeAspect="1"/>
            </p:cNvPicPr>
            <p:nvPr userDrawn="1"/>
          </p:nvPicPr>
          <p:blipFill rotWithShape="1">
            <a:blip r:embed="rId16" cstate="print">
              <a:extLst>
                <a:ext uri="{28A0092B-C50C-407E-A947-70E740481C1C}">
                  <a14:useLocalDpi xmlns:a14="http://schemas.microsoft.com/office/drawing/2010/main"/>
                </a:ext>
              </a:extLst>
            </a:blip>
            <a:srcRect t="-374"/>
            <a:stretch/>
          </p:blipFill>
          <p:spPr bwMode="auto">
            <a:xfrm>
              <a:off x="2649546" y="125237"/>
              <a:ext cx="1157288" cy="1163211"/>
            </a:xfrm>
            <a:prstGeom prst="rect">
              <a:avLst/>
            </a:prstGeom>
            <a:noFill/>
            <a:ln>
              <a:noFill/>
            </a:ln>
            <a:effectLst>
              <a:outerShdw blurRad="76200" dist="139700" dir="2700000" sx="92999" sy="92999" algn="tl" rotWithShape="0">
                <a:srgbClr val="403152">
                  <a:alpha val="5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userDrawn="1"/>
          </p:nvPicPr>
          <p:blipFill rotWithShape="1">
            <a:blip r:embed="rId17" cstate="print">
              <a:extLst>
                <a:ext uri="{28A0092B-C50C-407E-A947-70E740481C1C}">
                  <a14:useLocalDpi xmlns:a14="http://schemas.microsoft.com/office/drawing/2010/main"/>
                </a:ext>
              </a:extLst>
            </a:blip>
            <a:srcRect/>
            <a:stretch/>
          </p:blipFill>
          <p:spPr>
            <a:xfrm>
              <a:off x="1377994" y="125595"/>
              <a:ext cx="1157287" cy="1162853"/>
            </a:xfrm>
            <a:prstGeom prst="rect">
              <a:avLst/>
            </a:prstGeom>
          </p:spPr>
        </p:pic>
        <p:pic>
          <p:nvPicPr>
            <p:cNvPr id="9" name="Picture 8"/>
            <p:cNvPicPr>
              <a:picLocks noChangeAspect="1"/>
            </p:cNvPicPr>
            <p:nvPr userDrawn="1"/>
          </p:nvPicPr>
          <p:blipFill rotWithShape="1">
            <a:blip r:embed="rId18" cstate="print">
              <a:extLst>
                <a:ext uri="{28A0092B-C50C-407E-A947-70E740481C1C}">
                  <a14:useLocalDpi xmlns:a14="http://schemas.microsoft.com/office/drawing/2010/main" val="0"/>
                </a:ext>
              </a:extLst>
            </a:blip>
            <a:srcRect l="23138" r="10443"/>
            <a:stretch/>
          </p:blipFill>
          <p:spPr>
            <a:xfrm>
              <a:off x="107806" y="128171"/>
              <a:ext cx="1155701" cy="1161567"/>
            </a:xfrm>
            <a:prstGeom prst="rect">
              <a:avLst/>
            </a:prstGeom>
          </p:spPr>
        </p:pic>
        <p:pic>
          <p:nvPicPr>
            <p:cNvPr id="11" name="Picture 10"/>
            <p:cNvPicPr>
              <a:picLocks noChangeAspect="1"/>
            </p:cNvPicPr>
            <p:nvPr userDrawn="1"/>
          </p:nvPicPr>
          <p:blipFill rotWithShape="1">
            <a:blip r:embed="rId19" cstate="print">
              <a:extLst>
                <a:ext uri="{28A0092B-C50C-407E-A947-70E740481C1C}">
                  <a14:useLocalDpi xmlns:a14="http://schemas.microsoft.com/office/drawing/2010/main" val="0"/>
                </a:ext>
              </a:extLst>
            </a:blip>
            <a:srcRect l="26505" r="13746" b="16444"/>
            <a:stretch/>
          </p:blipFill>
          <p:spPr>
            <a:xfrm>
              <a:off x="7768949" y="133541"/>
              <a:ext cx="1264096" cy="1179895"/>
            </a:xfrm>
            <a:prstGeom prst="rect">
              <a:avLst/>
            </a:prstGeom>
          </p:spPr>
        </p:pic>
        <p:pic>
          <p:nvPicPr>
            <p:cNvPr id="12" name="Picture 11"/>
            <p:cNvPicPr>
              <a:picLocks noChangeAspect="1"/>
            </p:cNvPicPr>
            <p:nvPr userDrawn="1"/>
          </p:nvPicPr>
          <p:blipFill rotWithShape="1">
            <a:blip r:embed="rId20" cstate="print">
              <a:extLst>
                <a:ext uri="{28A0092B-C50C-407E-A947-70E740481C1C}">
                  <a14:useLocalDpi xmlns:a14="http://schemas.microsoft.com/office/drawing/2010/main" val="0"/>
                </a:ext>
              </a:extLst>
            </a:blip>
            <a:srcRect l="34945" t="13353" r="17762" b="16413"/>
            <a:stretch/>
          </p:blipFill>
          <p:spPr>
            <a:xfrm>
              <a:off x="3917789" y="126626"/>
              <a:ext cx="1174750" cy="1163211"/>
            </a:xfrm>
            <a:prstGeom prst="rect">
              <a:avLst/>
            </a:prstGeom>
          </p:spPr>
        </p:pic>
        <p:pic>
          <p:nvPicPr>
            <p:cNvPr id="13" name="Picture 12"/>
            <p:cNvPicPr>
              <a:picLocks noChangeAspect="1"/>
            </p:cNvPicPr>
            <p:nvPr userDrawn="1"/>
          </p:nvPicPr>
          <p:blipFill rotWithShape="1">
            <a:blip r:embed="rId21" cstate="print">
              <a:extLst>
                <a:ext uri="{28A0092B-C50C-407E-A947-70E740481C1C}">
                  <a14:useLocalDpi xmlns:a14="http://schemas.microsoft.com/office/drawing/2010/main" val="0"/>
                </a:ext>
              </a:extLst>
            </a:blip>
            <a:srcRect l="20824" t="6204" r="24309" b="11120"/>
            <a:stretch/>
          </p:blipFill>
          <p:spPr>
            <a:xfrm>
              <a:off x="6500046" y="125236"/>
              <a:ext cx="1157948" cy="1163211"/>
            </a:xfrm>
            <a:prstGeom prst="rect">
              <a:avLst/>
            </a:prstGeom>
          </p:spPr>
        </p:pic>
        <p:pic>
          <p:nvPicPr>
            <p:cNvPr id="14" name="Picture 13"/>
            <p:cNvPicPr>
              <a:picLocks noChangeAspect="1"/>
            </p:cNvPicPr>
            <p:nvPr userDrawn="1"/>
          </p:nvPicPr>
          <p:blipFill rotWithShape="1">
            <a:blip r:embed="rId22" cstate="print">
              <a:extLst>
                <a:ext uri="{28A0092B-C50C-407E-A947-70E740481C1C}">
                  <a14:useLocalDpi xmlns:a14="http://schemas.microsoft.com/office/drawing/2010/main" val="0"/>
                </a:ext>
              </a:extLst>
            </a:blip>
            <a:srcRect l="17808" t="2186" r="35075" b="27069"/>
            <a:stretch/>
          </p:blipFill>
          <p:spPr>
            <a:xfrm>
              <a:off x="5203494" y="125236"/>
              <a:ext cx="1160820" cy="1154906"/>
            </a:xfrm>
            <a:prstGeom prst="rect">
              <a:avLst/>
            </a:prstGeom>
          </p:spPr>
        </p:pic>
      </p:grpSp>
      <p:pic>
        <p:nvPicPr>
          <p:cNvPr id="17" name="Picture 16"/>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473998" y="5914131"/>
            <a:ext cx="3930650" cy="714153"/>
          </a:xfrm>
          <a:prstGeom prst="rect">
            <a:avLst/>
          </a:prstGeom>
        </p:spPr>
      </p:pic>
      <p:sp>
        <p:nvSpPr>
          <p:cNvPr id="22" name="Text Box 24">
            <a:extLst>
              <a:ext uri="{FF2B5EF4-FFF2-40B4-BE49-F238E27FC236}">
                <a16:creationId xmlns:a16="http://schemas.microsoft.com/office/drawing/2014/main" id="{CABFD6E2-B6CD-4316-B97A-06075FFB0E5A}"/>
              </a:ext>
            </a:extLst>
          </p:cNvPr>
          <p:cNvSpPr txBox="1">
            <a:spLocks noChangeArrowheads="1"/>
          </p:cNvSpPr>
          <p:nvPr userDrawn="1"/>
        </p:nvSpPr>
        <p:spPr bwMode="auto">
          <a:xfrm>
            <a:off x="398463" y="1557338"/>
            <a:ext cx="8785225" cy="307975"/>
          </a:xfrm>
          <a:prstGeom prst="rect">
            <a:avLst/>
          </a:prstGeom>
          <a:gradFill flip="none" rotWithShape="1">
            <a:gsLst>
              <a:gs pos="0">
                <a:schemeClr val="bg1">
                  <a:alpha val="0"/>
                </a:schemeClr>
              </a:gs>
              <a:gs pos="41000">
                <a:schemeClr val="bg1"/>
              </a:gs>
            </a:gsLst>
            <a:lin ang="0" scaled="0"/>
            <a:tileRect/>
          </a:gradFill>
          <a:ln>
            <a:noFill/>
          </a:ln>
        </p:spPr>
        <p:style>
          <a:lnRef idx="2">
            <a:schemeClr val="accent2"/>
          </a:lnRef>
          <a:fillRef idx="1">
            <a:schemeClr val="lt1"/>
          </a:fillRef>
          <a:effectRef idx="0">
            <a:schemeClr val="accent2"/>
          </a:effectRef>
          <a:fontRef idx="minor">
            <a:schemeClr val="dk1"/>
          </a:fontRef>
        </p:style>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algn="r" eaLnBrk="1" hangingPunct="1">
              <a:spcBef>
                <a:spcPct val="50000"/>
              </a:spcBef>
              <a:buClr>
                <a:srgbClr val="DDC459"/>
              </a:buClr>
              <a:defRPr/>
            </a:pPr>
            <a:endParaRPr lang="en-US" altLang="en-US" sz="1400" i="1" dirty="0">
              <a:solidFill>
                <a:srgbClr val="5B2483"/>
              </a:solidFill>
              <a:latin typeface="Arial" charset="0"/>
              <a:ea typeface="Arial" charset="0"/>
              <a:cs typeface="Arial" charset="0"/>
            </a:endParaRPr>
          </a:p>
        </p:txBody>
      </p:sp>
      <p:sp>
        <p:nvSpPr>
          <p:cNvPr id="23" name="Text Box 24">
            <a:extLst>
              <a:ext uri="{FF2B5EF4-FFF2-40B4-BE49-F238E27FC236}">
                <a16:creationId xmlns:a16="http://schemas.microsoft.com/office/drawing/2014/main" id="{94CDC984-FAA1-47F8-A5FC-C417326BB9E0}"/>
              </a:ext>
            </a:extLst>
          </p:cNvPr>
          <p:cNvSpPr txBox="1">
            <a:spLocks noChangeArrowheads="1"/>
          </p:cNvSpPr>
          <p:nvPr userDrawn="1"/>
        </p:nvSpPr>
        <p:spPr bwMode="auto">
          <a:xfrm>
            <a:off x="107950" y="1558925"/>
            <a:ext cx="8963025" cy="276225"/>
          </a:xfrm>
          <a:prstGeom prst="rect">
            <a:avLst/>
          </a:prstGeom>
          <a:noFill/>
          <a:ln>
            <a:noFill/>
          </a:ln>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algn="r" eaLnBrk="1" hangingPunct="1">
              <a:spcBef>
                <a:spcPct val="50000"/>
              </a:spcBef>
              <a:buClr>
                <a:srgbClr val="DDC459"/>
              </a:buClr>
              <a:defRPr/>
            </a:pPr>
            <a:r>
              <a:rPr lang="en-GB" altLang="en-US" sz="1200" dirty="0">
                <a:solidFill>
                  <a:srgbClr val="222268"/>
                </a:solidFill>
                <a:latin typeface="Arial" charset="0"/>
                <a:ea typeface="Arial" charset="0"/>
                <a:cs typeface="Arial" charset="0"/>
              </a:rPr>
              <a:t>The UK and Middle East’s leading supplier of compliance, work-based learning and apprenticeship training materials.</a:t>
            </a:r>
          </a:p>
        </p:txBody>
      </p:sp>
      <p:sp>
        <p:nvSpPr>
          <p:cNvPr id="24" name="TextBox 3">
            <a:extLst>
              <a:ext uri="{FF2B5EF4-FFF2-40B4-BE49-F238E27FC236}">
                <a16:creationId xmlns:a16="http://schemas.microsoft.com/office/drawing/2014/main" id="{999A96FD-6EF8-4DB1-81A3-DD1D8A0C2C43}"/>
              </a:ext>
            </a:extLst>
          </p:cNvPr>
          <p:cNvSpPr txBox="1">
            <a:spLocks noChangeArrowheads="1"/>
          </p:cNvSpPr>
          <p:nvPr userDrawn="1"/>
        </p:nvSpPr>
        <p:spPr bwMode="auto">
          <a:xfrm>
            <a:off x="3405188" y="6118225"/>
            <a:ext cx="2887662" cy="307975"/>
          </a:xfrm>
          <a:prstGeom prst="rect">
            <a:avLst/>
          </a:prstGeom>
          <a:noFill/>
          <a:ln>
            <a:noFill/>
          </a:ln>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defRPr/>
            </a:pPr>
            <a:r>
              <a:rPr lang="en-GB" altLang="en-US" sz="1400" b="0" i="1" dirty="0">
                <a:solidFill>
                  <a:schemeClr val="bg1"/>
                </a:solidFill>
              </a:rPr>
              <a:t>quality, value, service and integrity</a:t>
            </a:r>
          </a:p>
        </p:txBody>
      </p:sp>
    </p:spTree>
    <p:extLst>
      <p:ext uri="{BB962C8B-B14F-4D97-AF65-F5344CB8AC3E}">
        <p14:creationId xmlns:p14="http://schemas.microsoft.com/office/powerpoint/2010/main" val="4208044218"/>
      </p:ext>
    </p:extLst>
  </p:cSld>
  <p:clrMap bg1="lt1" tx1="dk1" bg2="lt2" tx2="dk2" accent1="accent1" accent2="accent2" accent3="accent3" accent4="accent4" accent5="accent5" accent6="accent6" hlink="hlink" folHlink="folHlink"/>
  <p:sldLayoutIdLst>
    <p:sldLayoutId id="2147484022" r:id="rId1"/>
    <p:sldLayoutId id="2147484023"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picture containing computer&#10;&#10;Description automatically generated">
            <a:extLst>
              <a:ext uri="{FF2B5EF4-FFF2-40B4-BE49-F238E27FC236}">
                <a16:creationId xmlns:a16="http://schemas.microsoft.com/office/drawing/2014/main" id="{31513E00-9351-468D-B0E6-FC3B8BB1A95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8" name="Rectangle 7">
            <a:extLst>
              <a:ext uri="{FF2B5EF4-FFF2-40B4-BE49-F238E27FC236}">
                <a16:creationId xmlns:a16="http://schemas.microsoft.com/office/drawing/2014/main" id="{C7B8B640-FDA5-4AD6-9F87-7DB515D70825}"/>
              </a:ext>
            </a:extLst>
          </p:cNvPr>
          <p:cNvSpPr>
            <a:spLocks noChangeArrowheads="1"/>
          </p:cNvSpPr>
          <p:nvPr userDrawn="1"/>
        </p:nvSpPr>
        <p:spPr bwMode="auto">
          <a:xfrm>
            <a:off x="4802188" y="4200525"/>
            <a:ext cx="3967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50000"/>
              </a:spcBef>
              <a:buFontTx/>
              <a:buNone/>
            </a:pPr>
            <a:r>
              <a:rPr lang="en-GB" altLang="en-US" sz="1400" dirty="0">
                <a:solidFill>
                  <a:srgbClr val="FFFFFF"/>
                </a:solidFill>
                <a:latin typeface="Arial" panose="020B0604020202020204" pitchFamily="34" charset="0"/>
              </a:rPr>
              <a:t>© 2021 Highfield Products Limited</a:t>
            </a:r>
          </a:p>
        </p:txBody>
      </p:sp>
      <p:sp>
        <p:nvSpPr>
          <p:cNvPr id="21" name="Subtitle 37">
            <a:extLst>
              <a:ext uri="{FF2B5EF4-FFF2-40B4-BE49-F238E27FC236}">
                <a16:creationId xmlns:a16="http://schemas.microsoft.com/office/drawing/2014/main" id="{D11AC6BF-7954-42E0-AFC4-D252AE64F56D}"/>
              </a:ext>
            </a:extLst>
          </p:cNvPr>
          <p:cNvSpPr txBox="1">
            <a:spLocks/>
          </p:cNvSpPr>
          <p:nvPr userDrawn="1"/>
        </p:nvSpPr>
        <p:spPr bwMode="auto">
          <a:xfrm>
            <a:off x="4953000" y="4508500"/>
            <a:ext cx="3816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lnSpc>
                <a:spcPct val="100000"/>
              </a:lnSpc>
              <a:spcBef>
                <a:spcPct val="0"/>
              </a:spcBef>
              <a:buFontTx/>
              <a:buNone/>
            </a:pPr>
            <a:r>
              <a:rPr lang="en-GB" altLang="en-US" sz="800" i="1">
                <a:solidFill>
                  <a:srgbClr val="FFFFFF"/>
                </a:solidFill>
                <a:latin typeface="Arial" panose="020B0604020202020204" pitchFamily="34" charset="0"/>
              </a:rPr>
              <a:t>All rights reserved.  No part of this product may be reproduced, stored in a retrieval system, or transmitted in any form or by any means, including electronic, photocopying, recording or otherwise, without the prior permission of Highfield Products Ltd. The commission of any unauthorised act may result in civil or criminal actions.  The publisher of this product has made every effort to ensure the accuracy of the information contained in this product.  However, neither the author, nor Highfield Products Ltd nor anyone involved in the creation of this publication accepts any responsibility for any inaccuracies or failure to implement correctly, however caused.</a:t>
            </a:r>
          </a:p>
          <a:p>
            <a:pPr algn="r">
              <a:lnSpc>
                <a:spcPct val="100000"/>
              </a:lnSpc>
              <a:spcBef>
                <a:spcPct val="0"/>
              </a:spcBef>
              <a:buFontTx/>
              <a:buNone/>
            </a:pPr>
            <a:r>
              <a:rPr lang="en-GB" altLang="en-US" sz="1000" i="1">
                <a:solidFill>
                  <a:srgbClr val="FFFFFF"/>
                </a:solidFill>
                <a:latin typeface="Arial" panose="020B0604020202020204" pitchFamily="34" charset="0"/>
              </a:rPr>
              <a:t> </a:t>
            </a:r>
          </a:p>
        </p:txBody>
      </p:sp>
      <p:sp>
        <p:nvSpPr>
          <p:cNvPr id="23" name="Rectangle 8">
            <a:extLst>
              <a:ext uri="{FF2B5EF4-FFF2-40B4-BE49-F238E27FC236}">
                <a16:creationId xmlns:a16="http://schemas.microsoft.com/office/drawing/2014/main" id="{20B0A342-96E7-4EBF-90F1-4FAF761874CE}"/>
              </a:ext>
            </a:extLst>
          </p:cNvPr>
          <p:cNvSpPr>
            <a:spLocks noChangeArrowheads="1"/>
          </p:cNvSpPr>
          <p:nvPr userDrawn="1"/>
        </p:nvSpPr>
        <p:spPr bwMode="auto">
          <a:xfrm>
            <a:off x="5303838" y="3344863"/>
            <a:ext cx="3465512" cy="66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GB" altLang="en-US" sz="900" dirty="0">
                <a:solidFill>
                  <a:srgbClr val="FFFFFF"/>
                </a:solidFill>
                <a:latin typeface="Arial" panose="020B0604020202020204" pitchFamily="34" charset="0"/>
              </a:rPr>
              <a:t>Highfield Place, Shaw Wood Business Park,</a:t>
            </a:r>
            <a:br>
              <a:rPr lang="en-GB" altLang="en-US" sz="900" dirty="0">
                <a:solidFill>
                  <a:srgbClr val="FFFFFF"/>
                </a:solidFill>
                <a:latin typeface="Arial" panose="020B0604020202020204" pitchFamily="34" charset="0"/>
              </a:rPr>
            </a:br>
            <a:r>
              <a:rPr lang="en-GB" altLang="en-US" sz="900" dirty="0">
                <a:solidFill>
                  <a:srgbClr val="FFFFFF"/>
                </a:solidFill>
                <a:latin typeface="Arial" panose="020B0604020202020204" pitchFamily="34" charset="0"/>
              </a:rPr>
              <a:t> Shaw Wood Way, Wheatley Hills, Doncaster, DN2 5TB, UK</a:t>
            </a:r>
          </a:p>
          <a:p>
            <a:pPr algn="r" eaLnBrk="1" hangingPunct="1">
              <a:lnSpc>
                <a:spcPct val="100000"/>
              </a:lnSpc>
              <a:spcBef>
                <a:spcPct val="0"/>
              </a:spcBef>
              <a:buFontTx/>
              <a:buNone/>
            </a:pPr>
            <a:r>
              <a:rPr lang="en-US" altLang="en-US" sz="900" dirty="0">
                <a:solidFill>
                  <a:srgbClr val="FFFFFF"/>
                </a:solidFill>
                <a:latin typeface="Arial" panose="020B0604020202020204" pitchFamily="34" charset="0"/>
              </a:rPr>
              <a:t>Tel </a:t>
            </a:r>
            <a:r>
              <a:rPr lang="en-GB" altLang="en-US" sz="900" dirty="0">
                <a:solidFill>
                  <a:srgbClr val="FFFFFF"/>
                </a:solidFill>
                <a:latin typeface="Arial" panose="020B0604020202020204" pitchFamily="34" charset="0"/>
              </a:rPr>
              <a:t>01302 363 277</a:t>
            </a:r>
          </a:p>
          <a:p>
            <a:pPr algn="r" eaLnBrk="1" hangingPunct="1">
              <a:lnSpc>
                <a:spcPct val="100000"/>
              </a:lnSpc>
              <a:spcBef>
                <a:spcPct val="0"/>
              </a:spcBef>
              <a:buFont typeface="Arial" panose="020B0604020202020204" pitchFamily="34" charset="0"/>
              <a:buNone/>
            </a:pPr>
            <a:r>
              <a:rPr lang="en-GB" altLang="en-US" sz="1000" dirty="0">
                <a:solidFill>
                  <a:schemeClr val="bg1"/>
                </a:solidFill>
              </a:rPr>
              <a:t>www.highfield.co.uk</a:t>
            </a:r>
          </a:p>
        </p:txBody>
      </p:sp>
      <p:sp>
        <p:nvSpPr>
          <p:cNvPr id="24" name="TextBox 1">
            <a:extLst>
              <a:ext uri="{FF2B5EF4-FFF2-40B4-BE49-F238E27FC236}">
                <a16:creationId xmlns:a16="http://schemas.microsoft.com/office/drawing/2014/main" id="{B2A64419-5F22-4389-BA80-6284588EB1F8}"/>
              </a:ext>
            </a:extLst>
          </p:cNvPr>
          <p:cNvSpPr txBox="1">
            <a:spLocks noChangeArrowheads="1"/>
          </p:cNvSpPr>
          <p:nvPr userDrawn="1"/>
        </p:nvSpPr>
        <p:spPr bwMode="auto">
          <a:xfrm>
            <a:off x="6870700" y="333375"/>
            <a:ext cx="18780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GB" altLang="en-US" sz="1200" dirty="0">
                <a:solidFill>
                  <a:schemeClr val="bg1"/>
                </a:solidFill>
                <a:latin typeface="Arial" panose="020B0604020202020204" pitchFamily="34" charset="0"/>
              </a:rPr>
              <a:t>Ed.7 April 2021</a:t>
            </a:r>
          </a:p>
        </p:txBody>
      </p:sp>
      <p:pic>
        <p:nvPicPr>
          <p:cNvPr id="11" name="Picture 10" descr="A person standing posing for the camera&#10;&#10;Description automatically generated">
            <a:extLst>
              <a:ext uri="{FF2B5EF4-FFF2-40B4-BE49-F238E27FC236}">
                <a16:creationId xmlns:a16="http://schemas.microsoft.com/office/drawing/2014/main" id="{F1374729-A728-4043-9059-BF1F67A32CF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5576" y="836712"/>
            <a:ext cx="2402742" cy="6005160"/>
          </a:xfrm>
          <a:prstGeom prst="rect">
            <a:avLst/>
          </a:prstGeom>
        </p:spPr>
      </p:pic>
      <p:sp>
        <p:nvSpPr>
          <p:cNvPr id="13" name="Rectangle 24"/>
          <p:cNvSpPr>
            <a:spLocks noChangeArrowheads="1"/>
          </p:cNvSpPr>
          <p:nvPr/>
        </p:nvSpPr>
        <p:spPr bwMode="auto">
          <a:xfrm>
            <a:off x="-177768" y="6170862"/>
            <a:ext cx="9317038" cy="432048"/>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none" anchor="ctr"/>
          <a:lstStyle/>
          <a:p>
            <a:pPr marL="358775" indent="0" fontAlgn="auto">
              <a:spcBef>
                <a:spcPts val="0"/>
              </a:spcBef>
              <a:spcAft>
                <a:spcPts val="0"/>
              </a:spcAft>
              <a:defRPr/>
            </a:pPr>
            <a:r>
              <a:rPr lang="en-GB" sz="1200" b="0" dirty="0">
                <a:solidFill>
                  <a:prstClr val="black"/>
                </a:solidFill>
                <a:latin typeface="Arial" panose="020B0604020202020204" pitchFamily="34" charset="0"/>
                <a:ea typeface="MS PGothic" pitchFamily="34" charset="-128"/>
                <a:cs typeface="Arial" panose="020B0604020202020204" pitchFamily="34" charset="0"/>
              </a:rPr>
              <a:t>The UK and Middle East’s leading supplier of compliance, work-based learning </a:t>
            </a:r>
            <a:br>
              <a:rPr lang="en-GB" sz="1200" b="0" dirty="0">
                <a:solidFill>
                  <a:prstClr val="black"/>
                </a:solidFill>
                <a:latin typeface="Arial" panose="020B0604020202020204" pitchFamily="34" charset="0"/>
                <a:ea typeface="MS PGothic" pitchFamily="34" charset="-128"/>
                <a:cs typeface="Arial" panose="020B0604020202020204" pitchFamily="34" charset="0"/>
              </a:rPr>
            </a:br>
            <a:r>
              <a:rPr lang="en-GB" sz="1200" b="0" dirty="0">
                <a:solidFill>
                  <a:prstClr val="black"/>
                </a:solidFill>
                <a:latin typeface="Arial" panose="020B0604020202020204" pitchFamily="34" charset="0"/>
                <a:ea typeface="MS PGothic" pitchFamily="34" charset="-128"/>
                <a:cs typeface="Arial" panose="020B0604020202020204" pitchFamily="34" charset="0"/>
              </a:rPr>
              <a:t>and apprenticeship training materials.</a:t>
            </a:r>
          </a:p>
        </p:txBody>
      </p:sp>
      <p:pic>
        <p:nvPicPr>
          <p:cNvPr id="16" name="Picture 15">
            <a:extLst>
              <a:ext uri="{FF2B5EF4-FFF2-40B4-BE49-F238E27FC236}">
                <a16:creationId xmlns:a16="http://schemas.microsoft.com/office/drawing/2014/main" id="{2C8F98A3-2918-4F0C-86D1-59A2046BA9A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473998" y="6029809"/>
            <a:ext cx="3930650" cy="714153"/>
          </a:xfrm>
          <a:prstGeom prst="rect">
            <a:avLst/>
          </a:prstGeom>
        </p:spPr>
      </p:pic>
    </p:spTree>
    <p:extLst>
      <p:ext uri="{BB962C8B-B14F-4D97-AF65-F5344CB8AC3E}">
        <p14:creationId xmlns:p14="http://schemas.microsoft.com/office/powerpoint/2010/main" val="1866993287"/>
      </p:ext>
    </p:extLst>
  </p:cSld>
  <p:clrMap bg1="lt1" tx1="dk1" bg2="lt2" tx2="dk2" accent1="accent1" accent2="accent2" accent3="accent3" accent4="accent4" accent5="accent5" accent6="accent6" hlink="hlink" folHlink="folHlink"/>
  <p:sldLayoutIdLst>
    <p:sldLayoutId id="2147484088" r:id="rId1"/>
    <p:sldLayoutId id="2147484089"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7BEB6E3F-50C2-407A-9219-621A855097D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 name="Chevron 11">
            <a:hlinkClick r:id="" action="ppaction://hlinkshowjump?jump=nextslide"/>
          </p:cNvPr>
          <p:cNvSpPr>
            <a:spLocks noChangeArrowheads="1"/>
          </p:cNvSpPr>
          <p:nvPr/>
        </p:nvSpPr>
        <p:spPr bwMode="auto">
          <a:xfrm>
            <a:off x="4859264" y="6388824"/>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4" name="Chevron 13">
            <a:hlinkClick r:id="" action="ppaction://hlinkshowjump?jump=previousslide"/>
          </p:cNvPr>
          <p:cNvSpPr>
            <a:spLocks noChangeArrowheads="1"/>
          </p:cNvSpPr>
          <p:nvPr/>
        </p:nvSpPr>
        <p:spPr bwMode="auto">
          <a:xfrm rot="10800000">
            <a:off x="4072229" y="6388823"/>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5" name="Rectangle 10">
            <a:hlinkClick r:id="" action="ppaction://noaction"/>
          </p:cNvPr>
          <p:cNvSpPr>
            <a:spLocks noChangeArrowheads="1"/>
          </p:cNvSpPr>
          <p:nvPr/>
        </p:nvSpPr>
        <p:spPr bwMode="auto">
          <a:xfrm>
            <a:off x="5164440" y="6354044"/>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fld id="{405F0FB0-A882-4365-BFB7-8F01119883C8}" type="slidenum">
              <a:rPr lang="en-GB" altLang="en-US" sz="1600" smtClean="0">
                <a:solidFill>
                  <a:schemeClr val="bg1"/>
                </a:solidFill>
                <a:latin typeface="Calibri"/>
                <a:ea typeface="MS PGothic" pitchFamily="34" charset="-128"/>
              </a:rPr>
              <a:pPr algn="ctr" eaLnBrk="1" hangingPunct="1"/>
              <a:t>‹#›</a:t>
            </a:fld>
            <a:endParaRPr lang="en-US" altLang="en-US" sz="1600" dirty="0">
              <a:solidFill>
                <a:schemeClr val="bg1"/>
              </a:solidFill>
              <a:latin typeface="Calibri"/>
              <a:ea typeface="MS PGothic" pitchFamily="34" charset="-128"/>
            </a:endParaRPr>
          </a:p>
        </p:txBody>
      </p:sp>
      <p:pic>
        <p:nvPicPr>
          <p:cNvPr id="16" name="Picture 15">
            <a:hlinkClick r:id="rId6" action="ppaction://hlinksldjump"/>
          </p:cNvPr>
          <p:cNvPicPr>
            <a:picLocks noChangeAspect="1"/>
          </p:cNvPicPr>
          <p:nvPr/>
        </p:nvPicPr>
        <p:blipFill rotWithShape="1">
          <a:blip r:embed="rId7" cstate="print">
            <a:extLst>
              <a:ext uri="{28A0092B-C50C-407E-A947-70E740481C1C}">
                <a14:useLocalDpi xmlns:a14="http://schemas.microsoft.com/office/drawing/2010/main" val="0"/>
              </a:ext>
            </a:extLst>
          </a:blip>
          <a:srcRect l="-29492" t="-29494" r="-29492" b="-29494"/>
          <a:stretch/>
        </p:blipFill>
        <p:spPr>
          <a:xfrm>
            <a:off x="4381283" y="6381328"/>
            <a:ext cx="372823" cy="370472"/>
          </a:xfrm>
          <a:prstGeom prst="ellipse">
            <a:avLst/>
          </a:prstGeom>
          <a:solidFill>
            <a:srgbClr val="00B0F0"/>
          </a:solidFill>
          <a:ln w="15875">
            <a:solidFill>
              <a:schemeClr val="bg1"/>
            </a:solidFill>
          </a:ln>
        </p:spPr>
      </p:pic>
    </p:spTree>
    <p:extLst>
      <p:ext uri="{BB962C8B-B14F-4D97-AF65-F5344CB8AC3E}">
        <p14:creationId xmlns:p14="http://schemas.microsoft.com/office/powerpoint/2010/main" val="2847914139"/>
      </p:ext>
    </p:extLst>
  </p:cSld>
  <p:clrMap bg1="lt1" tx1="dk1" bg2="lt2" tx2="dk2" accent1="accent1" accent2="accent2" accent3="accent3" accent4="accent4" accent5="accent5" accent6="accent6" hlink="hlink" folHlink="folHlink"/>
  <p:sldLayoutIdLst>
    <p:sldLayoutId id="2147484091" r:id="rId1"/>
    <p:sldLayoutId id="2147484092" r:id="rId2"/>
    <p:sldLayoutId id="2147484093"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rtl="0" eaLnBrk="0" fontAlgn="base" hangingPunct="0">
        <a:spcBef>
          <a:spcPct val="0"/>
        </a:spcBef>
        <a:spcAft>
          <a:spcPct val="0"/>
        </a:spcAft>
        <a:defRPr sz="2800" b="1">
          <a:solidFill>
            <a:srgbClr val="189049"/>
          </a:solidFill>
          <a:latin typeface="+mj-lt"/>
          <a:ea typeface="+mj-ea"/>
          <a:cs typeface="+mj-cs"/>
        </a:defRPr>
      </a:lvl1pPr>
      <a:lvl2pPr algn="l" rtl="0" eaLnBrk="0" fontAlgn="base" hangingPunct="0">
        <a:spcBef>
          <a:spcPct val="0"/>
        </a:spcBef>
        <a:spcAft>
          <a:spcPct val="0"/>
        </a:spcAft>
        <a:defRPr sz="2800" b="1">
          <a:solidFill>
            <a:srgbClr val="189049"/>
          </a:solidFill>
          <a:latin typeface="Arial" charset="0"/>
          <a:cs typeface="Arial" charset="0"/>
        </a:defRPr>
      </a:lvl2pPr>
      <a:lvl3pPr algn="l" rtl="0" eaLnBrk="0" fontAlgn="base" hangingPunct="0">
        <a:spcBef>
          <a:spcPct val="0"/>
        </a:spcBef>
        <a:spcAft>
          <a:spcPct val="0"/>
        </a:spcAft>
        <a:defRPr sz="2800" b="1">
          <a:solidFill>
            <a:srgbClr val="189049"/>
          </a:solidFill>
          <a:latin typeface="Arial" charset="0"/>
          <a:cs typeface="Arial" charset="0"/>
        </a:defRPr>
      </a:lvl3pPr>
      <a:lvl4pPr algn="l" rtl="0" eaLnBrk="0" fontAlgn="base" hangingPunct="0">
        <a:spcBef>
          <a:spcPct val="0"/>
        </a:spcBef>
        <a:spcAft>
          <a:spcPct val="0"/>
        </a:spcAft>
        <a:defRPr sz="2800" b="1">
          <a:solidFill>
            <a:srgbClr val="189049"/>
          </a:solidFill>
          <a:latin typeface="Arial" charset="0"/>
          <a:cs typeface="Arial" charset="0"/>
        </a:defRPr>
      </a:lvl4pPr>
      <a:lvl5pPr algn="l" rtl="0" eaLnBrk="0" fontAlgn="base" hangingPunct="0">
        <a:spcBef>
          <a:spcPct val="0"/>
        </a:spcBef>
        <a:spcAft>
          <a:spcPct val="0"/>
        </a:spcAft>
        <a:defRPr sz="2800" b="1">
          <a:solidFill>
            <a:srgbClr val="189049"/>
          </a:solidFill>
          <a:latin typeface="Arial" charset="0"/>
          <a:cs typeface="Arial" charset="0"/>
        </a:defRPr>
      </a:lvl5pPr>
      <a:lvl6pPr marL="457200" algn="l" rtl="0" fontAlgn="base">
        <a:spcBef>
          <a:spcPct val="0"/>
        </a:spcBef>
        <a:spcAft>
          <a:spcPct val="0"/>
        </a:spcAft>
        <a:defRPr sz="2800" b="1">
          <a:solidFill>
            <a:srgbClr val="189049"/>
          </a:solidFill>
          <a:latin typeface="Arial" charset="0"/>
          <a:cs typeface="Arial" charset="0"/>
        </a:defRPr>
      </a:lvl6pPr>
      <a:lvl7pPr marL="914400" algn="l" rtl="0" fontAlgn="base">
        <a:spcBef>
          <a:spcPct val="0"/>
        </a:spcBef>
        <a:spcAft>
          <a:spcPct val="0"/>
        </a:spcAft>
        <a:defRPr sz="2800" b="1">
          <a:solidFill>
            <a:srgbClr val="189049"/>
          </a:solidFill>
          <a:latin typeface="Arial" charset="0"/>
          <a:cs typeface="Arial" charset="0"/>
        </a:defRPr>
      </a:lvl7pPr>
      <a:lvl8pPr marL="1371600" algn="l" rtl="0" fontAlgn="base">
        <a:spcBef>
          <a:spcPct val="0"/>
        </a:spcBef>
        <a:spcAft>
          <a:spcPct val="0"/>
        </a:spcAft>
        <a:defRPr sz="2800" b="1">
          <a:solidFill>
            <a:srgbClr val="189049"/>
          </a:solidFill>
          <a:latin typeface="Arial" charset="0"/>
          <a:cs typeface="Arial" charset="0"/>
        </a:defRPr>
      </a:lvl8pPr>
      <a:lvl9pPr marL="1828800" algn="l" rtl="0" fontAlgn="base">
        <a:spcBef>
          <a:spcPct val="0"/>
        </a:spcBef>
        <a:spcAft>
          <a:spcPct val="0"/>
        </a:spcAft>
        <a:defRPr sz="2800" b="1">
          <a:solidFill>
            <a:srgbClr val="189049"/>
          </a:solidFill>
          <a:latin typeface="Arial" charset="0"/>
          <a:cs typeface="Arial" charset="0"/>
        </a:defRPr>
      </a:lvl9pPr>
    </p:titleStyle>
    <p:bodyStyle>
      <a:lvl1pPr marL="342900" indent="-3429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ea typeface="+mn-ea"/>
          <a:cs typeface="+mn-cs"/>
        </a:defRPr>
      </a:lvl1pPr>
      <a:lvl2pPr marL="742950" indent="-28575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2pPr>
      <a:lvl3pPr marL="11430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3pPr>
      <a:lvl4pPr marL="16002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4pPr>
      <a:lvl5pPr marL="20574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5pPr>
      <a:lvl6pPr marL="25146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6pPr>
      <a:lvl7pPr marL="29718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7pPr>
      <a:lvl8pPr marL="34290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8pPr>
      <a:lvl9pPr marL="38862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7BEB6E3F-50C2-407A-9219-621A855097D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 name="Chevron 11">
            <a:hlinkClick r:id="" action="ppaction://hlinkshowjump?jump=nextslide"/>
          </p:cNvPr>
          <p:cNvSpPr>
            <a:spLocks noChangeArrowheads="1"/>
          </p:cNvSpPr>
          <p:nvPr/>
        </p:nvSpPr>
        <p:spPr bwMode="auto">
          <a:xfrm>
            <a:off x="4859264" y="6388824"/>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4" name="Chevron 13">
            <a:hlinkClick r:id="" action="ppaction://hlinkshowjump?jump=previousslide"/>
          </p:cNvPr>
          <p:cNvSpPr>
            <a:spLocks noChangeArrowheads="1"/>
          </p:cNvSpPr>
          <p:nvPr/>
        </p:nvSpPr>
        <p:spPr bwMode="auto">
          <a:xfrm rot="10800000">
            <a:off x="4072229" y="6388823"/>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5" name="Rectangle 10">
            <a:hlinkClick r:id="" action="ppaction://noaction"/>
          </p:cNvPr>
          <p:cNvSpPr>
            <a:spLocks noChangeArrowheads="1"/>
          </p:cNvSpPr>
          <p:nvPr/>
        </p:nvSpPr>
        <p:spPr bwMode="auto">
          <a:xfrm>
            <a:off x="5164440" y="6354044"/>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fld id="{405F0FB0-A882-4365-BFB7-8F01119883C8}" type="slidenum">
              <a:rPr lang="en-GB" altLang="en-US" sz="1600" smtClean="0">
                <a:solidFill>
                  <a:schemeClr val="bg1"/>
                </a:solidFill>
                <a:latin typeface="Calibri"/>
                <a:ea typeface="MS PGothic" pitchFamily="34" charset="-128"/>
              </a:rPr>
              <a:pPr algn="ctr" eaLnBrk="1" hangingPunct="1"/>
              <a:t>‹#›</a:t>
            </a:fld>
            <a:endParaRPr lang="en-US" altLang="en-US" sz="1600" dirty="0">
              <a:solidFill>
                <a:schemeClr val="bg1"/>
              </a:solidFill>
              <a:latin typeface="Calibri"/>
              <a:ea typeface="MS PGothic" pitchFamily="34" charset="-128"/>
            </a:endParaRPr>
          </a:p>
        </p:txBody>
      </p:sp>
      <p:pic>
        <p:nvPicPr>
          <p:cNvPr id="16" name="Picture 15">
            <a:hlinkClick r:id="" action="ppaction://noaction"/>
          </p:cNvPr>
          <p:cNvPicPr>
            <a:picLocks noChangeAspect="1"/>
          </p:cNvPicPr>
          <p:nvPr/>
        </p:nvPicPr>
        <p:blipFill rotWithShape="1">
          <a:blip r:embed="rId5" cstate="print">
            <a:extLst>
              <a:ext uri="{28A0092B-C50C-407E-A947-70E740481C1C}">
                <a14:useLocalDpi xmlns:a14="http://schemas.microsoft.com/office/drawing/2010/main" val="0"/>
              </a:ext>
            </a:extLst>
          </a:blip>
          <a:srcRect l="-29492" t="-29494" r="-29492" b="-29494"/>
          <a:stretch/>
        </p:blipFill>
        <p:spPr>
          <a:xfrm>
            <a:off x="4381283" y="6381328"/>
            <a:ext cx="372823" cy="370472"/>
          </a:xfrm>
          <a:prstGeom prst="ellipse">
            <a:avLst/>
          </a:prstGeom>
          <a:solidFill>
            <a:srgbClr val="00B0F0"/>
          </a:solidFill>
          <a:ln w="15875">
            <a:solidFill>
              <a:schemeClr val="bg1"/>
            </a:solidFill>
          </a:ln>
        </p:spPr>
      </p:pic>
    </p:spTree>
    <p:extLst>
      <p:ext uri="{BB962C8B-B14F-4D97-AF65-F5344CB8AC3E}">
        <p14:creationId xmlns:p14="http://schemas.microsoft.com/office/powerpoint/2010/main" val="4124422638"/>
      </p:ext>
    </p:extLst>
  </p:cSld>
  <p:clrMap bg1="lt1" tx1="dk1" bg2="lt2" tx2="dk2" accent1="accent1" accent2="accent2" accent3="accent3" accent4="accent4" accent5="accent5" accent6="accent6" hlink="hlink" folHlink="folHlink"/>
  <p:sldLayoutIdLst>
    <p:sldLayoutId id="2147484095" r:id="rId1"/>
    <p:sldLayoutId id="2147484096"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rtl="0" eaLnBrk="0" fontAlgn="base" hangingPunct="0">
        <a:spcBef>
          <a:spcPct val="0"/>
        </a:spcBef>
        <a:spcAft>
          <a:spcPct val="0"/>
        </a:spcAft>
        <a:defRPr sz="2800" b="1">
          <a:solidFill>
            <a:srgbClr val="189049"/>
          </a:solidFill>
          <a:latin typeface="+mj-lt"/>
          <a:ea typeface="+mj-ea"/>
          <a:cs typeface="+mj-cs"/>
        </a:defRPr>
      </a:lvl1pPr>
      <a:lvl2pPr algn="l" rtl="0" eaLnBrk="0" fontAlgn="base" hangingPunct="0">
        <a:spcBef>
          <a:spcPct val="0"/>
        </a:spcBef>
        <a:spcAft>
          <a:spcPct val="0"/>
        </a:spcAft>
        <a:defRPr sz="2800" b="1">
          <a:solidFill>
            <a:srgbClr val="189049"/>
          </a:solidFill>
          <a:latin typeface="Arial" charset="0"/>
          <a:cs typeface="Arial" charset="0"/>
        </a:defRPr>
      </a:lvl2pPr>
      <a:lvl3pPr algn="l" rtl="0" eaLnBrk="0" fontAlgn="base" hangingPunct="0">
        <a:spcBef>
          <a:spcPct val="0"/>
        </a:spcBef>
        <a:spcAft>
          <a:spcPct val="0"/>
        </a:spcAft>
        <a:defRPr sz="2800" b="1">
          <a:solidFill>
            <a:srgbClr val="189049"/>
          </a:solidFill>
          <a:latin typeface="Arial" charset="0"/>
          <a:cs typeface="Arial" charset="0"/>
        </a:defRPr>
      </a:lvl3pPr>
      <a:lvl4pPr algn="l" rtl="0" eaLnBrk="0" fontAlgn="base" hangingPunct="0">
        <a:spcBef>
          <a:spcPct val="0"/>
        </a:spcBef>
        <a:spcAft>
          <a:spcPct val="0"/>
        </a:spcAft>
        <a:defRPr sz="2800" b="1">
          <a:solidFill>
            <a:srgbClr val="189049"/>
          </a:solidFill>
          <a:latin typeface="Arial" charset="0"/>
          <a:cs typeface="Arial" charset="0"/>
        </a:defRPr>
      </a:lvl4pPr>
      <a:lvl5pPr algn="l" rtl="0" eaLnBrk="0" fontAlgn="base" hangingPunct="0">
        <a:spcBef>
          <a:spcPct val="0"/>
        </a:spcBef>
        <a:spcAft>
          <a:spcPct val="0"/>
        </a:spcAft>
        <a:defRPr sz="2800" b="1">
          <a:solidFill>
            <a:srgbClr val="189049"/>
          </a:solidFill>
          <a:latin typeface="Arial" charset="0"/>
          <a:cs typeface="Arial" charset="0"/>
        </a:defRPr>
      </a:lvl5pPr>
      <a:lvl6pPr marL="457200" algn="l" rtl="0" fontAlgn="base">
        <a:spcBef>
          <a:spcPct val="0"/>
        </a:spcBef>
        <a:spcAft>
          <a:spcPct val="0"/>
        </a:spcAft>
        <a:defRPr sz="2800" b="1">
          <a:solidFill>
            <a:srgbClr val="189049"/>
          </a:solidFill>
          <a:latin typeface="Arial" charset="0"/>
          <a:cs typeface="Arial" charset="0"/>
        </a:defRPr>
      </a:lvl6pPr>
      <a:lvl7pPr marL="914400" algn="l" rtl="0" fontAlgn="base">
        <a:spcBef>
          <a:spcPct val="0"/>
        </a:spcBef>
        <a:spcAft>
          <a:spcPct val="0"/>
        </a:spcAft>
        <a:defRPr sz="2800" b="1">
          <a:solidFill>
            <a:srgbClr val="189049"/>
          </a:solidFill>
          <a:latin typeface="Arial" charset="0"/>
          <a:cs typeface="Arial" charset="0"/>
        </a:defRPr>
      </a:lvl7pPr>
      <a:lvl8pPr marL="1371600" algn="l" rtl="0" fontAlgn="base">
        <a:spcBef>
          <a:spcPct val="0"/>
        </a:spcBef>
        <a:spcAft>
          <a:spcPct val="0"/>
        </a:spcAft>
        <a:defRPr sz="2800" b="1">
          <a:solidFill>
            <a:srgbClr val="189049"/>
          </a:solidFill>
          <a:latin typeface="Arial" charset="0"/>
          <a:cs typeface="Arial" charset="0"/>
        </a:defRPr>
      </a:lvl8pPr>
      <a:lvl9pPr marL="1828800" algn="l" rtl="0" fontAlgn="base">
        <a:spcBef>
          <a:spcPct val="0"/>
        </a:spcBef>
        <a:spcAft>
          <a:spcPct val="0"/>
        </a:spcAft>
        <a:defRPr sz="2800" b="1">
          <a:solidFill>
            <a:srgbClr val="189049"/>
          </a:solidFill>
          <a:latin typeface="Arial" charset="0"/>
          <a:cs typeface="Arial" charset="0"/>
        </a:defRPr>
      </a:lvl9pPr>
    </p:titleStyle>
    <p:bodyStyle>
      <a:lvl1pPr marL="342900" indent="-3429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ea typeface="+mn-ea"/>
          <a:cs typeface="+mn-cs"/>
        </a:defRPr>
      </a:lvl1pPr>
      <a:lvl2pPr marL="742950" indent="-28575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2pPr>
      <a:lvl3pPr marL="11430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3pPr>
      <a:lvl4pPr marL="16002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4pPr>
      <a:lvl5pPr marL="20574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5pPr>
      <a:lvl6pPr marL="25146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6pPr>
      <a:lvl7pPr marL="29718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7pPr>
      <a:lvl8pPr marL="34290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8pPr>
      <a:lvl9pPr marL="38862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picture containing computer&#10;&#10;Description automatically generated">
            <a:extLst>
              <a:ext uri="{FF2B5EF4-FFF2-40B4-BE49-F238E27FC236}">
                <a16:creationId xmlns:a16="http://schemas.microsoft.com/office/drawing/2014/main" id="{31513E00-9351-468D-B0E6-FC3B8BB1A95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21768" y="1268760"/>
            <a:ext cx="895776" cy="1224136"/>
          </a:xfrm>
          <a:prstGeom prst="rect">
            <a:avLst/>
          </a:prstGeom>
        </p:spPr>
      </p:pic>
      <p:sp>
        <p:nvSpPr>
          <p:cNvPr id="13" name="Rectangle 24"/>
          <p:cNvSpPr>
            <a:spLocks noChangeArrowheads="1"/>
          </p:cNvSpPr>
          <p:nvPr/>
        </p:nvSpPr>
        <p:spPr bwMode="auto">
          <a:xfrm>
            <a:off x="-177768" y="6170862"/>
            <a:ext cx="9317038" cy="432048"/>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none" anchor="ctr"/>
          <a:lstStyle/>
          <a:p>
            <a:pPr marL="358775" indent="0" fontAlgn="auto">
              <a:spcBef>
                <a:spcPts val="0"/>
              </a:spcBef>
              <a:spcAft>
                <a:spcPts val="0"/>
              </a:spcAft>
              <a:defRPr/>
            </a:pPr>
            <a:r>
              <a:rPr lang="en-GB" sz="1200" b="0" dirty="0">
                <a:solidFill>
                  <a:prstClr val="black"/>
                </a:solidFill>
                <a:latin typeface="Arial" panose="020B0604020202020204" pitchFamily="34" charset="0"/>
                <a:ea typeface="MS PGothic" pitchFamily="34" charset="-128"/>
                <a:cs typeface="Arial" panose="020B0604020202020204" pitchFamily="34" charset="0"/>
              </a:rPr>
              <a:t>The UK and Middle East’s leading supplier of compliance, work-based learning </a:t>
            </a:r>
            <a:br>
              <a:rPr lang="en-GB" sz="1200" b="0" dirty="0">
                <a:solidFill>
                  <a:prstClr val="black"/>
                </a:solidFill>
                <a:latin typeface="Arial" panose="020B0604020202020204" pitchFamily="34" charset="0"/>
                <a:ea typeface="MS PGothic" pitchFamily="34" charset="-128"/>
                <a:cs typeface="Arial" panose="020B0604020202020204" pitchFamily="34" charset="0"/>
              </a:rPr>
            </a:br>
            <a:r>
              <a:rPr lang="en-GB" sz="1200" b="0" dirty="0">
                <a:solidFill>
                  <a:prstClr val="black"/>
                </a:solidFill>
                <a:latin typeface="Arial" panose="020B0604020202020204" pitchFamily="34" charset="0"/>
                <a:ea typeface="MS PGothic" pitchFamily="34" charset="-128"/>
                <a:cs typeface="Arial" panose="020B0604020202020204" pitchFamily="34" charset="0"/>
              </a:rPr>
              <a:t>and apprenticeship training materials.</a:t>
            </a:r>
          </a:p>
        </p:txBody>
      </p:sp>
      <p:pic>
        <p:nvPicPr>
          <p:cNvPr id="16" name="Picture 15">
            <a:extLst>
              <a:ext uri="{FF2B5EF4-FFF2-40B4-BE49-F238E27FC236}">
                <a16:creationId xmlns:a16="http://schemas.microsoft.com/office/drawing/2014/main" id="{2C8F98A3-2918-4F0C-86D1-59A2046BA9A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473998" y="6029809"/>
            <a:ext cx="3930650" cy="714153"/>
          </a:xfrm>
          <a:prstGeom prst="rect">
            <a:avLst/>
          </a:prstGeom>
        </p:spPr>
      </p:pic>
      <p:pic>
        <p:nvPicPr>
          <p:cNvPr id="17" name="Picture 3">
            <a:extLst>
              <a:ext uri="{FF2B5EF4-FFF2-40B4-BE49-F238E27FC236}">
                <a16:creationId xmlns:a16="http://schemas.microsoft.com/office/drawing/2014/main" id="{A91E3ED5-9F38-46BB-AEB1-9BFBE523EE1F}"/>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11163" y="439738"/>
            <a:ext cx="657225"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7">
            <a:extLst>
              <a:ext uri="{FF2B5EF4-FFF2-40B4-BE49-F238E27FC236}">
                <a16:creationId xmlns:a16="http://schemas.microsoft.com/office/drawing/2014/main" id="{C7B8B640-FDA5-4AD6-9F87-7DB515D70825}"/>
              </a:ext>
            </a:extLst>
          </p:cNvPr>
          <p:cNvSpPr>
            <a:spLocks noChangeArrowheads="1"/>
          </p:cNvSpPr>
          <p:nvPr userDrawn="1"/>
        </p:nvSpPr>
        <p:spPr bwMode="auto">
          <a:xfrm>
            <a:off x="4802188" y="4200525"/>
            <a:ext cx="3967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50000"/>
              </a:spcBef>
              <a:buFontTx/>
              <a:buNone/>
            </a:pPr>
            <a:r>
              <a:rPr lang="en-GB" altLang="en-US" sz="1400" dirty="0">
                <a:solidFill>
                  <a:srgbClr val="FFFFFF"/>
                </a:solidFill>
                <a:latin typeface="Arial" panose="020B0604020202020204" pitchFamily="34" charset="0"/>
              </a:rPr>
              <a:t>© 2020 Highfield Products Limited</a:t>
            </a:r>
          </a:p>
        </p:txBody>
      </p:sp>
      <p:sp>
        <p:nvSpPr>
          <p:cNvPr id="21" name="Subtitle 37">
            <a:extLst>
              <a:ext uri="{FF2B5EF4-FFF2-40B4-BE49-F238E27FC236}">
                <a16:creationId xmlns:a16="http://schemas.microsoft.com/office/drawing/2014/main" id="{D11AC6BF-7954-42E0-AFC4-D252AE64F56D}"/>
              </a:ext>
            </a:extLst>
          </p:cNvPr>
          <p:cNvSpPr txBox="1">
            <a:spLocks/>
          </p:cNvSpPr>
          <p:nvPr userDrawn="1"/>
        </p:nvSpPr>
        <p:spPr bwMode="auto">
          <a:xfrm>
            <a:off x="4953000" y="4508500"/>
            <a:ext cx="3816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lnSpc>
                <a:spcPct val="100000"/>
              </a:lnSpc>
              <a:spcBef>
                <a:spcPct val="0"/>
              </a:spcBef>
              <a:buFontTx/>
              <a:buNone/>
            </a:pPr>
            <a:r>
              <a:rPr lang="en-GB" altLang="en-US" sz="800" i="1">
                <a:solidFill>
                  <a:srgbClr val="FFFFFF"/>
                </a:solidFill>
                <a:latin typeface="Arial" panose="020B0604020202020204" pitchFamily="34" charset="0"/>
              </a:rPr>
              <a:t>All rights reserved.  No part of this product may be reproduced, stored in a retrieval system, or transmitted in any form or by any means, including electronic, photocopying, recording or otherwise, without the prior permission of Highfield Products Ltd. The commission of any unauthorised act may result in civil or criminal actions.  The publisher of this product has made every effort to ensure the accuracy of the information contained in this product.  However, neither the author, nor Highfield Products Ltd nor anyone involved in the creation of this publication accepts any responsibility for any inaccuracies or failure to implement correctly, however caused.</a:t>
            </a:r>
          </a:p>
          <a:p>
            <a:pPr algn="r">
              <a:lnSpc>
                <a:spcPct val="100000"/>
              </a:lnSpc>
              <a:spcBef>
                <a:spcPct val="0"/>
              </a:spcBef>
              <a:buFontTx/>
              <a:buNone/>
            </a:pPr>
            <a:r>
              <a:rPr lang="en-GB" altLang="en-US" sz="1000" i="1">
                <a:solidFill>
                  <a:srgbClr val="FFFFFF"/>
                </a:solidFill>
                <a:latin typeface="Arial" panose="020B0604020202020204" pitchFamily="34" charset="0"/>
              </a:rPr>
              <a:t> </a:t>
            </a:r>
          </a:p>
        </p:txBody>
      </p:sp>
      <p:sp>
        <p:nvSpPr>
          <p:cNvPr id="23" name="Rectangle 8">
            <a:extLst>
              <a:ext uri="{FF2B5EF4-FFF2-40B4-BE49-F238E27FC236}">
                <a16:creationId xmlns:a16="http://schemas.microsoft.com/office/drawing/2014/main" id="{20B0A342-96E7-4EBF-90F1-4FAF761874CE}"/>
              </a:ext>
            </a:extLst>
          </p:cNvPr>
          <p:cNvSpPr>
            <a:spLocks noChangeArrowheads="1"/>
          </p:cNvSpPr>
          <p:nvPr userDrawn="1"/>
        </p:nvSpPr>
        <p:spPr bwMode="auto">
          <a:xfrm>
            <a:off x="5303838" y="3344863"/>
            <a:ext cx="3465512"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GB" altLang="en-US" sz="900" dirty="0">
                <a:solidFill>
                  <a:srgbClr val="FFFFFF"/>
                </a:solidFill>
                <a:latin typeface="Arial" panose="020B0604020202020204" pitchFamily="34" charset="0"/>
              </a:rPr>
              <a:t>Highfield Place, Shaw Wood Business Park,</a:t>
            </a:r>
            <a:br>
              <a:rPr lang="en-GB" altLang="en-US" sz="900" dirty="0">
                <a:solidFill>
                  <a:srgbClr val="FFFFFF"/>
                </a:solidFill>
                <a:latin typeface="Arial" panose="020B0604020202020204" pitchFamily="34" charset="0"/>
              </a:rPr>
            </a:br>
            <a:r>
              <a:rPr lang="en-GB" altLang="en-US" sz="900" dirty="0">
                <a:solidFill>
                  <a:srgbClr val="FFFFFF"/>
                </a:solidFill>
                <a:latin typeface="Arial" panose="020B0604020202020204" pitchFamily="34" charset="0"/>
              </a:rPr>
              <a:t> Shaw Wood Way, Wheatley Hills, Doncaster, DN2 5TB, UK</a:t>
            </a:r>
          </a:p>
          <a:p>
            <a:pPr algn="r" eaLnBrk="1" hangingPunct="1">
              <a:lnSpc>
                <a:spcPct val="100000"/>
              </a:lnSpc>
              <a:spcBef>
                <a:spcPct val="0"/>
              </a:spcBef>
              <a:buFontTx/>
              <a:buNone/>
            </a:pPr>
            <a:r>
              <a:rPr lang="en-US" altLang="en-US" sz="900" dirty="0">
                <a:solidFill>
                  <a:srgbClr val="FFFFFF"/>
                </a:solidFill>
                <a:latin typeface="Arial" panose="020B0604020202020204" pitchFamily="34" charset="0"/>
              </a:rPr>
              <a:t>Tel</a:t>
            </a:r>
            <a:r>
              <a:rPr lang="en-GB" altLang="en-US" sz="900" dirty="0">
                <a:solidFill>
                  <a:srgbClr val="FFFFFF"/>
                </a:solidFill>
                <a:latin typeface="Arial" panose="020B0604020202020204" pitchFamily="34" charset="0"/>
              </a:rPr>
              <a:t>: 0845 2260350</a:t>
            </a:r>
          </a:p>
          <a:p>
            <a:pPr algn="r" eaLnBrk="1" hangingPunct="1">
              <a:lnSpc>
                <a:spcPct val="100000"/>
              </a:lnSpc>
              <a:spcBef>
                <a:spcPct val="0"/>
              </a:spcBef>
              <a:buFontTx/>
              <a:buNone/>
            </a:pPr>
            <a:r>
              <a:rPr lang="en-US" altLang="en-US" sz="900" dirty="0">
                <a:solidFill>
                  <a:srgbClr val="FFFFFF"/>
                </a:solidFill>
                <a:latin typeface="Arial" panose="020B0604020202020204" pitchFamily="34" charset="0"/>
              </a:rPr>
              <a:t>Tel </a:t>
            </a:r>
            <a:r>
              <a:rPr lang="en-GB" altLang="en-US" sz="900" dirty="0">
                <a:solidFill>
                  <a:srgbClr val="FFFFFF"/>
                </a:solidFill>
                <a:latin typeface="Arial" panose="020B0604020202020204" pitchFamily="34" charset="0"/>
              </a:rPr>
              <a:t>01302 363 277</a:t>
            </a:r>
          </a:p>
          <a:p>
            <a:pPr algn="r" eaLnBrk="1" hangingPunct="1">
              <a:lnSpc>
                <a:spcPct val="100000"/>
              </a:lnSpc>
              <a:spcBef>
                <a:spcPct val="0"/>
              </a:spcBef>
              <a:buFont typeface="Arial" panose="020B0604020202020204" pitchFamily="34" charset="0"/>
              <a:buNone/>
            </a:pPr>
            <a:r>
              <a:rPr lang="en-GB" altLang="en-US" sz="900" dirty="0">
                <a:solidFill>
                  <a:schemeClr val="bg1"/>
                </a:solidFill>
              </a:rPr>
              <a:t>www.highfield.co.uk</a:t>
            </a:r>
          </a:p>
        </p:txBody>
      </p:sp>
      <p:sp>
        <p:nvSpPr>
          <p:cNvPr id="24" name="TextBox 1">
            <a:extLst>
              <a:ext uri="{FF2B5EF4-FFF2-40B4-BE49-F238E27FC236}">
                <a16:creationId xmlns:a16="http://schemas.microsoft.com/office/drawing/2014/main" id="{B2A64419-5F22-4389-BA80-6284588EB1F8}"/>
              </a:ext>
            </a:extLst>
          </p:cNvPr>
          <p:cNvSpPr txBox="1">
            <a:spLocks noChangeArrowheads="1"/>
          </p:cNvSpPr>
          <p:nvPr userDrawn="1"/>
        </p:nvSpPr>
        <p:spPr bwMode="auto">
          <a:xfrm>
            <a:off x="6870700" y="333375"/>
            <a:ext cx="18780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GB" altLang="en-US" sz="1200" dirty="0">
                <a:solidFill>
                  <a:schemeClr val="bg1"/>
                </a:solidFill>
                <a:latin typeface="Arial" panose="020B0604020202020204" pitchFamily="34" charset="0"/>
              </a:rPr>
              <a:t>Ed.1 April 2020</a:t>
            </a:r>
          </a:p>
        </p:txBody>
      </p:sp>
    </p:spTree>
    <p:extLst>
      <p:ext uri="{BB962C8B-B14F-4D97-AF65-F5344CB8AC3E}">
        <p14:creationId xmlns:p14="http://schemas.microsoft.com/office/powerpoint/2010/main" val="3628168034"/>
      </p:ext>
    </p:extLst>
  </p:cSld>
  <p:clrMap bg1="lt1" tx1="dk1" bg2="lt2" tx2="dk2" accent1="accent1" accent2="accent2" accent3="accent3" accent4="accent4" accent5="accent5" accent6="accent6" hlink="hlink" folHlink="folHlink"/>
  <p:sldLayoutIdLst>
    <p:sldLayoutId id="2147483987" r:id="rId1"/>
    <p:sldLayoutId id="2147484038"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rot="10800000">
            <a:off x="0" y="0"/>
            <a:ext cx="9144000" cy="6858000"/>
          </a:xfrm>
          <a:prstGeom prst="rect">
            <a:avLst/>
          </a:prstGeom>
          <a:gradFill flip="none" rotWithShape="1">
            <a:gsLst>
              <a:gs pos="99000">
                <a:schemeClr val="tx1"/>
              </a:gs>
              <a:gs pos="0">
                <a:schemeClr val="bg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2" name="Rectangle 11"/>
          <p:cNvSpPr/>
          <p:nvPr/>
        </p:nvSpPr>
        <p:spPr>
          <a:xfrm>
            <a:off x="-233882" y="4653304"/>
            <a:ext cx="9649072" cy="1296000"/>
          </a:xfrm>
          <a:prstGeom prst="rect">
            <a:avLst/>
          </a:prstGeom>
          <a:solidFill>
            <a:srgbClr val="00B0F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3" name="Rectangle 12"/>
          <p:cNvSpPr/>
          <p:nvPr/>
        </p:nvSpPr>
        <p:spPr>
          <a:xfrm>
            <a:off x="-260522" y="4599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4" name="Rectangle 13"/>
          <p:cNvSpPr/>
          <p:nvPr/>
        </p:nvSpPr>
        <p:spPr>
          <a:xfrm>
            <a:off x="-256842" y="5913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5" name="Rectangle 14"/>
          <p:cNvSpPr/>
          <p:nvPr/>
        </p:nvSpPr>
        <p:spPr>
          <a:xfrm>
            <a:off x="251520" y="253388"/>
            <a:ext cx="1377109" cy="6362739"/>
          </a:xfrm>
          <a:prstGeom prst="rect">
            <a:avLst/>
          </a:prstGeom>
          <a:blipFill dpi="0" rotWithShape="1">
            <a:blip r:embed="rId4" cstate="print">
              <a:alphaModFix amt="50000"/>
            </a:blip>
            <a:srcRect/>
            <a:stretch>
              <a:fillRect l="-59200" t="-16396" r="-91383" b="-1804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1" name="Chevron 10">
            <a:hlinkClick r:id="" action="ppaction://hlinkshowjump?jump=nextslide"/>
          </p:cNvPr>
          <p:cNvSpPr>
            <a:spLocks noChangeArrowheads="1"/>
          </p:cNvSpPr>
          <p:nvPr/>
        </p:nvSpPr>
        <p:spPr bwMode="auto">
          <a:xfrm>
            <a:off x="4859264" y="6453336"/>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Calibri"/>
              <a:cs typeface="+mn-cs"/>
            </a:endParaRPr>
          </a:p>
        </p:txBody>
      </p:sp>
      <p:sp>
        <p:nvSpPr>
          <p:cNvPr id="20" name="Chevron 19">
            <a:hlinkClick r:id="" action="ppaction://hlinkshowjump?jump=previousslide"/>
          </p:cNvPr>
          <p:cNvSpPr>
            <a:spLocks noChangeArrowheads="1"/>
          </p:cNvSpPr>
          <p:nvPr/>
        </p:nvSpPr>
        <p:spPr bwMode="auto">
          <a:xfrm rot="10800000">
            <a:off x="4072229" y="6453335"/>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Calibri"/>
              <a:cs typeface="+mn-cs"/>
            </a:endParaRPr>
          </a:p>
        </p:txBody>
      </p:sp>
      <p:sp>
        <p:nvSpPr>
          <p:cNvPr id="21" name="Rectangle 10">
            <a:hlinkClick r:id="" action="ppaction://noaction"/>
          </p:cNvPr>
          <p:cNvSpPr>
            <a:spLocks noChangeArrowheads="1"/>
          </p:cNvSpPr>
          <p:nvPr/>
        </p:nvSpPr>
        <p:spPr bwMode="auto">
          <a:xfrm>
            <a:off x="5147295" y="6435945"/>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fld id="{405F0FB0-A882-4365-BFB7-8F01119883C8}" type="slidenum">
              <a:rPr lang="en-GB" altLang="en-US" sz="1600" smtClean="0">
                <a:solidFill>
                  <a:prstClr val="white"/>
                </a:solidFill>
                <a:latin typeface="Calibri"/>
                <a:ea typeface="MS PGothic" pitchFamily="34" charset="-128"/>
              </a:rPr>
              <a:pPr algn="ctr" eaLnBrk="1" hangingPunct="1"/>
              <a:t>‹#›</a:t>
            </a:fld>
            <a:endParaRPr lang="en-US" altLang="en-US" sz="1600" dirty="0">
              <a:solidFill>
                <a:prstClr val="white"/>
              </a:solidFill>
              <a:latin typeface="Calibri"/>
              <a:ea typeface="MS PGothic" pitchFamily="34" charset="-128"/>
            </a:endParaRPr>
          </a:p>
        </p:txBody>
      </p:sp>
      <p:pic>
        <p:nvPicPr>
          <p:cNvPr id="22" name="Picture 21">
            <a:hlinkClick r:id="" action="ppaction://noaction"/>
          </p:cNvPr>
          <p:cNvPicPr>
            <a:picLocks noChangeAspect="1"/>
          </p:cNvPicPr>
          <p:nvPr/>
        </p:nvPicPr>
        <p:blipFill rotWithShape="1">
          <a:blip r:embed="rId5" cstate="print">
            <a:extLst>
              <a:ext uri="{28A0092B-C50C-407E-A947-70E740481C1C}">
                <a14:useLocalDpi xmlns:a14="http://schemas.microsoft.com/office/drawing/2010/main" val="0"/>
              </a:ext>
            </a:extLst>
          </a:blip>
          <a:srcRect l="-29492" t="-29494" r="-29492" b="-29494"/>
          <a:stretch/>
        </p:blipFill>
        <p:spPr>
          <a:xfrm>
            <a:off x="4381283" y="6445840"/>
            <a:ext cx="372823" cy="370472"/>
          </a:xfrm>
          <a:prstGeom prst="ellipse">
            <a:avLst/>
          </a:prstGeom>
          <a:solidFill>
            <a:schemeClr val="tx1"/>
          </a:solidFill>
          <a:ln w="15875">
            <a:solidFill>
              <a:schemeClr val="bg1"/>
            </a:solidFill>
          </a:ln>
        </p:spPr>
      </p:pic>
    </p:spTree>
    <p:extLst>
      <p:ext uri="{BB962C8B-B14F-4D97-AF65-F5344CB8AC3E}">
        <p14:creationId xmlns:p14="http://schemas.microsoft.com/office/powerpoint/2010/main" val="2214361346"/>
      </p:ext>
    </p:extLst>
  </p:cSld>
  <p:clrMap bg1="lt1" tx1="dk1" bg2="lt2" tx2="dk2" accent1="accent1" accent2="accent2" accent3="accent3" accent4="accent4" accent5="accent5" accent6="accent6" hlink="hlink" folHlink="folHlink"/>
  <p:sldLayoutIdLst>
    <p:sldLayoutId id="2147483974" r:id="rId1"/>
    <p:sldLayoutId id="2147484037"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7BEB6E3F-50C2-407A-9219-621A855097D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 name="Chevron 11">
            <a:hlinkClick r:id="" action="ppaction://hlinkshowjump?jump=nextslide"/>
          </p:cNvPr>
          <p:cNvSpPr>
            <a:spLocks noChangeArrowheads="1"/>
          </p:cNvSpPr>
          <p:nvPr/>
        </p:nvSpPr>
        <p:spPr bwMode="auto">
          <a:xfrm>
            <a:off x="4859264" y="6388824"/>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4" name="Chevron 13">
            <a:hlinkClick r:id="" action="ppaction://hlinkshowjump?jump=previousslide"/>
          </p:cNvPr>
          <p:cNvSpPr>
            <a:spLocks noChangeArrowheads="1"/>
          </p:cNvSpPr>
          <p:nvPr/>
        </p:nvSpPr>
        <p:spPr bwMode="auto">
          <a:xfrm rot="10800000">
            <a:off x="4072229" y="6388823"/>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5" name="Rectangle 10">
            <a:hlinkClick r:id="" action="ppaction://noaction"/>
          </p:cNvPr>
          <p:cNvSpPr>
            <a:spLocks noChangeArrowheads="1"/>
          </p:cNvSpPr>
          <p:nvPr/>
        </p:nvSpPr>
        <p:spPr bwMode="auto">
          <a:xfrm>
            <a:off x="5164440" y="6354044"/>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fld id="{405F0FB0-A882-4365-BFB7-8F01119883C8}" type="slidenum">
              <a:rPr lang="en-GB" altLang="en-US" sz="1600" smtClean="0">
                <a:solidFill>
                  <a:schemeClr val="bg1"/>
                </a:solidFill>
                <a:latin typeface="Calibri"/>
                <a:ea typeface="MS PGothic" pitchFamily="34" charset="-128"/>
              </a:rPr>
              <a:pPr algn="ctr" eaLnBrk="1" hangingPunct="1"/>
              <a:t>‹#›</a:t>
            </a:fld>
            <a:endParaRPr lang="en-US" altLang="en-US" sz="1600" dirty="0">
              <a:solidFill>
                <a:schemeClr val="bg1"/>
              </a:solidFill>
              <a:latin typeface="Calibri"/>
              <a:ea typeface="MS PGothic" pitchFamily="34" charset="-128"/>
            </a:endParaRPr>
          </a:p>
        </p:txBody>
      </p:sp>
      <p:pic>
        <p:nvPicPr>
          <p:cNvPr id="16" name="Picture 15">
            <a:hlinkClick r:id="" action="ppaction://noaction"/>
          </p:cNvPr>
          <p:cNvPicPr>
            <a:picLocks noChangeAspect="1"/>
          </p:cNvPicPr>
          <p:nvPr/>
        </p:nvPicPr>
        <p:blipFill rotWithShape="1">
          <a:blip r:embed="rId5" cstate="print">
            <a:extLst>
              <a:ext uri="{28A0092B-C50C-407E-A947-70E740481C1C}">
                <a14:useLocalDpi xmlns:a14="http://schemas.microsoft.com/office/drawing/2010/main" val="0"/>
              </a:ext>
            </a:extLst>
          </a:blip>
          <a:srcRect l="-29492" t="-29494" r="-29492" b="-29494"/>
          <a:stretch/>
        </p:blipFill>
        <p:spPr>
          <a:xfrm>
            <a:off x="4381283" y="6381328"/>
            <a:ext cx="372823" cy="370472"/>
          </a:xfrm>
          <a:prstGeom prst="ellipse">
            <a:avLst/>
          </a:prstGeom>
          <a:solidFill>
            <a:srgbClr val="00B0F0"/>
          </a:solidFill>
          <a:ln w="15875">
            <a:solidFill>
              <a:schemeClr val="bg1"/>
            </a:solidFill>
          </a:ln>
        </p:spPr>
      </p:pic>
    </p:spTree>
    <p:extLst>
      <p:ext uri="{BB962C8B-B14F-4D97-AF65-F5344CB8AC3E}">
        <p14:creationId xmlns:p14="http://schemas.microsoft.com/office/powerpoint/2010/main" val="2033771006"/>
      </p:ext>
    </p:extLst>
  </p:cSld>
  <p:clrMap bg1="lt1" tx1="dk1" bg2="lt2" tx2="dk2" accent1="accent1" accent2="accent2" accent3="accent3" accent4="accent4" accent5="accent5" accent6="accent6" hlink="hlink" folHlink="folHlink"/>
  <p:sldLayoutIdLst>
    <p:sldLayoutId id="2147483984" r:id="rId1"/>
    <p:sldLayoutId id="2147483985"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rtl="0" eaLnBrk="0" fontAlgn="base" hangingPunct="0">
        <a:spcBef>
          <a:spcPct val="0"/>
        </a:spcBef>
        <a:spcAft>
          <a:spcPct val="0"/>
        </a:spcAft>
        <a:defRPr sz="2800" b="1">
          <a:solidFill>
            <a:srgbClr val="189049"/>
          </a:solidFill>
          <a:latin typeface="+mj-lt"/>
          <a:ea typeface="+mj-ea"/>
          <a:cs typeface="+mj-cs"/>
        </a:defRPr>
      </a:lvl1pPr>
      <a:lvl2pPr algn="l" rtl="0" eaLnBrk="0" fontAlgn="base" hangingPunct="0">
        <a:spcBef>
          <a:spcPct val="0"/>
        </a:spcBef>
        <a:spcAft>
          <a:spcPct val="0"/>
        </a:spcAft>
        <a:defRPr sz="2800" b="1">
          <a:solidFill>
            <a:srgbClr val="189049"/>
          </a:solidFill>
          <a:latin typeface="Arial" charset="0"/>
          <a:cs typeface="Arial" charset="0"/>
        </a:defRPr>
      </a:lvl2pPr>
      <a:lvl3pPr algn="l" rtl="0" eaLnBrk="0" fontAlgn="base" hangingPunct="0">
        <a:spcBef>
          <a:spcPct val="0"/>
        </a:spcBef>
        <a:spcAft>
          <a:spcPct val="0"/>
        </a:spcAft>
        <a:defRPr sz="2800" b="1">
          <a:solidFill>
            <a:srgbClr val="189049"/>
          </a:solidFill>
          <a:latin typeface="Arial" charset="0"/>
          <a:cs typeface="Arial" charset="0"/>
        </a:defRPr>
      </a:lvl3pPr>
      <a:lvl4pPr algn="l" rtl="0" eaLnBrk="0" fontAlgn="base" hangingPunct="0">
        <a:spcBef>
          <a:spcPct val="0"/>
        </a:spcBef>
        <a:spcAft>
          <a:spcPct val="0"/>
        </a:spcAft>
        <a:defRPr sz="2800" b="1">
          <a:solidFill>
            <a:srgbClr val="189049"/>
          </a:solidFill>
          <a:latin typeface="Arial" charset="0"/>
          <a:cs typeface="Arial" charset="0"/>
        </a:defRPr>
      </a:lvl4pPr>
      <a:lvl5pPr algn="l" rtl="0" eaLnBrk="0" fontAlgn="base" hangingPunct="0">
        <a:spcBef>
          <a:spcPct val="0"/>
        </a:spcBef>
        <a:spcAft>
          <a:spcPct val="0"/>
        </a:spcAft>
        <a:defRPr sz="2800" b="1">
          <a:solidFill>
            <a:srgbClr val="189049"/>
          </a:solidFill>
          <a:latin typeface="Arial" charset="0"/>
          <a:cs typeface="Arial" charset="0"/>
        </a:defRPr>
      </a:lvl5pPr>
      <a:lvl6pPr marL="457200" algn="l" rtl="0" fontAlgn="base">
        <a:spcBef>
          <a:spcPct val="0"/>
        </a:spcBef>
        <a:spcAft>
          <a:spcPct val="0"/>
        </a:spcAft>
        <a:defRPr sz="2800" b="1">
          <a:solidFill>
            <a:srgbClr val="189049"/>
          </a:solidFill>
          <a:latin typeface="Arial" charset="0"/>
          <a:cs typeface="Arial" charset="0"/>
        </a:defRPr>
      </a:lvl6pPr>
      <a:lvl7pPr marL="914400" algn="l" rtl="0" fontAlgn="base">
        <a:spcBef>
          <a:spcPct val="0"/>
        </a:spcBef>
        <a:spcAft>
          <a:spcPct val="0"/>
        </a:spcAft>
        <a:defRPr sz="2800" b="1">
          <a:solidFill>
            <a:srgbClr val="189049"/>
          </a:solidFill>
          <a:latin typeface="Arial" charset="0"/>
          <a:cs typeface="Arial" charset="0"/>
        </a:defRPr>
      </a:lvl7pPr>
      <a:lvl8pPr marL="1371600" algn="l" rtl="0" fontAlgn="base">
        <a:spcBef>
          <a:spcPct val="0"/>
        </a:spcBef>
        <a:spcAft>
          <a:spcPct val="0"/>
        </a:spcAft>
        <a:defRPr sz="2800" b="1">
          <a:solidFill>
            <a:srgbClr val="189049"/>
          </a:solidFill>
          <a:latin typeface="Arial" charset="0"/>
          <a:cs typeface="Arial" charset="0"/>
        </a:defRPr>
      </a:lvl8pPr>
      <a:lvl9pPr marL="1828800" algn="l" rtl="0" fontAlgn="base">
        <a:spcBef>
          <a:spcPct val="0"/>
        </a:spcBef>
        <a:spcAft>
          <a:spcPct val="0"/>
        </a:spcAft>
        <a:defRPr sz="2800" b="1">
          <a:solidFill>
            <a:srgbClr val="189049"/>
          </a:solidFill>
          <a:latin typeface="Arial" charset="0"/>
          <a:cs typeface="Arial" charset="0"/>
        </a:defRPr>
      </a:lvl9pPr>
    </p:titleStyle>
    <p:bodyStyle>
      <a:lvl1pPr marL="342900" indent="-3429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ea typeface="+mn-ea"/>
          <a:cs typeface="+mn-cs"/>
        </a:defRPr>
      </a:lvl1pPr>
      <a:lvl2pPr marL="742950" indent="-28575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2pPr>
      <a:lvl3pPr marL="11430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3pPr>
      <a:lvl4pPr marL="16002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4pPr>
      <a:lvl5pPr marL="20574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5pPr>
      <a:lvl6pPr marL="25146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6pPr>
      <a:lvl7pPr marL="29718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7pPr>
      <a:lvl8pPr marL="34290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8pPr>
      <a:lvl9pPr marL="38862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rot="10800000">
            <a:off x="0" y="0"/>
            <a:ext cx="9144000" cy="6858000"/>
          </a:xfrm>
          <a:prstGeom prst="rect">
            <a:avLst/>
          </a:prstGeom>
          <a:gradFill flip="none" rotWithShape="1">
            <a:gsLst>
              <a:gs pos="99000">
                <a:schemeClr val="tx1"/>
              </a:gs>
              <a:gs pos="0">
                <a:schemeClr val="bg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12" name="Rectangle 11"/>
          <p:cNvSpPr/>
          <p:nvPr/>
        </p:nvSpPr>
        <p:spPr>
          <a:xfrm>
            <a:off x="-233882" y="4653304"/>
            <a:ext cx="9649072" cy="1296000"/>
          </a:xfrm>
          <a:prstGeom prst="rect">
            <a:avLst/>
          </a:prstGeom>
          <a:solidFill>
            <a:srgbClr val="00B0F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13" name="Rectangle 12"/>
          <p:cNvSpPr/>
          <p:nvPr/>
        </p:nvSpPr>
        <p:spPr>
          <a:xfrm>
            <a:off x="-260522" y="4599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14" name="Rectangle 13"/>
          <p:cNvSpPr/>
          <p:nvPr/>
        </p:nvSpPr>
        <p:spPr>
          <a:xfrm>
            <a:off x="-256842" y="5913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15" name="Rectangle 14"/>
          <p:cNvSpPr/>
          <p:nvPr/>
        </p:nvSpPr>
        <p:spPr>
          <a:xfrm>
            <a:off x="251520" y="253388"/>
            <a:ext cx="1377109" cy="6362739"/>
          </a:xfrm>
          <a:prstGeom prst="rect">
            <a:avLst/>
          </a:prstGeom>
          <a:blipFill dpi="0" rotWithShape="1">
            <a:blip r:embed="rId3" cstate="print">
              <a:alphaModFix amt="50000"/>
            </a:blip>
            <a:srcRect/>
            <a:stretch>
              <a:fillRect l="-59200" t="-16396" r="-91383" b="-1804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11" name="Chevron 10">
            <a:hlinkClick r:id="" action="ppaction://hlinkshowjump?jump=nextslide"/>
          </p:cNvPr>
          <p:cNvSpPr>
            <a:spLocks noChangeArrowheads="1"/>
          </p:cNvSpPr>
          <p:nvPr/>
        </p:nvSpPr>
        <p:spPr bwMode="auto">
          <a:xfrm>
            <a:off x="4859264" y="6453336"/>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fontAlgn="base">
              <a:spcBef>
                <a:spcPct val="20000"/>
              </a:spcBef>
              <a:spcAft>
                <a:spcPct val="0"/>
              </a:spcAft>
              <a:buClr>
                <a:srgbClr val="189049"/>
              </a:buClr>
              <a:buFont typeface="Arial" charset="0"/>
              <a:buChar char="●"/>
              <a:defRPr/>
            </a:pPr>
            <a:endParaRPr lang="en-GB" dirty="0">
              <a:solidFill>
                <a:srgbClr val="000000"/>
              </a:solidFill>
            </a:endParaRPr>
          </a:p>
        </p:txBody>
      </p:sp>
      <p:sp>
        <p:nvSpPr>
          <p:cNvPr id="20" name="Chevron 19">
            <a:hlinkClick r:id="" action="ppaction://hlinkshowjump?jump=previousslide"/>
          </p:cNvPr>
          <p:cNvSpPr>
            <a:spLocks noChangeArrowheads="1"/>
          </p:cNvSpPr>
          <p:nvPr/>
        </p:nvSpPr>
        <p:spPr bwMode="auto">
          <a:xfrm rot="10800000">
            <a:off x="4072229" y="6453335"/>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fontAlgn="base">
              <a:spcBef>
                <a:spcPct val="20000"/>
              </a:spcBef>
              <a:spcAft>
                <a:spcPct val="0"/>
              </a:spcAft>
              <a:buClr>
                <a:srgbClr val="189049"/>
              </a:buClr>
              <a:buFont typeface="Arial" charset="0"/>
              <a:buChar char="●"/>
              <a:defRPr/>
            </a:pPr>
            <a:endParaRPr lang="en-GB" dirty="0">
              <a:solidFill>
                <a:srgbClr val="000000"/>
              </a:solidFill>
            </a:endParaRPr>
          </a:p>
        </p:txBody>
      </p:sp>
      <p:sp>
        <p:nvSpPr>
          <p:cNvPr id="21" name="Rectangle 10">
            <a:hlinkClick r:id="" action="ppaction://noaction"/>
          </p:cNvPr>
          <p:cNvSpPr>
            <a:spLocks noChangeArrowheads="1"/>
          </p:cNvSpPr>
          <p:nvPr/>
        </p:nvSpPr>
        <p:spPr bwMode="auto">
          <a:xfrm>
            <a:off x="5147295" y="6435945"/>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0"/>
              </a:spcBef>
              <a:spcAft>
                <a:spcPct val="0"/>
              </a:spcAft>
            </a:pPr>
            <a:fld id="{405F0FB0-A882-4365-BFB7-8F01119883C8}" type="slidenum">
              <a:rPr lang="en-GB" altLang="en-US" sz="1600" b="1" smtClean="0">
                <a:solidFill>
                  <a:prstClr val="white"/>
                </a:solidFill>
                <a:latin typeface="Calibri"/>
                <a:ea typeface="MS PGothic" pitchFamily="34" charset="-128"/>
              </a:rPr>
              <a:pPr algn="ctr" eaLnBrk="1" fontAlgn="base" hangingPunct="1">
                <a:spcBef>
                  <a:spcPct val="0"/>
                </a:spcBef>
                <a:spcAft>
                  <a:spcPct val="0"/>
                </a:spcAft>
              </a:pPr>
              <a:t>‹#›</a:t>
            </a:fld>
            <a:endParaRPr lang="en-US" altLang="en-US" sz="1600" b="1" dirty="0">
              <a:solidFill>
                <a:prstClr val="white"/>
              </a:solidFill>
              <a:latin typeface="Calibri"/>
              <a:ea typeface="MS PGothic" pitchFamily="34" charset="-128"/>
            </a:endParaRPr>
          </a:p>
        </p:txBody>
      </p:sp>
      <p:pic>
        <p:nvPicPr>
          <p:cNvPr id="22" name="Picture 21">
            <a:hlinkClick r:id="rId4" action="ppaction://hlinksldjump"/>
          </p:cNvPr>
          <p:cNvPicPr>
            <a:picLocks noChangeAspect="1"/>
          </p:cNvPicPr>
          <p:nvPr/>
        </p:nvPicPr>
        <p:blipFill rotWithShape="1">
          <a:blip r:embed="rId5" cstate="print">
            <a:extLst>
              <a:ext uri="{28A0092B-C50C-407E-A947-70E740481C1C}">
                <a14:useLocalDpi xmlns:a14="http://schemas.microsoft.com/office/drawing/2010/main" val="0"/>
              </a:ext>
            </a:extLst>
          </a:blip>
          <a:srcRect l="-29492" t="-29494" r="-29492" b="-29494"/>
          <a:stretch/>
        </p:blipFill>
        <p:spPr>
          <a:xfrm>
            <a:off x="4381283" y="6445840"/>
            <a:ext cx="372823" cy="370472"/>
          </a:xfrm>
          <a:prstGeom prst="ellipse">
            <a:avLst/>
          </a:prstGeom>
          <a:solidFill>
            <a:schemeClr val="tx1"/>
          </a:solidFill>
          <a:ln w="15875">
            <a:solidFill>
              <a:schemeClr val="bg1"/>
            </a:solidFill>
          </a:ln>
        </p:spPr>
      </p:pic>
    </p:spTree>
    <p:extLst>
      <p:ext uri="{BB962C8B-B14F-4D97-AF65-F5344CB8AC3E}">
        <p14:creationId xmlns:p14="http://schemas.microsoft.com/office/powerpoint/2010/main" val="588135703"/>
      </p:ext>
    </p:extLst>
  </p:cSld>
  <p:clrMap bg1="lt1" tx1="dk1" bg2="lt2" tx2="dk2" accent1="accent1" accent2="accent2" accent3="accent3" accent4="accent4" accent5="accent5" accent6="accent6" hlink="hlink" folHlink="folHlink"/>
  <p:sldLayoutIdLst>
    <p:sldLayoutId id="2147484053"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rot="10800000">
            <a:off x="0" y="0"/>
            <a:ext cx="9144000" cy="6858000"/>
          </a:xfrm>
          <a:prstGeom prst="rect">
            <a:avLst/>
          </a:prstGeom>
          <a:gradFill flip="none" rotWithShape="1">
            <a:gsLst>
              <a:gs pos="99000">
                <a:schemeClr val="tx1"/>
              </a:gs>
              <a:gs pos="0">
                <a:schemeClr val="bg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12" name="Rectangle 11"/>
          <p:cNvSpPr/>
          <p:nvPr/>
        </p:nvSpPr>
        <p:spPr>
          <a:xfrm>
            <a:off x="-233882" y="4653304"/>
            <a:ext cx="9649072" cy="1296000"/>
          </a:xfrm>
          <a:prstGeom prst="rect">
            <a:avLst/>
          </a:prstGeom>
          <a:solidFill>
            <a:srgbClr val="00B0F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13" name="Rectangle 12"/>
          <p:cNvSpPr/>
          <p:nvPr/>
        </p:nvSpPr>
        <p:spPr>
          <a:xfrm>
            <a:off x="-260522" y="4599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14" name="Rectangle 13"/>
          <p:cNvSpPr/>
          <p:nvPr/>
        </p:nvSpPr>
        <p:spPr>
          <a:xfrm>
            <a:off x="-256842" y="5913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15" name="Rectangle 14"/>
          <p:cNvSpPr/>
          <p:nvPr/>
        </p:nvSpPr>
        <p:spPr>
          <a:xfrm>
            <a:off x="251520" y="253388"/>
            <a:ext cx="1377109" cy="6362739"/>
          </a:xfrm>
          <a:prstGeom prst="rect">
            <a:avLst/>
          </a:prstGeom>
          <a:blipFill dpi="0" rotWithShape="1">
            <a:blip r:embed="rId3" cstate="print">
              <a:alphaModFix amt="50000"/>
            </a:blip>
            <a:srcRect/>
            <a:stretch>
              <a:fillRect l="-59200" t="-16396" r="-91383" b="-1804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11" name="Chevron 10">
            <a:hlinkClick r:id="" action="ppaction://hlinkshowjump?jump=nextslide"/>
          </p:cNvPr>
          <p:cNvSpPr>
            <a:spLocks noChangeArrowheads="1"/>
          </p:cNvSpPr>
          <p:nvPr/>
        </p:nvSpPr>
        <p:spPr bwMode="auto">
          <a:xfrm>
            <a:off x="4859264" y="6453336"/>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fontAlgn="base">
              <a:spcBef>
                <a:spcPct val="20000"/>
              </a:spcBef>
              <a:spcAft>
                <a:spcPct val="0"/>
              </a:spcAft>
              <a:buClr>
                <a:srgbClr val="189049"/>
              </a:buClr>
              <a:buFont typeface="Arial" charset="0"/>
              <a:buChar char="●"/>
              <a:defRPr/>
            </a:pPr>
            <a:endParaRPr lang="en-GB" dirty="0">
              <a:solidFill>
                <a:srgbClr val="000000"/>
              </a:solidFill>
            </a:endParaRPr>
          </a:p>
        </p:txBody>
      </p:sp>
      <p:sp>
        <p:nvSpPr>
          <p:cNvPr id="20" name="Chevron 19">
            <a:hlinkClick r:id="" action="ppaction://hlinkshowjump?jump=previousslide"/>
          </p:cNvPr>
          <p:cNvSpPr>
            <a:spLocks noChangeArrowheads="1"/>
          </p:cNvSpPr>
          <p:nvPr/>
        </p:nvSpPr>
        <p:spPr bwMode="auto">
          <a:xfrm rot="10800000">
            <a:off x="4072229" y="6453335"/>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fontAlgn="base">
              <a:spcBef>
                <a:spcPct val="20000"/>
              </a:spcBef>
              <a:spcAft>
                <a:spcPct val="0"/>
              </a:spcAft>
              <a:buClr>
                <a:srgbClr val="189049"/>
              </a:buClr>
              <a:buFont typeface="Arial" charset="0"/>
              <a:buChar char="●"/>
              <a:defRPr/>
            </a:pPr>
            <a:endParaRPr lang="en-GB" dirty="0">
              <a:solidFill>
                <a:srgbClr val="000000"/>
              </a:solidFill>
            </a:endParaRPr>
          </a:p>
        </p:txBody>
      </p:sp>
      <p:sp>
        <p:nvSpPr>
          <p:cNvPr id="21" name="Rectangle 10">
            <a:hlinkClick r:id="" action="ppaction://noaction"/>
          </p:cNvPr>
          <p:cNvSpPr>
            <a:spLocks noChangeArrowheads="1"/>
          </p:cNvSpPr>
          <p:nvPr/>
        </p:nvSpPr>
        <p:spPr bwMode="auto">
          <a:xfrm>
            <a:off x="5147295" y="6435945"/>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0"/>
              </a:spcBef>
              <a:spcAft>
                <a:spcPct val="0"/>
              </a:spcAft>
            </a:pPr>
            <a:fld id="{405F0FB0-A882-4365-BFB7-8F01119883C8}" type="slidenum">
              <a:rPr lang="en-GB" altLang="en-US" sz="1600" b="1" smtClean="0">
                <a:solidFill>
                  <a:schemeClr val="bg1"/>
                </a:solidFill>
                <a:latin typeface="Calibri"/>
                <a:ea typeface="MS PGothic" pitchFamily="34" charset="-128"/>
              </a:rPr>
              <a:pPr algn="ctr" eaLnBrk="1" fontAlgn="base" hangingPunct="1">
                <a:spcBef>
                  <a:spcPct val="0"/>
                </a:spcBef>
                <a:spcAft>
                  <a:spcPct val="0"/>
                </a:spcAft>
              </a:pPr>
              <a:t>‹#›</a:t>
            </a:fld>
            <a:endParaRPr lang="en-US" altLang="en-US" sz="1600" b="1" dirty="0">
              <a:solidFill>
                <a:schemeClr val="bg1"/>
              </a:solidFill>
              <a:latin typeface="Calibri"/>
              <a:ea typeface="MS PGothic" pitchFamily="34" charset="-128"/>
            </a:endParaRPr>
          </a:p>
        </p:txBody>
      </p:sp>
      <p:pic>
        <p:nvPicPr>
          <p:cNvPr id="22" name="Picture 21">
            <a:hlinkClick r:id="rId4" action="ppaction://hlinksldjump"/>
          </p:cNvPr>
          <p:cNvPicPr>
            <a:picLocks noChangeAspect="1"/>
          </p:cNvPicPr>
          <p:nvPr/>
        </p:nvPicPr>
        <p:blipFill rotWithShape="1">
          <a:blip r:embed="rId5" cstate="print">
            <a:extLst>
              <a:ext uri="{28A0092B-C50C-407E-A947-70E740481C1C}">
                <a14:useLocalDpi xmlns:a14="http://schemas.microsoft.com/office/drawing/2010/main" val="0"/>
              </a:ext>
            </a:extLst>
          </a:blip>
          <a:srcRect l="-29492" t="-29494" r="-29492" b="-29494"/>
          <a:stretch/>
        </p:blipFill>
        <p:spPr>
          <a:xfrm>
            <a:off x="4381283" y="6445840"/>
            <a:ext cx="372823" cy="370472"/>
          </a:xfrm>
          <a:prstGeom prst="ellipse">
            <a:avLst/>
          </a:prstGeom>
          <a:solidFill>
            <a:schemeClr val="tx1"/>
          </a:solidFill>
          <a:ln w="15875">
            <a:solidFill>
              <a:schemeClr val="bg1"/>
            </a:solidFill>
          </a:ln>
        </p:spPr>
      </p:pic>
    </p:spTree>
    <p:extLst>
      <p:ext uri="{BB962C8B-B14F-4D97-AF65-F5344CB8AC3E}">
        <p14:creationId xmlns:p14="http://schemas.microsoft.com/office/powerpoint/2010/main" val="3383770103"/>
      </p:ext>
    </p:extLst>
  </p:cSld>
  <p:clrMap bg1="lt1" tx1="dk1" bg2="lt2" tx2="dk2" accent1="accent1" accent2="accent2" accent3="accent3" accent4="accent4" accent5="accent5" accent6="accent6" hlink="hlink" folHlink="folHlink"/>
  <p:sldLayoutIdLst>
    <p:sldLayoutId id="2147484074"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420A77-596A-144F-B4A2-5B4317921E0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5240" y="0"/>
            <a:ext cx="9128760" cy="6858000"/>
          </a:xfrm>
          <a:prstGeom prst="rect">
            <a:avLst/>
          </a:prstGeom>
        </p:spPr>
      </p:pic>
      <p:sp>
        <p:nvSpPr>
          <p:cNvPr id="11" name="Text Box 5"/>
          <p:cNvSpPr txBox="1">
            <a:spLocks noChangeArrowheads="1"/>
          </p:cNvSpPr>
          <p:nvPr/>
        </p:nvSpPr>
        <p:spPr bwMode="auto">
          <a:xfrm>
            <a:off x="2843214" y="6292850"/>
            <a:ext cx="2111475"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20000"/>
              </a:spcBef>
              <a:spcAft>
                <a:spcPct val="0"/>
              </a:spcAft>
              <a:buClr>
                <a:srgbClr val="DDC459"/>
              </a:buClr>
              <a:defRPr/>
            </a:pPr>
            <a:r>
              <a:rPr lang="en-GB" sz="1050" i="1" dirty="0">
                <a:solidFill>
                  <a:prstClr val="white"/>
                </a:solidFill>
              </a:rPr>
              <a:t>quality, value, service &amp; integrity</a:t>
            </a:r>
            <a:endParaRPr lang="en-US" sz="1050" i="1" dirty="0">
              <a:solidFill>
                <a:prstClr val="white"/>
              </a:solidFill>
            </a:endParaRPr>
          </a:p>
        </p:txBody>
      </p:sp>
      <p:grpSp>
        <p:nvGrpSpPr>
          <p:cNvPr id="24" name="Group 23">
            <a:extLst>
              <a:ext uri="{FF2B5EF4-FFF2-40B4-BE49-F238E27FC236}">
                <a16:creationId xmlns:a16="http://schemas.microsoft.com/office/drawing/2014/main" id="{9F6B339B-24EF-CD4F-8E6A-73277B011EFC}"/>
              </a:ext>
            </a:extLst>
          </p:cNvPr>
          <p:cNvGrpSpPr/>
          <p:nvPr userDrawn="1"/>
        </p:nvGrpSpPr>
        <p:grpSpPr>
          <a:xfrm>
            <a:off x="107807" y="125236"/>
            <a:ext cx="8925239" cy="1188200"/>
            <a:chOff x="107806" y="125236"/>
            <a:chExt cx="8925239" cy="1188200"/>
          </a:xfrm>
        </p:grpSpPr>
        <p:pic>
          <p:nvPicPr>
            <p:cNvPr id="25" name="Picture 24">
              <a:extLst>
                <a:ext uri="{FF2B5EF4-FFF2-40B4-BE49-F238E27FC236}">
                  <a16:creationId xmlns:a16="http://schemas.microsoft.com/office/drawing/2014/main" id="{323B6B7D-37D4-2D44-B8FD-20A6F4AD6B77}"/>
                </a:ext>
              </a:extLst>
            </p:cNvPr>
            <p:cNvPicPr>
              <a:picLocks noChangeAspect="1"/>
            </p:cNvPicPr>
            <p:nvPr userDrawn="1"/>
          </p:nvPicPr>
          <p:blipFill rotWithShape="1">
            <a:blip r:embed="rId8" cstate="print">
              <a:extLst>
                <a:ext uri="{28A0092B-C50C-407E-A947-70E740481C1C}">
                  <a14:useLocalDpi xmlns:a14="http://schemas.microsoft.com/office/drawing/2010/main"/>
                </a:ext>
              </a:extLst>
            </a:blip>
            <a:srcRect t="-374"/>
            <a:stretch/>
          </p:blipFill>
          <p:spPr bwMode="auto">
            <a:xfrm>
              <a:off x="2649546" y="125237"/>
              <a:ext cx="1157288" cy="1163211"/>
            </a:xfrm>
            <a:prstGeom prst="rect">
              <a:avLst/>
            </a:prstGeom>
            <a:noFill/>
            <a:ln>
              <a:noFill/>
            </a:ln>
            <a:effectLst>
              <a:outerShdw blurRad="76200" dist="139700" dir="2700000" sx="92999" sy="92999" algn="tl" rotWithShape="0">
                <a:srgbClr val="403152">
                  <a:alpha val="5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a:extLst>
                <a:ext uri="{FF2B5EF4-FFF2-40B4-BE49-F238E27FC236}">
                  <a16:creationId xmlns:a16="http://schemas.microsoft.com/office/drawing/2014/main" id="{305D80C9-57ED-424C-ACAB-5E2D31E1D37A}"/>
                </a:ext>
              </a:extLst>
            </p:cNvPr>
            <p:cNvPicPr>
              <a:picLocks noChangeAspect="1"/>
            </p:cNvPicPr>
            <p:nvPr userDrawn="1"/>
          </p:nvPicPr>
          <p:blipFill rotWithShape="1">
            <a:blip r:embed="rId9" cstate="print">
              <a:extLst>
                <a:ext uri="{28A0092B-C50C-407E-A947-70E740481C1C}">
                  <a14:useLocalDpi xmlns:a14="http://schemas.microsoft.com/office/drawing/2010/main"/>
                </a:ext>
              </a:extLst>
            </a:blip>
            <a:srcRect/>
            <a:stretch/>
          </p:blipFill>
          <p:spPr>
            <a:xfrm>
              <a:off x="1377994" y="125595"/>
              <a:ext cx="1157287" cy="1162853"/>
            </a:xfrm>
            <a:prstGeom prst="rect">
              <a:avLst/>
            </a:prstGeom>
          </p:spPr>
        </p:pic>
        <p:pic>
          <p:nvPicPr>
            <p:cNvPr id="27" name="Picture 26">
              <a:extLst>
                <a:ext uri="{FF2B5EF4-FFF2-40B4-BE49-F238E27FC236}">
                  <a16:creationId xmlns:a16="http://schemas.microsoft.com/office/drawing/2014/main" id="{50920F10-6B04-2148-8DCF-FF1D8D3A219E}"/>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l="23138" r="10443"/>
            <a:stretch/>
          </p:blipFill>
          <p:spPr>
            <a:xfrm>
              <a:off x="107806" y="128171"/>
              <a:ext cx="1155701" cy="1161567"/>
            </a:xfrm>
            <a:prstGeom prst="rect">
              <a:avLst/>
            </a:prstGeom>
          </p:spPr>
        </p:pic>
        <p:pic>
          <p:nvPicPr>
            <p:cNvPr id="28" name="Picture 27">
              <a:extLst>
                <a:ext uri="{FF2B5EF4-FFF2-40B4-BE49-F238E27FC236}">
                  <a16:creationId xmlns:a16="http://schemas.microsoft.com/office/drawing/2014/main" id="{1E48E63B-37AE-ED46-B03B-4346CC9CF2F8}"/>
                </a:ext>
              </a:extLst>
            </p:cNvPr>
            <p:cNvPicPr>
              <a:picLocks noChangeAspect="1"/>
            </p:cNvPicPr>
            <p:nvPr userDrawn="1"/>
          </p:nvPicPr>
          <p:blipFill rotWithShape="1">
            <a:blip r:embed="rId11" cstate="print">
              <a:extLst>
                <a:ext uri="{28A0092B-C50C-407E-A947-70E740481C1C}">
                  <a14:useLocalDpi xmlns:a14="http://schemas.microsoft.com/office/drawing/2010/main" val="0"/>
                </a:ext>
              </a:extLst>
            </a:blip>
            <a:srcRect l="26505" r="13746" b="16444"/>
            <a:stretch/>
          </p:blipFill>
          <p:spPr>
            <a:xfrm>
              <a:off x="7768949" y="133541"/>
              <a:ext cx="1264096" cy="1179895"/>
            </a:xfrm>
            <a:prstGeom prst="rect">
              <a:avLst/>
            </a:prstGeom>
          </p:spPr>
        </p:pic>
        <p:pic>
          <p:nvPicPr>
            <p:cNvPr id="29" name="Picture 28">
              <a:extLst>
                <a:ext uri="{FF2B5EF4-FFF2-40B4-BE49-F238E27FC236}">
                  <a16:creationId xmlns:a16="http://schemas.microsoft.com/office/drawing/2014/main" id="{306D9C0D-4CE3-8E40-89AB-6CACD32D6975}"/>
                </a:ext>
              </a:extLst>
            </p:cNvPr>
            <p:cNvPicPr>
              <a:picLocks noChangeAspect="1"/>
            </p:cNvPicPr>
            <p:nvPr userDrawn="1"/>
          </p:nvPicPr>
          <p:blipFill rotWithShape="1">
            <a:blip r:embed="rId12" cstate="print">
              <a:extLst>
                <a:ext uri="{28A0092B-C50C-407E-A947-70E740481C1C}">
                  <a14:useLocalDpi xmlns:a14="http://schemas.microsoft.com/office/drawing/2010/main" val="0"/>
                </a:ext>
              </a:extLst>
            </a:blip>
            <a:srcRect l="34945" t="13353" r="17762" b="16413"/>
            <a:stretch/>
          </p:blipFill>
          <p:spPr>
            <a:xfrm>
              <a:off x="3917789" y="126626"/>
              <a:ext cx="1174750" cy="1163211"/>
            </a:xfrm>
            <a:prstGeom prst="rect">
              <a:avLst/>
            </a:prstGeom>
          </p:spPr>
        </p:pic>
        <p:pic>
          <p:nvPicPr>
            <p:cNvPr id="30" name="Picture 29">
              <a:extLst>
                <a:ext uri="{FF2B5EF4-FFF2-40B4-BE49-F238E27FC236}">
                  <a16:creationId xmlns:a16="http://schemas.microsoft.com/office/drawing/2014/main" id="{57334105-02E5-3043-A816-C4B2E5BADB43}"/>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l="20824" t="6204" r="24309" b="11120"/>
            <a:stretch/>
          </p:blipFill>
          <p:spPr>
            <a:xfrm>
              <a:off x="6500046" y="125236"/>
              <a:ext cx="1157948" cy="1163211"/>
            </a:xfrm>
            <a:prstGeom prst="rect">
              <a:avLst/>
            </a:prstGeom>
          </p:spPr>
        </p:pic>
        <p:pic>
          <p:nvPicPr>
            <p:cNvPr id="31" name="Picture 30">
              <a:extLst>
                <a:ext uri="{FF2B5EF4-FFF2-40B4-BE49-F238E27FC236}">
                  <a16:creationId xmlns:a16="http://schemas.microsoft.com/office/drawing/2014/main" id="{6E7F2F27-B40B-4848-8EE9-0FA911A1CE49}"/>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l="17808" t="2186" r="35075" b="27069"/>
            <a:stretch/>
          </p:blipFill>
          <p:spPr>
            <a:xfrm>
              <a:off x="5203494" y="125236"/>
              <a:ext cx="1160820" cy="1154906"/>
            </a:xfrm>
            <a:prstGeom prst="rect">
              <a:avLst/>
            </a:prstGeom>
          </p:spPr>
        </p:pic>
      </p:grpSp>
      <p:sp>
        <p:nvSpPr>
          <p:cNvPr id="13" name="Text Box 24">
            <a:extLst>
              <a:ext uri="{FF2B5EF4-FFF2-40B4-BE49-F238E27FC236}">
                <a16:creationId xmlns:a16="http://schemas.microsoft.com/office/drawing/2014/main" id="{CBE634DB-6736-EE48-9132-23AC76048CFA}"/>
              </a:ext>
            </a:extLst>
          </p:cNvPr>
          <p:cNvSpPr txBox="1">
            <a:spLocks noChangeArrowheads="1"/>
          </p:cNvSpPr>
          <p:nvPr userDrawn="1"/>
        </p:nvSpPr>
        <p:spPr bwMode="auto">
          <a:xfrm>
            <a:off x="398463" y="1557337"/>
            <a:ext cx="8785225" cy="468000"/>
          </a:xfrm>
          <a:prstGeom prst="rect">
            <a:avLst/>
          </a:prstGeom>
          <a:gradFill flip="none" rotWithShape="1">
            <a:gsLst>
              <a:gs pos="0">
                <a:schemeClr val="bg1">
                  <a:alpha val="0"/>
                </a:schemeClr>
              </a:gs>
              <a:gs pos="41000">
                <a:schemeClr val="bg1"/>
              </a:gs>
            </a:gsLst>
            <a:lin ang="0" scaled="0"/>
            <a:tileRect/>
          </a:gradFill>
          <a:ln>
            <a:noFill/>
          </a:ln>
        </p:spPr>
        <p:style>
          <a:lnRef idx="2">
            <a:schemeClr val="accent2"/>
          </a:lnRef>
          <a:fillRef idx="1">
            <a:schemeClr val="lt1"/>
          </a:fillRef>
          <a:effectRef idx="0">
            <a:schemeClr val="accent2"/>
          </a:effectRef>
          <a:fontRef idx="minor">
            <a:schemeClr val="dk1"/>
          </a:fontRef>
        </p:style>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algn="r" eaLnBrk="1" hangingPunct="1">
              <a:spcBef>
                <a:spcPct val="50000"/>
              </a:spcBef>
              <a:buClr>
                <a:srgbClr val="DDC459"/>
              </a:buClr>
            </a:pPr>
            <a:endParaRPr lang="en-US" altLang="en-US" sz="1400" i="1">
              <a:solidFill>
                <a:srgbClr val="5B2483"/>
              </a:solidFill>
              <a:latin typeface="Arial" charset="0"/>
              <a:ea typeface="Arial" charset="0"/>
              <a:cs typeface="Arial" charset="0"/>
            </a:endParaRPr>
          </a:p>
        </p:txBody>
      </p:sp>
      <p:sp>
        <p:nvSpPr>
          <p:cNvPr id="14" name="Text Box 24">
            <a:extLst>
              <a:ext uri="{FF2B5EF4-FFF2-40B4-BE49-F238E27FC236}">
                <a16:creationId xmlns:a16="http://schemas.microsoft.com/office/drawing/2014/main" id="{C9909149-A22C-EB4B-842F-DD66843DCD07}"/>
              </a:ext>
            </a:extLst>
          </p:cNvPr>
          <p:cNvSpPr txBox="1">
            <a:spLocks noChangeArrowheads="1"/>
          </p:cNvSpPr>
          <p:nvPr userDrawn="1"/>
        </p:nvSpPr>
        <p:spPr bwMode="auto">
          <a:xfrm>
            <a:off x="1547664" y="1558925"/>
            <a:ext cx="7523311" cy="461665"/>
          </a:xfrm>
          <a:prstGeom prst="rect">
            <a:avLst/>
          </a:prstGeom>
          <a:noFill/>
          <a:ln>
            <a:noFill/>
          </a:ln>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algn="r" eaLnBrk="1" hangingPunct="1">
              <a:spcBef>
                <a:spcPct val="50000"/>
              </a:spcBef>
              <a:buClr>
                <a:srgbClr val="DDC459"/>
              </a:buClr>
            </a:pPr>
            <a:r>
              <a:rPr lang="en-GB" altLang="en-US" sz="1200" dirty="0">
                <a:solidFill>
                  <a:schemeClr val="tx1"/>
                </a:solidFill>
                <a:latin typeface="Arial" charset="0"/>
                <a:ea typeface="Arial" charset="0"/>
                <a:cs typeface="Arial" charset="0"/>
              </a:rPr>
              <a:t> The UK and Middle East’s leading supplier of compliance, work-based </a:t>
            </a:r>
            <a:br>
              <a:rPr lang="en-GB" altLang="en-US" sz="1200" dirty="0">
                <a:solidFill>
                  <a:schemeClr val="tx1"/>
                </a:solidFill>
                <a:latin typeface="Arial" charset="0"/>
                <a:ea typeface="Arial" charset="0"/>
                <a:cs typeface="Arial" charset="0"/>
              </a:rPr>
            </a:br>
            <a:r>
              <a:rPr lang="en-GB" altLang="en-US" sz="1200" dirty="0">
                <a:solidFill>
                  <a:schemeClr val="tx1"/>
                </a:solidFill>
                <a:latin typeface="Arial" charset="0"/>
                <a:ea typeface="Arial" charset="0"/>
                <a:cs typeface="Arial" charset="0"/>
              </a:rPr>
              <a:t>learning and apprenticeship training materials.</a:t>
            </a:r>
            <a:endParaRPr lang="en-US" altLang="en-US" sz="1200" i="1" dirty="0">
              <a:solidFill>
                <a:schemeClr val="tx1"/>
              </a:solidFill>
              <a:latin typeface="Arial" charset="0"/>
              <a:ea typeface="Arial" charset="0"/>
              <a:cs typeface="Arial" charset="0"/>
            </a:endParaRPr>
          </a:p>
        </p:txBody>
      </p:sp>
      <p:pic>
        <p:nvPicPr>
          <p:cNvPr id="17" name="Picture 16">
            <a:extLst>
              <a:ext uri="{FF2B5EF4-FFF2-40B4-BE49-F238E27FC236}">
                <a16:creationId xmlns:a16="http://schemas.microsoft.com/office/drawing/2014/main" id="{E20FC01B-EBAC-ED45-B1CF-54EDEB46974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473998" y="5914131"/>
            <a:ext cx="3930650" cy="714153"/>
          </a:xfrm>
          <a:prstGeom prst="rect">
            <a:avLst/>
          </a:prstGeom>
        </p:spPr>
      </p:pic>
    </p:spTree>
    <p:extLst>
      <p:ext uri="{BB962C8B-B14F-4D97-AF65-F5344CB8AC3E}">
        <p14:creationId xmlns:p14="http://schemas.microsoft.com/office/powerpoint/2010/main" val="3439968624"/>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p:titleStyle>
    <p:bodyStyle>
      <a:lvl1pPr marL="257175" indent="-257175"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91321" y="1340768"/>
            <a:ext cx="6205215" cy="2237047"/>
          </a:xfrm>
          <a:prstGeom prst="rect">
            <a:avLst/>
          </a:prstGeom>
        </p:spPr>
      </p:pic>
      <p:sp>
        <p:nvSpPr>
          <p:cNvPr id="10" name="Rectangle 7"/>
          <p:cNvSpPr>
            <a:spLocks noChangeArrowheads="1"/>
          </p:cNvSpPr>
          <p:nvPr/>
        </p:nvSpPr>
        <p:spPr bwMode="auto">
          <a:xfrm>
            <a:off x="4932040" y="4270370"/>
            <a:ext cx="4032447" cy="339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lgn="r" eaLnBrk="0" fontAlgn="base" hangingPunct="0">
              <a:spcBef>
                <a:spcPct val="50000"/>
              </a:spcBef>
              <a:spcAft>
                <a:spcPct val="0"/>
              </a:spcAft>
            </a:pPr>
            <a:r>
              <a:rPr lang="en-GB" sz="1600" b="1" dirty="0">
                <a:solidFill>
                  <a:schemeClr val="tx1"/>
                </a:solidFill>
                <a:latin typeface="Arial" panose="020B0604020202020204" pitchFamily="34" charset="0"/>
                <a:cs typeface="Arial" panose="020B0604020202020204" pitchFamily="34" charset="0"/>
              </a:rPr>
              <a:t>© 2020 Highfield Products Limited</a:t>
            </a:r>
          </a:p>
        </p:txBody>
      </p:sp>
      <p:sp>
        <p:nvSpPr>
          <p:cNvPr id="11" name="Rectangle 8"/>
          <p:cNvSpPr>
            <a:spLocks noChangeArrowheads="1"/>
          </p:cNvSpPr>
          <p:nvPr/>
        </p:nvSpPr>
        <p:spPr bwMode="auto">
          <a:xfrm>
            <a:off x="5878262" y="3561842"/>
            <a:ext cx="3086225" cy="708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lgn="r" eaLnBrk="0" fontAlgn="base" hangingPunct="0">
              <a:spcBef>
                <a:spcPct val="0"/>
              </a:spcBef>
              <a:spcAft>
                <a:spcPct val="0"/>
              </a:spcAft>
            </a:pPr>
            <a:r>
              <a:rPr lang="en-GB" sz="1000" b="1" dirty="0">
                <a:solidFill>
                  <a:schemeClr val="tx1"/>
                </a:solidFill>
                <a:latin typeface="Arial" panose="020B0604020202020204" pitchFamily="34" charset="0"/>
                <a:cs typeface="Arial" panose="020B0604020202020204" pitchFamily="34" charset="0"/>
              </a:rPr>
              <a:t>Highfield Place, Shaw Wood Business Park, Shaw Wood Way, Wheatley Hills, </a:t>
            </a:r>
          </a:p>
          <a:p>
            <a:pPr algn="r" eaLnBrk="0" fontAlgn="base" hangingPunct="0">
              <a:spcBef>
                <a:spcPct val="0"/>
              </a:spcBef>
              <a:spcAft>
                <a:spcPct val="0"/>
              </a:spcAft>
            </a:pPr>
            <a:r>
              <a:rPr lang="en-GB" sz="1000" b="1" dirty="0">
                <a:solidFill>
                  <a:schemeClr val="tx1"/>
                </a:solidFill>
                <a:latin typeface="Arial" panose="020B0604020202020204" pitchFamily="34" charset="0"/>
                <a:cs typeface="Arial" panose="020B0604020202020204" pitchFamily="34" charset="0"/>
              </a:rPr>
              <a:t>Doncaster, DN2 5TB, UK</a:t>
            </a:r>
          </a:p>
          <a:p>
            <a:pPr algn="r" eaLnBrk="0" fontAlgn="base" hangingPunct="0">
              <a:spcBef>
                <a:spcPct val="0"/>
              </a:spcBef>
              <a:spcAft>
                <a:spcPct val="0"/>
              </a:spcAft>
            </a:pPr>
            <a:r>
              <a:rPr lang="en-GB" sz="1000" b="1" dirty="0">
                <a:solidFill>
                  <a:schemeClr val="tx1"/>
                </a:solidFill>
                <a:latin typeface="Arial" panose="020B0604020202020204" pitchFamily="34" charset="0"/>
                <a:cs typeface="Arial" panose="020B0604020202020204" pitchFamily="34" charset="0"/>
              </a:rPr>
              <a:t>Tel: 01302 363277</a:t>
            </a:r>
          </a:p>
        </p:txBody>
      </p:sp>
      <p:sp>
        <p:nvSpPr>
          <p:cNvPr id="12" name="Subtitle 37"/>
          <p:cNvSpPr txBox="1">
            <a:spLocks/>
          </p:cNvSpPr>
          <p:nvPr/>
        </p:nvSpPr>
        <p:spPr bwMode="auto">
          <a:xfrm>
            <a:off x="5060700" y="4622331"/>
            <a:ext cx="3903788"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fontAlgn="base">
              <a:spcBef>
                <a:spcPct val="0"/>
              </a:spcBef>
              <a:spcAft>
                <a:spcPct val="0"/>
              </a:spcAft>
            </a:pPr>
            <a:r>
              <a:rPr lang="en-GB" sz="1000" i="1" dirty="0">
                <a:solidFill>
                  <a:schemeClr val="tx1"/>
                </a:solidFill>
              </a:rPr>
              <a:t>All rights reserved. No part of this publication may be reproduced, added to, stored in a retrieval system or transmitted in any form or by any means without prior written permission from Highfield Products Limited. This publication is sold subject to the condition that it shall not, by any way of trade or otherwise, be lent, re-sold, hired out or otherwise circulated without the prior consent of Highfield Products Limited.</a:t>
            </a:r>
          </a:p>
        </p:txBody>
      </p:sp>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54047" y="4653136"/>
            <a:ext cx="895776" cy="1224136"/>
          </a:xfrm>
          <a:prstGeom prst="rect">
            <a:avLst/>
          </a:prstGeom>
        </p:spPr>
      </p:pic>
      <p:sp>
        <p:nvSpPr>
          <p:cNvPr id="22" name="Rectangle 19"/>
          <p:cNvSpPr>
            <a:spLocks noChangeArrowheads="1"/>
          </p:cNvSpPr>
          <p:nvPr userDrawn="1"/>
        </p:nvSpPr>
        <p:spPr bwMode="auto">
          <a:xfrm>
            <a:off x="0" y="0"/>
            <a:ext cx="9143998" cy="908050"/>
          </a:xfrm>
          <a:prstGeom prst="rect">
            <a:avLst/>
          </a:prstGeom>
          <a:gradFill>
            <a:gsLst>
              <a:gs pos="0">
                <a:schemeClr val="tx1">
                  <a:lumMod val="65000"/>
                  <a:lumOff val="35000"/>
                </a:schemeClr>
              </a:gs>
              <a:gs pos="40000">
                <a:schemeClr val="tx1">
                  <a:lumMod val="85000"/>
                  <a:lumOff val="15000"/>
                </a:schemeClr>
              </a:gs>
              <a:gs pos="100000">
                <a:schemeClr val="tx1">
                  <a:lumMod val="95000"/>
                  <a:lumOff val="5000"/>
                </a:schemeClr>
              </a:gs>
            </a:gsLst>
            <a:lin ang="0" scaled="1"/>
          </a:gradFill>
          <a:ln>
            <a:noFill/>
          </a:ln>
        </p:spPr>
        <p:txBody>
          <a:bodyPr/>
          <a:lstStyle/>
          <a:p>
            <a:pPr fontAlgn="base">
              <a:spcBef>
                <a:spcPct val="20000"/>
              </a:spcBef>
              <a:spcAft>
                <a:spcPct val="0"/>
              </a:spcAft>
              <a:buClr>
                <a:srgbClr val="189049"/>
              </a:buClr>
              <a:buFont typeface="Arial" pitchFamily="34" charset="0"/>
              <a:buChar char="●"/>
              <a:defRPr/>
            </a:pPr>
            <a:endParaRPr lang="en-GB" sz="2000" dirty="0">
              <a:solidFill>
                <a:srgbClr val="000000"/>
              </a:solidFill>
            </a:endParaRPr>
          </a:p>
        </p:txBody>
      </p:sp>
      <p:pic>
        <p:nvPicPr>
          <p:cNvPr id="2" name="Picture 1"/>
          <p:cNvPicPr>
            <a:picLocks noChangeAspect="1"/>
          </p:cNvPicPr>
          <p:nvPr userDrawn="1"/>
        </p:nvPicPr>
        <p:blipFill rotWithShape="1">
          <a:blip r:embed="rId6" cstate="print">
            <a:extLst>
              <a:ext uri="{28A0092B-C50C-407E-A947-70E740481C1C}">
                <a14:useLocalDpi xmlns:a14="http://schemas.microsoft.com/office/drawing/2010/main" val="0"/>
              </a:ext>
            </a:extLst>
          </a:blip>
          <a:srcRect b="35158"/>
          <a:stretch/>
        </p:blipFill>
        <p:spPr>
          <a:xfrm>
            <a:off x="107504" y="1110876"/>
            <a:ext cx="3672408" cy="5747124"/>
          </a:xfrm>
          <a:prstGeom prst="rect">
            <a:avLst/>
          </a:prstGeom>
        </p:spPr>
      </p:pic>
      <p:sp>
        <p:nvSpPr>
          <p:cNvPr id="13" name="Rectangle 24"/>
          <p:cNvSpPr>
            <a:spLocks noChangeArrowheads="1"/>
          </p:cNvSpPr>
          <p:nvPr/>
        </p:nvSpPr>
        <p:spPr bwMode="auto">
          <a:xfrm>
            <a:off x="-177768" y="6170862"/>
            <a:ext cx="9317038" cy="432048"/>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none" anchor="ctr"/>
          <a:lstStyle/>
          <a:p>
            <a:pPr marL="360363" indent="0">
              <a:defRPr/>
            </a:pPr>
            <a:r>
              <a:rPr lang="en-GB" sz="1200" b="1" dirty="0">
                <a:solidFill>
                  <a:schemeClr val="tx1"/>
                </a:solidFill>
                <a:latin typeface="Arial" panose="020B0604020202020204" pitchFamily="34" charset="0"/>
                <a:ea typeface="MS PGothic" pitchFamily="34" charset="-128"/>
                <a:cs typeface="Arial" panose="020B0604020202020204" pitchFamily="34" charset="0"/>
              </a:rPr>
              <a:t>The UK and Middle East’s leading supplier of compliance, work-based learning </a:t>
            </a:r>
            <a:br>
              <a:rPr lang="en-GB" sz="1200" b="1" dirty="0">
                <a:solidFill>
                  <a:schemeClr val="tx1"/>
                </a:solidFill>
                <a:latin typeface="Arial" panose="020B0604020202020204" pitchFamily="34" charset="0"/>
                <a:ea typeface="MS PGothic" pitchFamily="34" charset="-128"/>
                <a:cs typeface="Arial" panose="020B0604020202020204" pitchFamily="34" charset="0"/>
              </a:rPr>
            </a:br>
            <a:r>
              <a:rPr lang="en-GB" sz="1200" b="1" dirty="0">
                <a:solidFill>
                  <a:schemeClr val="tx1"/>
                </a:solidFill>
                <a:latin typeface="Arial" panose="020B0604020202020204" pitchFamily="34" charset="0"/>
                <a:ea typeface="MS PGothic" pitchFamily="34" charset="-128"/>
                <a:cs typeface="Arial" panose="020B0604020202020204" pitchFamily="34" charset="0"/>
              </a:rPr>
              <a:t>and apprenticeship training materials.</a:t>
            </a:r>
          </a:p>
        </p:txBody>
      </p:sp>
      <p:sp>
        <p:nvSpPr>
          <p:cNvPr id="20" name="Rectangle 1"/>
          <p:cNvSpPr>
            <a:spLocks noChangeArrowheads="1"/>
          </p:cNvSpPr>
          <p:nvPr/>
        </p:nvSpPr>
        <p:spPr bwMode="auto">
          <a:xfrm>
            <a:off x="0" y="836712"/>
            <a:ext cx="9144000" cy="238037"/>
          </a:xfrm>
          <a:prstGeom prst="rect">
            <a:avLst/>
          </a:prstGeom>
          <a:solidFill>
            <a:srgbClr val="00B0F0"/>
          </a:solidFill>
          <a:ln>
            <a:noFill/>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20000"/>
              </a:spcBef>
              <a:spcAft>
                <a:spcPct val="0"/>
              </a:spcAft>
              <a:buClr>
                <a:srgbClr val="189049"/>
              </a:buClr>
              <a:buFont typeface="Arial" pitchFamily="34" charset="0"/>
              <a:buChar char="●"/>
            </a:pPr>
            <a:endParaRPr lang="en-GB" altLang="en-US" sz="2000" dirty="0">
              <a:solidFill>
                <a:srgbClr val="000000"/>
              </a:solidFill>
            </a:endParaRPr>
          </a:p>
        </p:txBody>
      </p:sp>
      <p:sp>
        <p:nvSpPr>
          <p:cNvPr id="3" name="TextBox 2"/>
          <p:cNvSpPr txBox="1"/>
          <p:nvPr userDrawn="1"/>
        </p:nvSpPr>
        <p:spPr>
          <a:xfrm>
            <a:off x="7380312" y="836712"/>
            <a:ext cx="2016224" cy="276999"/>
          </a:xfrm>
          <a:prstGeom prst="rect">
            <a:avLst/>
          </a:prstGeom>
          <a:noFill/>
        </p:spPr>
        <p:txBody>
          <a:bodyPr wrap="square" rtlCol="0">
            <a:spAutoFit/>
          </a:bodyPr>
          <a:lstStyle/>
          <a:p>
            <a:r>
              <a:rPr lang="en-GB" sz="1200" b="1" dirty="0">
                <a:solidFill>
                  <a:schemeClr val="bg1"/>
                </a:solidFill>
                <a:latin typeface="Arial" panose="020B0604020202020204" pitchFamily="34" charset="0"/>
                <a:cs typeface="Arial" panose="020B0604020202020204" pitchFamily="34" charset="0"/>
              </a:rPr>
              <a:t>Ed. 4: February 19</a:t>
            </a:r>
          </a:p>
        </p:txBody>
      </p:sp>
      <p:pic>
        <p:nvPicPr>
          <p:cNvPr id="27" name="Picture 26">
            <a:extLst>
              <a:ext uri="{FF2B5EF4-FFF2-40B4-BE49-F238E27FC236}">
                <a16:creationId xmlns:a16="http://schemas.microsoft.com/office/drawing/2014/main" id="{37B2FAB6-D4F1-4868-ABEA-1D9657D0DED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73998" y="6021288"/>
            <a:ext cx="3930650" cy="714153"/>
          </a:xfrm>
          <a:prstGeom prst="rect">
            <a:avLst/>
          </a:prstGeom>
        </p:spPr>
      </p:pic>
    </p:spTree>
    <p:extLst>
      <p:ext uri="{BB962C8B-B14F-4D97-AF65-F5344CB8AC3E}">
        <p14:creationId xmlns:p14="http://schemas.microsoft.com/office/powerpoint/2010/main" val="996889768"/>
      </p:ext>
    </p:extLst>
  </p:cSld>
  <p:clrMap bg1="lt1" tx1="dk1" bg2="lt2" tx2="dk2" accent1="accent1" accent2="accent2" accent3="accent3" accent4="accent4" accent5="accent5" accent6="accent6" hlink="hlink" folHlink="folHlink"/>
  <p:sldLayoutIdLst>
    <p:sldLayoutId id="2147484082" r:id="rId1"/>
    <p:sldLayoutId id="2147484083"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7BEB6E3F-50C2-407A-9219-621A855097D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 name="Chevron 11">
            <a:hlinkClick r:id="" action="ppaction://hlinkshowjump?jump=nextslide"/>
          </p:cNvPr>
          <p:cNvSpPr>
            <a:spLocks noChangeArrowheads="1"/>
          </p:cNvSpPr>
          <p:nvPr/>
        </p:nvSpPr>
        <p:spPr bwMode="auto">
          <a:xfrm>
            <a:off x="4859264" y="6388824"/>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4" name="Chevron 13">
            <a:hlinkClick r:id="" action="ppaction://hlinkshowjump?jump=previousslide"/>
          </p:cNvPr>
          <p:cNvSpPr>
            <a:spLocks noChangeArrowheads="1"/>
          </p:cNvSpPr>
          <p:nvPr/>
        </p:nvSpPr>
        <p:spPr bwMode="auto">
          <a:xfrm rot="10800000">
            <a:off x="4072229" y="6388823"/>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5" name="Rectangle 10">
            <a:hlinkClick r:id="" action="ppaction://noaction"/>
          </p:cNvPr>
          <p:cNvSpPr>
            <a:spLocks noChangeArrowheads="1"/>
          </p:cNvSpPr>
          <p:nvPr/>
        </p:nvSpPr>
        <p:spPr bwMode="auto">
          <a:xfrm>
            <a:off x="5164440" y="6354044"/>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fld id="{405F0FB0-A882-4365-BFB7-8F01119883C8}" type="slidenum">
              <a:rPr lang="en-GB" altLang="en-US" sz="1600" smtClean="0">
                <a:solidFill>
                  <a:schemeClr val="bg1"/>
                </a:solidFill>
                <a:latin typeface="Calibri"/>
                <a:ea typeface="MS PGothic" pitchFamily="34" charset="-128"/>
              </a:rPr>
              <a:pPr algn="ctr" eaLnBrk="1" hangingPunct="1"/>
              <a:t>‹#›</a:t>
            </a:fld>
            <a:endParaRPr lang="en-US" altLang="en-US" sz="1600" dirty="0">
              <a:solidFill>
                <a:schemeClr val="bg1"/>
              </a:solidFill>
              <a:latin typeface="Calibri"/>
              <a:ea typeface="MS PGothic" pitchFamily="34" charset="-128"/>
            </a:endParaRPr>
          </a:p>
        </p:txBody>
      </p:sp>
      <p:pic>
        <p:nvPicPr>
          <p:cNvPr id="16" name="Picture 15">
            <a:hlinkClick r:id="rId5" action="ppaction://hlinksldjump"/>
          </p:cNvPr>
          <p:cNvPicPr>
            <a:picLocks noChangeAspect="1"/>
          </p:cNvPicPr>
          <p:nvPr/>
        </p:nvPicPr>
        <p:blipFill rotWithShape="1">
          <a:blip r:embed="rId6" cstate="print">
            <a:extLst>
              <a:ext uri="{28A0092B-C50C-407E-A947-70E740481C1C}">
                <a14:useLocalDpi xmlns:a14="http://schemas.microsoft.com/office/drawing/2010/main" val="0"/>
              </a:ext>
            </a:extLst>
          </a:blip>
          <a:srcRect l="-29492" t="-29494" r="-29492" b="-29494"/>
          <a:stretch/>
        </p:blipFill>
        <p:spPr>
          <a:xfrm>
            <a:off x="4381283" y="6381328"/>
            <a:ext cx="372823" cy="370472"/>
          </a:xfrm>
          <a:prstGeom prst="ellipse">
            <a:avLst/>
          </a:prstGeom>
          <a:solidFill>
            <a:srgbClr val="00B0F0"/>
          </a:solidFill>
          <a:ln w="15875">
            <a:solidFill>
              <a:schemeClr val="bg1"/>
            </a:solidFill>
          </a:ln>
        </p:spPr>
      </p:pic>
    </p:spTree>
    <p:extLst>
      <p:ext uri="{BB962C8B-B14F-4D97-AF65-F5344CB8AC3E}">
        <p14:creationId xmlns:p14="http://schemas.microsoft.com/office/powerpoint/2010/main" val="1201777252"/>
      </p:ext>
    </p:extLst>
  </p:cSld>
  <p:clrMap bg1="lt1" tx1="dk1" bg2="lt2" tx2="dk2" accent1="accent1" accent2="accent2" accent3="accent3" accent4="accent4" accent5="accent5" accent6="accent6" hlink="hlink" folHlink="folHlink"/>
  <p:sldLayoutIdLst>
    <p:sldLayoutId id="2147484085" r:id="rId1"/>
    <p:sldLayoutId id="2147484086"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rtl="0" eaLnBrk="0" fontAlgn="base" hangingPunct="0">
        <a:spcBef>
          <a:spcPct val="0"/>
        </a:spcBef>
        <a:spcAft>
          <a:spcPct val="0"/>
        </a:spcAft>
        <a:defRPr sz="2800" b="1">
          <a:solidFill>
            <a:srgbClr val="189049"/>
          </a:solidFill>
          <a:latin typeface="+mj-lt"/>
          <a:ea typeface="+mj-ea"/>
          <a:cs typeface="+mj-cs"/>
        </a:defRPr>
      </a:lvl1pPr>
      <a:lvl2pPr algn="l" rtl="0" eaLnBrk="0" fontAlgn="base" hangingPunct="0">
        <a:spcBef>
          <a:spcPct val="0"/>
        </a:spcBef>
        <a:spcAft>
          <a:spcPct val="0"/>
        </a:spcAft>
        <a:defRPr sz="2800" b="1">
          <a:solidFill>
            <a:srgbClr val="189049"/>
          </a:solidFill>
          <a:latin typeface="Arial" charset="0"/>
          <a:cs typeface="Arial" charset="0"/>
        </a:defRPr>
      </a:lvl2pPr>
      <a:lvl3pPr algn="l" rtl="0" eaLnBrk="0" fontAlgn="base" hangingPunct="0">
        <a:spcBef>
          <a:spcPct val="0"/>
        </a:spcBef>
        <a:spcAft>
          <a:spcPct val="0"/>
        </a:spcAft>
        <a:defRPr sz="2800" b="1">
          <a:solidFill>
            <a:srgbClr val="189049"/>
          </a:solidFill>
          <a:latin typeface="Arial" charset="0"/>
          <a:cs typeface="Arial" charset="0"/>
        </a:defRPr>
      </a:lvl3pPr>
      <a:lvl4pPr algn="l" rtl="0" eaLnBrk="0" fontAlgn="base" hangingPunct="0">
        <a:spcBef>
          <a:spcPct val="0"/>
        </a:spcBef>
        <a:spcAft>
          <a:spcPct val="0"/>
        </a:spcAft>
        <a:defRPr sz="2800" b="1">
          <a:solidFill>
            <a:srgbClr val="189049"/>
          </a:solidFill>
          <a:latin typeface="Arial" charset="0"/>
          <a:cs typeface="Arial" charset="0"/>
        </a:defRPr>
      </a:lvl4pPr>
      <a:lvl5pPr algn="l" rtl="0" eaLnBrk="0" fontAlgn="base" hangingPunct="0">
        <a:spcBef>
          <a:spcPct val="0"/>
        </a:spcBef>
        <a:spcAft>
          <a:spcPct val="0"/>
        </a:spcAft>
        <a:defRPr sz="2800" b="1">
          <a:solidFill>
            <a:srgbClr val="189049"/>
          </a:solidFill>
          <a:latin typeface="Arial" charset="0"/>
          <a:cs typeface="Arial" charset="0"/>
        </a:defRPr>
      </a:lvl5pPr>
      <a:lvl6pPr marL="457200" algn="l" rtl="0" fontAlgn="base">
        <a:spcBef>
          <a:spcPct val="0"/>
        </a:spcBef>
        <a:spcAft>
          <a:spcPct val="0"/>
        </a:spcAft>
        <a:defRPr sz="2800" b="1">
          <a:solidFill>
            <a:srgbClr val="189049"/>
          </a:solidFill>
          <a:latin typeface="Arial" charset="0"/>
          <a:cs typeface="Arial" charset="0"/>
        </a:defRPr>
      </a:lvl6pPr>
      <a:lvl7pPr marL="914400" algn="l" rtl="0" fontAlgn="base">
        <a:spcBef>
          <a:spcPct val="0"/>
        </a:spcBef>
        <a:spcAft>
          <a:spcPct val="0"/>
        </a:spcAft>
        <a:defRPr sz="2800" b="1">
          <a:solidFill>
            <a:srgbClr val="189049"/>
          </a:solidFill>
          <a:latin typeface="Arial" charset="0"/>
          <a:cs typeface="Arial" charset="0"/>
        </a:defRPr>
      </a:lvl7pPr>
      <a:lvl8pPr marL="1371600" algn="l" rtl="0" fontAlgn="base">
        <a:spcBef>
          <a:spcPct val="0"/>
        </a:spcBef>
        <a:spcAft>
          <a:spcPct val="0"/>
        </a:spcAft>
        <a:defRPr sz="2800" b="1">
          <a:solidFill>
            <a:srgbClr val="189049"/>
          </a:solidFill>
          <a:latin typeface="Arial" charset="0"/>
          <a:cs typeface="Arial" charset="0"/>
        </a:defRPr>
      </a:lvl8pPr>
      <a:lvl9pPr marL="1828800" algn="l" rtl="0" fontAlgn="base">
        <a:spcBef>
          <a:spcPct val="0"/>
        </a:spcBef>
        <a:spcAft>
          <a:spcPct val="0"/>
        </a:spcAft>
        <a:defRPr sz="2800" b="1">
          <a:solidFill>
            <a:srgbClr val="189049"/>
          </a:solidFill>
          <a:latin typeface="Arial" charset="0"/>
          <a:cs typeface="Arial" charset="0"/>
        </a:defRPr>
      </a:lvl9pPr>
    </p:titleStyle>
    <p:bodyStyle>
      <a:lvl1pPr marL="342900" indent="-3429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ea typeface="+mn-ea"/>
          <a:cs typeface="+mn-cs"/>
        </a:defRPr>
      </a:lvl1pPr>
      <a:lvl2pPr marL="742950" indent="-28575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2pPr>
      <a:lvl3pPr marL="11430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3pPr>
      <a:lvl4pPr marL="16002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4pPr>
      <a:lvl5pPr marL="20574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5pPr>
      <a:lvl6pPr marL="25146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6pPr>
      <a:lvl7pPr marL="29718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7pPr>
      <a:lvl8pPr marL="34290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8pPr>
      <a:lvl9pPr marL="38862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17.xml"/><Relationship Id="rId6" Type="http://schemas.openxmlformats.org/officeDocument/2006/relationships/image" Target="../media/image41.png"/><Relationship Id="rId5" Type="http://schemas.openxmlformats.org/officeDocument/2006/relationships/image" Target="../media/image30.pn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3.xml"/><Relationship Id="rId1" Type="http://schemas.openxmlformats.org/officeDocument/2006/relationships/slideLayout" Target="../slideLayouts/slideLayout27.xml"/><Relationship Id="rId6" Type="http://schemas.openxmlformats.org/officeDocument/2006/relationships/slide" Target="slide68.xml"/><Relationship Id="rId5" Type="http://schemas.openxmlformats.org/officeDocument/2006/relationships/slide" Target="slide33.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15.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16.xml"/><Relationship Id="rId5" Type="http://schemas.openxmlformats.org/officeDocument/2006/relationships/image" Target="../media/image46.png"/><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8.xml"/><Relationship Id="rId1" Type="http://schemas.openxmlformats.org/officeDocument/2006/relationships/slideLayout" Target="../slideLayouts/slideLayout16.xml"/><Relationship Id="rId5" Type="http://schemas.openxmlformats.org/officeDocument/2006/relationships/image" Target="../media/image49.png"/><Relationship Id="rId4" Type="http://schemas.openxmlformats.org/officeDocument/2006/relationships/image" Target="../media/image48.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1.xml"/><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52.xml"/><Relationship Id="rId1" Type="http://schemas.openxmlformats.org/officeDocument/2006/relationships/slideLayout" Target="../slideLayouts/slideLayout16.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4.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hyperlink" Target="https://act.campaign.gov.uk/" TargetMode="External"/><Relationship Id="rId2" Type="http://schemas.openxmlformats.org/officeDocument/2006/relationships/notesSlide" Target="../notesSlides/notesSlide57.xml"/><Relationship Id="rId1" Type="http://schemas.openxmlformats.org/officeDocument/2006/relationships/slideLayout" Target="../slideLayouts/slideLayout16.xml"/><Relationship Id="rId4" Type="http://schemas.openxmlformats.org/officeDocument/2006/relationships/image" Target="../media/image57.png"/></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8.xml"/><Relationship Id="rId1" Type="http://schemas.openxmlformats.org/officeDocument/2006/relationships/slideLayout" Target="../slideLayouts/slideLayout16.xml"/><Relationship Id="rId5" Type="http://schemas.openxmlformats.org/officeDocument/2006/relationships/image" Target="../media/image60.png"/><Relationship Id="rId4" Type="http://schemas.openxmlformats.org/officeDocument/2006/relationships/image" Target="../media/image59.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1.xml"/><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2.xml"/><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3.xml"/><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4.xml"/><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5.xml"/><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6.xml"/><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7.xml"/><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8.xml"/><Relationship Id="rId1" Type="http://schemas.openxmlformats.org/officeDocument/2006/relationships/slideLayout" Target="../slideLayouts/slideLayout19.xml"/><Relationship Id="rId4" Type="http://schemas.openxmlformats.org/officeDocument/2006/relationships/image" Target="../media/image62.png"/></Relationships>
</file>

<file path=ppt/slides/_rels/slide6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9.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1.xml"/><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2.xml"/><Relationship Id="rId1" Type="http://schemas.openxmlformats.org/officeDocument/2006/relationships/slideLayout" Target="../slideLayouts/slideLayout17.xml"/><Relationship Id="rId4" Type="http://schemas.microsoft.com/office/2007/relationships/hdphoto" Target="../media/hdphoto2.wdp"/></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5.xml"/><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6.xml"/><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7.xml"/><Relationship Id="rId1" Type="http://schemas.openxmlformats.org/officeDocument/2006/relationships/slideLayout" Target="../slideLayouts/slideLayout1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6.xml"/></Relationships>
</file>

<file path=ppt/slides/_rels/slide7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9.xml"/><Relationship Id="rId1" Type="http://schemas.openxmlformats.org/officeDocument/2006/relationships/slideLayout" Target="../slideLayouts/slideLayout16.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6.xml"/></Relationships>
</file>

<file path=ppt/slides/_rels/slide8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2.xml"/><Relationship Id="rId1" Type="http://schemas.openxmlformats.org/officeDocument/2006/relationships/slideLayout" Target="../slideLayouts/slideLayout17.xml"/></Relationships>
</file>

<file path=ppt/slides/_rels/slide8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3.xml"/><Relationship Id="rId1" Type="http://schemas.openxmlformats.org/officeDocument/2006/relationships/slideLayout" Target="../slideLayouts/slideLayout17.xml"/></Relationships>
</file>

<file path=ppt/slides/_rels/slide8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4.xml"/><Relationship Id="rId1" Type="http://schemas.openxmlformats.org/officeDocument/2006/relationships/slideLayout" Target="../slideLayouts/slideLayout17.xml"/></Relationships>
</file>

<file path=ppt/slides/_rels/slide8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5.xml"/><Relationship Id="rId1" Type="http://schemas.openxmlformats.org/officeDocument/2006/relationships/slideLayout" Target="../slideLayouts/slideLayout17.xml"/></Relationships>
</file>

<file path=ppt/slides/_rels/slide8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6.xml"/><Relationship Id="rId1" Type="http://schemas.openxmlformats.org/officeDocument/2006/relationships/slideLayout" Target="../slideLayouts/slideLayout17.xml"/></Relationships>
</file>

<file path=ppt/slides/_rels/slide8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7.xml"/><Relationship Id="rId1" Type="http://schemas.openxmlformats.org/officeDocument/2006/relationships/slideLayout" Target="../slideLayouts/slideLayout17.xml"/></Relationships>
</file>

<file path=ppt/slides/_rels/slide8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8.xml"/><Relationship Id="rId1" Type="http://schemas.openxmlformats.org/officeDocument/2006/relationships/slideLayout" Target="../slideLayouts/slideLayout19.xml"/><Relationship Id="rId4" Type="http://schemas.openxmlformats.org/officeDocument/2006/relationships/image" Target="../media/image28.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27.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901F65-C197-4F57-B43C-D68F06D2CC81}"/>
              </a:ext>
            </a:extLst>
          </p:cNvPr>
          <p:cNvSpPr/>
          <p:nvPr/>
        </p:nvSpPr>
        <p:spPr>
          <a:xfrm>
            <a:off x="3275857" y="1052736"/>
            <a:ext cx="5609228" cy="2492990"/>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Working as a </a:t>
            </a:r>
            <a:b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GB" sz="5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Door Supervisor</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5400" dirty="0">
                <a:solidFill>
                  <a:prstClr val="white"/>
                </a:solidFill>
                <a:latin typeface="Arial" panose="020B0604020202020204" pitchFamily="34" charset="0"/>
                <a:cs typeface="Arial" panose="020B0604020202020204" pitchFamily="34" charset="0"/>
              </a:rPr>
              <a:t>Refresher </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64381" y="1548338"/>
            <a:ext cx="7115930" cy="1600438"/>
          </a:xfrm>
          <a:prstGeom prst="roundRect">
            <a:avLst/>
          </a:prstGeom>
          <a:solidFill>
            <a:srgbClr val="00B0F0"/>
          </a:solidFill>
          <a:ln w="38100">
            <a:solidFill>
              <a:srgbClr val="00B0F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effectLst/>
                <a:uLnTx/>
                <a:uFillTx/>
                <a:latin typeface="Arial"/>
                <a:ea typeface="+mn-ea"/>
                <a:cs typeface="Arial"/>
              </a:rPr>
              <a:t>Where consenting to a search at the </a:t>
            </a:r>
            <a:br>
              <a:rPr kumimoji="0" lang="en-US" sz="2200" b="1" i="0" u="none" strike="noStrike" kern="1200" cap="none" spc="0" normalizeH="0" baseline="0" noProof="0" dirty="0">
                <a:ln>
                  <a:noFill/>
                </a:ln>
                <a:effectLst/>
                <a:uLnTx/>
                <a:uFillTx/>
                <a:latin typeface="Arial"/>
                <a:ea typeface="+mn-ea"/>
                <a:cs typeface="Arial"/>
              </a:rPr>
            </a:br>
            <a:r>
              <a:rPr kumimoji="0" lang="en-US" sz="2200" b="1" i="0" u="none" strike="noStrike" kern="1200" cap="none" spc="0" normalizeH="0" baseline="0" noProof="0" dirty="0">
                <a:ln>
                  <a:noFill/>
                </a:ln>
                <a:effectLst/>
                <a:uLnTx/>
                <a:uFillTx/>
                <a:latin typeface="Arial"/>
                <a:ea typeface="+mn-ea"/>
                <a:cs typeface="Arial"/>
              </a:rPr>
              <a:t>entrance is a condition of entry, anyone </a:t>
            </a:r>
            <a:br>
              <a:rPr kumimoji="0" lang="en-US" sz="2200" b="1" i="0" u="none" strike="noStrike" kern="1200" cap="none" spc="0" normalizeH="0" baseline="0" noProof="0" dirty="0">
                <a:ln>
                  <a:noFill/>
                </a:ln>
                <a:effectLst/>
                <a:uLnTx/>
                <a:uFillTx/>
                <a:latin typeface="Arial"/>
                <a:ea typeface="+mn-ea"/>
                <a:cs typeface="Arial"/>
              </a:rPr>
            </a:br>
            <a:r>
              <a:rPr kumimoji="0" lang="en-US" sz="2200" b="1" i="0" u="none" strike="noStrike" kern="1200" cap="none" spc="0" normalizeH="0" baseline="0" noProof="0" dirty="0">
                <a:ln>
                  <a:noFill/>
                </a:ln>
                <a:effectLst/>
                <a:uLnTx/>
                <a:uFillTx/>
                <a:latin typeface="Arial"/>
                <a:ea typeface="+mn-ea"/>
                <a:cs typeface="Arial"/>
              </a:rPr>
              <a:t>refusing to be searched should be </a:t>
            </a:r>
            <a:br>
              <a:rPr kumimoji="0" lang="en-US" sz="2200" b="1" i="0" u="none" strike="noStrike" kern="1200" cap="none" spc="0" normalizeH="0" baseline="0" noProof="0" dirty="0">
                <a:ln>
                  <a:noFill/>
                </a:ln>
                <a:effectLst/>
                <a:uLnTx/>
                <a:uFillTx/>
                <a:latin typeface="Arial"/>
                <a:ea typeface="+mn-ea"/>
                <a:cs typeface="Arial"/>
              </a:rPr>
            </a:br>
            <a:r>
              <a:rPr kumimoji="0" lang="en-US" sz="2200" b="1" i="0" u="none" strike="noStrike" kern="1200" cap="none" spc="0" normalizeH="0" baseline="0" noProof="0" dirty="0">
                <a:ln>
                  <a:noFill/>
                </a:ln>
                <a:effectLst/>
                <a:uLnTx/>
                <a:uFillTx/>
                <a:latin typeface="Arial"/>
                <a:ea typeface="+mn-ea"/>
                <a:cs typeface="Arial"/>
              </a:rPr>
              <a:t>politely but firmly refused entry</a:t>
            </a:r>
          </a:p>
        </p:txBody>
      </p:sp>
      <p:sp>
        <p:nvSpPr>
          <p:cNvPr id="6" name="Rounded Rectangle 5"/>
          <p:cNvSpPr/>
          <p:nvPr/>
        </p:nvSpPr>
        <p:spPr>
          <a:xfrm>
            <a:off x="264381" y="3636570"/>
            <a:ext cx="7043924" cy="1975009"/>
          </a:xfrm>
          <a:prstGeom prst="roundRect">
            <a:avLst/>
          </a:prstGeom>
          <a:solidFill>
            <a:srgbClr val="ABEAFF"/>
          </a:solidFill>
          <a:ln w="38100">
            <a:solidFill>
              <a:srgbClr val="00B0F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
                <a:ea typeface="+mn-ea"/>
                <a:cs typeface="Arial"/>
              </a:rPr>
              <a:t>If a venue has a ‘point of entry’ search </a:t>
            </a:r>
            <a:br>
              <a:rPr kumimoji="0" lang="en-US" sz="2200" b="1" i="0" u="none" strike="noStrike" kern="1200" cap="none" spc="0" normalizeH="0" baseline="0" noProof="0" dirty="0">
                <a:ln>
                  <a:noFill/>
                </a:ln>
                <a:solidFill>
                  <a:srgbClr val="000000"/>
                </a:solidFill>
                <a:effectLst/>
                <a:uLnTx/>
                <a:uFillTx/>
                <a:latin typeface="Arial"/>
                <a:ea typeface="+mn-ea"/>
                <a:cs typeface="Arial"/>
              </a:rPr>
            </a:br>
            <a:r>
              <a:rPr kumimoji="0" lang="en-US" sz="2200" b="1" i="0" u="none" strike="noStrike" kern="1200" cap="none" spc="0" normalizeH="0" baseline="0" noProof="0" dirty="0">
                <a:ln>
                  <a:noFill/>
                </a:ln>
                <a:solidFill>
                  <a:srgbClr val="000000"/>
                </a:solidFill>
                <a:effectLst/>
                <a:uLnTx/>
                <a:uFillTx/>
                <a:latin typeface="Arial"/>
                <a:ea typeface="+mn-ea"/>
                <a:cs typeface="Arial"/>
              </a:rPr>
              <a:t>policy, this should be clearly displayed </a:t>
            </a:r>
            <a:br>
              <a:rPr kumimoji="0" lang="en-US" sz="2200" b="1" i="0" u="none" strike="noStrike" kern="1200" cap="none" spc="0" normalizeH="0" baseline="0" noProof="0" dirty="0">
                <a:ln>
                  <a:noFill/>
                </a:ln>
                <a:solidFill>
                  <a:srgbClr val="000000"/>
                </a:solidFill>
                <a:effectLst/>
                <a:uLnTx/>
                <a:uFillTx/>
                <a:latin typeface="Arial"/>
                <a:ea typeface="+mn-ea"/>
                <a:cs typeface="Arial"/>
              </a:rPr>
            </a:br>
            <a:r>
              <a:rPr kumimoji="0" lang="en-US" sz="2200" b="1" i="0" u="none" strike="noStrike" kern="1200" cap="none" spc="0" normalizeH="0" baseline="0" noProof="0" dirty="0">
                <a:ln>
                  <a:noFill/>
                </a:ln>
                <a:solidFill>
                  <a:srgbClr val="000000"/>
                </a:solidFill>
                <a:effectLst/>
                <a:uLnTx/>
                <a:uFillTx/>
                <a:latin typeface="Arial"/>
                <a:ea typeface="+mn-ea"/>
                <a:cs typeface="Arial"/>
              </a:rPr>
              <a:t>at the entrance to explain the </a:t>
            </a:r>
            <a:br>
              <a:rPr kumimoji="0" lang="en-US" sz="2200" b="1" i="0" u="none" strike="noStrike" kern="1200" cap="none" spc="0" normalizeH="0" baseline="0" noProof="0" dirty="0">
                <a:ln>
                  <a:noFill/>
                </a:ln>
                <a:solidFill>
                  <a:srgbClr val="000000"/>
                </a:solidFill>
                <a:effectLst/>
                <a:uLnTx/>
                <a:uFillTx/>
                <a:latin typeface="Arial"/>
                <a:ea typeface="+mn-ea"/>
                <a:cs typeface="Arial"/>
              </a:rPr>
            </a:br>
            <a:r>
              <a:rPr kumimoji="0" lang="en-US" sz="2200" b="1" i="0" u="none" strike="noStrike" kern="1200" cap="none" spc="0" normalizeH="0" baseline="0" noProof="0" dirty="0">
                <a:ln>
                  <a:noFill/>
                </a:ln>
                <a:solidFill>
                  <a:srgbClr val="000000"/>
                </a:solidFill>
                <a:effectLst/>
                <a:uLnTx/>
                <a:uFillTx/>
                <a:latin typeface="Arial"/>
                <a:ea typeface="+mn-ea"/>
                <a:cs typeface="Arial"/>
              </a:rPr>
              <a:t>requirements to potential customers, </a:t>
            </a:r>
            <a:br>
              <a:rPr kumimoji="0" lang="en-US" sz="2200" b="1" i="0" u="none" strike="noStrike" kern="1200" cap="none" spc="0" normalizeH="0" baseline="0" noProof="0" dirty="0">
                <a:ln>
                  <a:noFill/>
                </a:ln>
                <a:solidFill>
                  <a:srgbClr val="000000"/>
                </a:solidFill>
                <a:effectLst/>
                <a:uLnTx/>
                <a:uFillTx/>
                <a:latin typeface="Arial"/>
                <a:ea typeface="+mn-ea"/>
                <a:cs typeface="Arial"/>
              </a:rPr>
            </a:br>
            <a:r>
              <a:rPr kumimoji="0" lang="en-US" sz="2200" b="1" i="0" u="none" strike="noStrike" kern="1200" cap="none" spc="0" normalizeH="0" baseline="0" noProof="0" dirty="0">
                <a:ln>
                  <a:noFill/>
                </a:ln>
                <a:solidFill>
                  <a:srgbClr val="000000"/>
                </a:solidFill>
                <a:effectLst/>
                <a:uLnTx/>
                <a:uFillTx/>
                <a:latin typeface="Arial"/>
                <a:ea typeface="+mn-ea"/>
                <a:cs typeface="Arial"/>
              </a:rPr>
              <a:t>and the reasons for it.</a:t>
            </a:r>
            <a:endParaRPr kumimoji="0" lang="en-GB" sz="2200" b="1" i="0" u="none" strike="noStrike" kern="1200" cap="none" spc="0" normalizeH="0" baseline="0" noProof="0" dirty="0">
              <a:ln>
                <a:noFill/>
              </a:ln>
              <a:solidFill>
                <a:srgbClr val="000000"/>
              </a:solidFill>
              <a:effectLst/>
              <a:uLnTx/>
              <a:uFillTx/>
              <a:latin typeface="Arial"/>
              <a:ea typeface="+mn-ea"/>
              <a:cs typeface="Arial"/>
            </a:endParaRPr>
          </a:p>
        </p:txBody>
      </p:sp>
      <p:sp>
        <p:nvSpPr>
          <p:cNvPr id="2" name="Title 1"/>
          <p:cNvSpPr>
            <a:spLocks noGrp="1"/>
          </p:cNvSpPr>
          <p:nvPr>
            <p:ph type="title"/>
          </p:nvPr>
        </p:nvSpPr>
        <p:spPr/>
        <p:txBody>
          <a:bodyPr/>
          <a:lstStyle/>
          <a:p>
            <a:r>
              <a:rPr lang="en-GB" dirty="0"/>
              <a:t>Search refusals</a:t>
            </a:r>
          </a:p>
        </p:txBody>
      </p:sp>
      <p:pic>
        <p:nvPicPr>
          <p:cNvPr id="15362" name="Picture 2" descr="\\DESIGNARCHIVE\Archive\Image Bank\CW ILLUSTRATION HISTORY\Illustrations 2014\Security Illustrations October 2014\PNG\Pg69 DS Search refusa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0030" y="1196752"/>
            <a:ext cx="2470442" cy="50609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Searching people and their property</a:t>
            </a:r>
          </a:p>
        </p:txBody>
      </p:sp>
      <p:sp>
        <p:nvSpPr>
          <p:cNvPr id="3" name="TextBox 2"/>
          <p:cNvSpPr txBox="1"/>
          <p:nvPr/>
        </p:nvSpPr>
        <p:spPr>
          <a:xfrm>
            <a:off x="251520" y="1268760"/>
            <a:ext cx="8640960" cy="4955203"/>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Search in a friendly, routine way</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Try to reduce any feelings of </a:t>
            </a:r>
            <a:br>
              <a:rPr kumimoji="0" lang="en-GB" sz="2200" b="1" i="0" u="none" strike="noStrike" kern="1200" cap="none" spc="0" normalizeH="0" baseline="0" noProof="0" dirty="0">
                <a:ln>
                  <a:noFill/>
                </a:ln>
                <a:solidFill>
                  <a:srgbClr val="000000"/>
                </a:solidFill>
                <a:effectLst/>
                <a:uLnTx/>
                <a:uFillTx/>
                <a:latin typeface="Arial"/>
                <a:ea typeface="+mn-ea"/>
                <a:cs typeface="Arial"/>
              </a:rPr>
            </a:br>
            <a:r>
              <a:rPr kumimoji="0" lang="en-GB" sz="2200" b="1" i="0" u="none" strike="noStrike" kern="1200" cap="none" spc="0" normalizeH="0" baseline="0" noProof="0" dirty="0">
                <a:ln>
                  <a:noFill/>
                </a:ln>
                <a:solidFill>
                  <a:srgbClr val="000000"/>
                </a:solidFill>
                <a:effectLst/>
                <a:uLnTx/>
                <a:uFillTx/>
                <a:latin typeface="Arial"/>
                <a:ea typeface="+mn-ea"/>
                <a:cs typeface="Arial"/>
              </a:rPr>
              <a:t>embarrassment that the person </a:t>
            </a:r>
            <a:br>
              <a:rPr kumimoji="0" lang="en-GB" sz="2200" b="1" i="0" u="none" strike="noStrike" kern="1200" cap="none" spc="0" normalizeH="0" baseline="0" noProof="0" dirty="0">
                <a:ln>
                  <a:noFill/>
                </a:ln>
                <a:solidFill>
                  <a:srgbClr val="000000"/>
                </a:solidFill>
                <a:effectLst/>
                <a:uLnTx/>
                <a:uFillTx/>
                <a:latin typeface="Arial"/>
                <a:ea typeface="+mn-ea"/>
                <a:cs typeface="Arial"/>
              </a:rPr>
            </a:br>
            <a:r>
              <a:rPr kumimoji="0" lang="en-GB" sz="2200" b="1" i="0" u="none" strike="noStrike" kern="1200" cap="none" spc="0" normalizeH="0" baseline="0" noProof="0" dirty="0">
                <a:ln>
                  <a:noFill/>
                </a:ln>
                <a:solidFill>
                  <a:srgbClr val="000000"/>
                </a:solidFill>
                <a:effectLst/>
                <a:uLnTx/>
                <a:uFillTx/>
                <a:latin typeface="Arial"/>
                <a:ea typeface="+mn-ea"/>
                <a:cs typeface="Arial"/>
              </a:rPr>
              <a:t>might feel</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Do not discriminate</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Be polite and courteous</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Talk to people as you search </a:t>
            </a:r>
            <a:br>
              <a:rPr kumimoji="0" lang="en-GB" sz="2200" b="1" i="0" u="none" strike="noStrike" kern="1200" cap="none" spc="0" normalizeH="0" baseline="0" noProof="0" dirty="0">
                <a:ln>
                  <a:noFill/>
                </a:ln>
                <a:solidFill>
                  <a:srgbClr val="000000"/>
                </a:solidFill>
                <a:effectLst/>
                <a:uLnTx/>
                <a:uFillTx/>
                <a:latin typeface="Arial"/>
                <a:ea typeface="+mn-ea"/>
                <a:cs typeface="Arial"/>
              </a:rPr>
            </a:br>
            <a:r>
              <a:rPr kumimoji="0" lang="en-GB" sz="2200" b="1" i="0" u="none" strike="noStrike" kern="1200" cap="none" spc="0" normalizeH="0" baseline="0" noProof="0" dirty="0">
                <a:ln>
                  <a:noFill/>
                </a:ln>
                <a:solidFill>
                  <a:srgbClr val="000000"/>
                </a:solidFill>
                <a:effectLst/>
                <a:uLnTx/>
                <a:uFillTx/>
                <a:latin typeface="Arial"/>
                <a:ea typeface="+mn-ea"/>
                <a:cs typeface="Arial"/>
              </a:rPr>
              <a:t>them, to help make them </a:t>
            </a:r>
            <a:br>
              <a:rPr kumimoji="0" lang="en-GB" sz="2200" b="1" i="0" u="none" strike="noStrike" kern="1200" cap="none" spc="0" normalizeH="0" baseline="0" noProof="0" dirty="0">
                <a:ln>
                  <a:noFill/>
                </a:ln>
                <a:solidFill>
                  <a:srgbClr val="000000"/>
                </a:solidFill>
                <a:effectLst/>
                <a:uLnTx/>
                <a:uFillTx/>
                <a:latin typeface="Arial"/>
                <a:ea typeface="+mn-ea"/>
                <a:cs typeface="Arial"/>
              </a:rPr>
            </a:br>
            <a:r>
              <a:rPr kumimoji="0" lang="en-GB" sz="2200" b="1" i="0" u="none" strike="noStrike" kern="1200" cap="none" spc="0" normalizeH="0" baseline="0" noProof="0" dirty="0">
                <a:ln>
                  <a:noFill/>
                </a:ln>
                <a:solidFill>
                  <a:srgbClr val="000000"/>
                </a:solidFill>
                <a:effectLst/>
                <a:uLnTx/>
                <a:uFillTx/>
                <a:latin typeface="Arial"/>
                <a:ea typeface="+mn-ea"/>
                <a:cs typeface="Arial"/>
              </a:rPr>
              <a:t>feel at ease</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Search as quickly and as efficiently </a:t>
            </a:r>
            <a:br>
              <a:rPr kumimoji="0" lang="en-GB" sz="2200" b="1" i="0" u="none" strike="noStrike" kern="1200" cap="none" spc="0" normalizeH="0" baseline="0" noProof="0" dirty="0">
                <a:ln>
                  <a:noFill/>
                </a:ln>
                <a:solidFill>
                  <a:srgbClr val="000000"/>
                </a:solidFill>
                <a:effectLst/>
                <a:uLnTx/>
                <a:uFillTx/>
                <a:latin typeface="Arial"/>
                <a:ea typeface="+mn-ea"/>
                <a:cs typeface="Arial"/>
              </a:rPr>
            </a:br>
            <a:r>
              <a:rPr kumimoji="0" lang="en-GB" sz="2200" b="1" i="0" u="none" strike="noStrike" kern="1200" cap="none" spc="0" normalizeH="0" baseline="0" noProof="0" dirty="0">
                <a:ln>
                  <a:noFill/>
                </a:ln>
                <a:solidFill>
                  <a:srgbClr val="000000"/>
                </a:solidFill>
                <a:effectLst/>
                <a:uLnTx/>
                <a:uFillTx/>
                <a:latin typeface="Arial"/>
                <a:ea typeface="+mn-ea"/>
                <a:cs typeface="Arial"/>
              </a:rPr>
              <a:t>as possible</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Thank them for their assistance </a:t>
            </a:r>
            <a:br>
              <a:rPr kumimoji="0" lang="en-GB" sz="2200" b="1" i="0" u="none" strike="noStrike" kern="1200" cap="none" spc="0" normalizeH="0" baseline="0" noProof="0" dirty="0">
                <a:ln>
                  <a:noFill/>
                </a:ln>
                <a:solidFill>
                  <a:srgbClr val="000000"/>
                </a:solidFill>
                <a:effectLst/>
                <a:uLnTx/>
                <a:uFillTx/>
                <a:latin typeface="Arial"/>
                <a:ea typeface="+mn-ea"/>
                <a:cs typeface="Arial"/>
              </a:rPr>
            </a:br>
            <a:r>
              <a:rPr kumimoji="0" lang="en-GB" sz="2200" b="1" i="0" u="none" strike="noStrike" kern="1200" cap="none" spc="0" normalizeH="0" baseline="0" noProof="0" dirty="0">
                <a:ln>
                  <a:noFill/>
                </a:ln>
                <a:solidFill>
                  <a:srgbClr val="000000"/>
                </a:solidFill>
                <a:effectLst/>
                <a:uLnTx/>
                <a:uFillTx/>
                <a:latin typeface="Arial"/>
                <a:ea typeface="+mn-ea"/>
                <a:cs typeface="Arial"/>
              </a:rPr>
              <a:t>afterwards.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6136" y="1268760"/>
            <a:ext cx="2971411" cy="4248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Searching safely</a:t>
            </a:r>
          </a:p>
        </p:txBody>
      </p:sp>
      <p:sp>
        <p:nvSpPr>
          <p:cNvPr id="3" name="TextBox 2"/>
          <p:cNvSpPr txBox="1"/>
          <p:nvPr/>
        </p:nvSpPr>
        <p:spPr>
          <a:xfrm>
            <a:off x="251520" y="1268760"/>
            <a:ext cx="8640960" cy="126188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Same sex searches</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Search with another door supervisor to act as a witness</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If you can, search within the view of CCTV</a:t>
            </a:r>
          </a:p>
        </p:txBody>
      </p:sp>
      <p:sp>
        <p:nvSpPr>
          <p:cNvPr id="4" name="Rounded Rectangle 3"/>
          <p:cNvSpPr/>
          <p:nvPr/>
        </p:nvSpPr>
        <p:spPr>
          <a:xfrm>
            <a:off x="251520" y="2629322"/>
            <a:ext cx="8352928" cy="476726"/>
          </a:xfrm>
          <a:prstGeom prst="roundRect">
            <a:avLst/>
          </a:prstGeom>
          <a:solidFill>
            <a:srgbClr val="00B0F0"/>
          </a:solidFill>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FFFFFF"/>
                </a:solidFill>
                <a:effectLst/>
                <a:uLnTx/>
                <a:uFillTx/>
                <a:latin typeface="Arial"/>
                <a:ea typeface="+mn-ea"/>
                <a:cs typeface="Arial"/>
              </a:rPr>
              <a:t>Be aware of:</a:t>
            </a:r>
          </a:p>
        </p:txBody>
      </p:sp>
      <p:sp>
        <p:nvSpPr>
          <p:cNvPr id="5" name="Rectangle 4"/>
          <p:cNvSpPr/>
          <p:nvPr/>
        </p:nvSpPr>
        <p:spPr>
          <a:xfrm>
            <a:off x="251520" y="3204726"/>
            <a:ext cx="3960440" cy="1677382"/>
          </a:xfrm>
          <a:prstGeom prst="rect">
            <a:avLst/>
          </a:prstGeom>
        </p:spPr>
        <p:txBody>
          <a:bodyPr wrap="square">
            <a:spAutoFit/>
          </a:bodyPr>
          <a:lstStyle/>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GB" sz="2200" dirty="0">
                <a:solidFill>
                  <a:srgbClr val="000000"/>
                </a:solidFill>
                <a:latin typeface="Arial"/>
                <a:cs typeface="Arial"/>
              </a:rPr>
              <a:t>needles</a:t>
            </a:r>
            <a:r>
              <a:rPr kumimoji="0" lang="en-GB" sz="2200" b="1" i="0" u="none" strike="noStrike" kern="1200" cap="none" spc="0" normalizeH="0" baseline="0" noProof="0" dirty="0">
                <a:ln>
                  <a:noFill/>
                </a:ln>
                <a:solidFill>
                  <a:srgbClr val="000000"/>
                </a:solidFill>
                <a:effectLst/>
                <a:uLnTx/>
                <a:uFillTx/>
                <a:latin typeface="Arial"/>
                <a:cs typeface="Arial"/>
              </a:rPr>
              <a:t>/sharp objects</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cs typeface="Arial"/>
              </a:rPr>
              <a:t>weapons</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cs typeface="Arial"/>
              </a:rPr>
              <a:t>drugs</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cs typeface="Arial"/>
              </a:rPr>
              <a:t>violence</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6832" y="2250475"/>
            <a:ext cx="1119014" cy="1119014"/>
          </a:xfrm>
          <a:prstGeom prst="rect">
            <a:avLst/>
          </a:prstGeom>
        </p:spPr>
      </p:pic>
      <p:sp>
        <p:nvSpPr>
          <p:cNvPr id="7" name="Rounded Rectangle 6"/>
          <p:cNvSpPr/>
          <p:nvPr/>
        </p:nvSpPr>
        <p:spPr>
          <a:xfrm>
            <a:off x="246679" y="5030638"/>
            <a:ext cx="8640960" cy="851297"/>
          </a:xfrm>
          <a:prstGeom prst="roundRect">
            <a:avLst/>
          </a:prstGeom>
          <a:noFill/>
          <a:ln w="38100">
            <a:solidFill>
              <a:srgbClr val="00B0F0"/>
            </a:solidFill>
          </a:ln>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chemeClr val="tx1"/>
                </a:solidFill>
                <a:effectLst/>
                <a:uLnTx/>
                <a:uFillTx/>
                <a:latin typeface="Arial"/>
                <a:ea typeface="+mn-ea"/>
                <a:cs typeface="Arial"/>
              </a:rPr>
              <a:t>Consider having a dedicated area with search tables and PPE</a:t>
            </a:r>
            <a:r>
              <a:rPr kumimoji="0" lang="en-GB" sz="2200" b="1" i="0" u="none" strike="noStrike" kern="1200" cap="none" spc="0" normalizeH="0" noProof="0" dirty="0">
                <a:ln>
                  <a:noFill/>
                </a:ln>
                <a:solidFill>
                  <a:schemeClr val="tx1"/>
                </a:solidFill>
                <a:effectLst/>
                <a:uLnTx/>
                <a:uFillTx/>
                <a:latin typeface="Arial"/>
                <a:ea typeface="+mn-ea"/>
                <a:cs typeface="Arial"/>
              </a:rPr>
              <a:t> such as safety gloves</a:t>
            </a:r>
            <a:r>
              <a:rPr kumimoji="0" lang="en-GB" sz="2200" b="1" i="0" u="none" strike="noStrike" kern="1200" cap="none" spc="0" normalizeH="0" baseline="0" noProof="0" dirty="0">
                <a:ln>
                  <a:noFill/>
                </a:ln>
                <a:solidFill>
                  <a:schemeClr val="tx1"/>
                </a:solidFill>
                <a:effectLst/>
                <a:uLnTx/>
                <a:uFillTx/>
                <a:latin typeface="Arial"/>
                <a:ea typeface="+mn-ea"/>
                <a:cs typeface="Arial"/>
              </a:rPr>
              <a:t>.</a:t>
            </a:r>
          </a:p>
        </p:txBody>
      </p:sp>
      <p:sp>
        <p:nvSpPr>
          <p:cNvPr id="9" name="TextBox 8">
            <a:extLst>
              <a:ext uri="{FF2B5EF4-FFF2-40B4-BE49-F238E27FC236}">
                <a16:creationId xmlns:a16="http://schemas.microsoft.com/office/drawing/2014/main" id="{6F2DADF7-23E8-48B7-8C0C-B62302C4AB3B}"/>
              </a:ext>
            </a:extLst>
          </p:cNvPr>
          <p:cNvSpPr txBox="1"/>
          <p:nvPr/>
        </p:nvSpPr>
        <p:spPr>
          <a:xfrm>
            <a:off x="4408509" y="3254578"/>
            <a:ext cx="3960440" cy="769441"/>
          </a:xfrm>
          <a:prstGeom prst="rect">
            <a:avLst/>
          </a:prstGeom>
          <a:noFill/>
        </p:spPr>
        <p:txBody>
          <a:bodyPr wrap="square" rtlCol="0">
            <a:spAutoFit/>
          </a:bodyPr>
          <a:lstStyle/>
          <a:p>
            <a:pPr marL="342900" indent="-342900">
              <a:buClr>
                <a:srgbClr val="00B0F0"/>
              </a:buClr>
              <a:buFont typeface="System Font Regular"/>
              <a:buChar char="●"/>
            </a:pPr>
            <a:r>
              <a:rPr lang="en-US" sz="2200" dirty="0">
                <a:solidFill>
                  <a:schemeClr val="tx1"/>
                </a:solidFill>
              </a:rPr>
              <a:t>infectious diseases</a:t>
            </a:r>
          </a:p>
          <a:p>
            <a:pPr marL="342900" indent="-342900">
              <a:buClr>
                <a:srgbClr val="00B0F0"/>
              </a:buClr>
              <a:buFont typeface="System Font Regular"/>
              <a:buChar char="●"/>
            </a:pPr>
            <a:r>
              <a:rPr lang="en-US" sz="2200" dirty="0">
                <a:solidFill>
                  <a:schemeClr val="tx1"/>
                </a:solidFill>
              </a:rPr>
              <a:t>uncooperative clients</a:t>
            </a:r>
            <a:endParaRPr lang="en-GB" sz="22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a:t>Searching safely cont.</a:t>
            </a:r>
          </a:p>
        </p:txBody>
      </p:sp>
      <p:sp>
        <p:nvSpPr>
          <p:cNvPr id="3" name="TextBox 2"/>
          <p:cNvSpPr txBox="1"/>
          <p:nvPr/>
        </p:nvSpPr>
        <p:spPr>
          <a:xfrm>
            <a:off x="251521" y="2398236"/>
            <a:ext cx="8640960" cy="3370153"/>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US" sz="2200" dirty="0">
                <a:solidFill>
                  <a:srgbClr val="000000"/>
                </a:solidFill>
                <a:latin typeface="Arial"/>
                <a:cs typeface="Arial"/>
              </a:rPr>
              <a:t>f</a:t>
            </a:r>
            <a:r>
              <a:rPr kumimoji="0" lang="en-US" sz="2200" b="1" i="0" u="none" strike="noStrike" kern="1200" cap="none" spc="0" normalizeH="0" baseline="0" noProof="0" dirty="0">
                <a:ln>
                  <a:noFill/>
                </a:ln>
                <a:solidFill>
                  <a:srgbClr val="000000"/>
                </a:solidFill>
                <a:effectLst/>
                <a:uLnTx/>
                <a:uFillTx/>
                <a:latin typeface="Arial"/>
                <a:cs typeface="Arial"/>
              </a:rPr>
              <a:t>or their permission</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US" sz="2200" b="1" i="0" u="none" strike="noStrike" kern="1200" cap="none" spc="0" normalizeH="0" baseline="0" noProof="0" dirty="0">
                <a:ln>
                  <a:noFill/>
                </a:ln>
                <a:solidFill>
                  <a:srgbClr val="000000"/>
                </a:solidFill>
                <a:effectLst/>
                <a:uLnTx/>
                <a:uFillTx/>
                <a:latin typeface="Arial"/>
                <a:cs typeface="Arial"/>
              </a:rPr>
              <a:t>whether they have anything </a:t>
            </a:r>
            <a:br>
              <a:rPr kumimoji="0" lang="en-US" sz="2200" b="1" i="0" u="none" strike="noStrike" kern="1200" cap="none" spc="0" normalizeH="0" baseline="0" noProof="0" dirty="0">
                <a:ln>
                  <a:noFill/>
                </a:ln>
                <a:solidFill>
                  <a:srgbClr val="000000"/>
                </a:solidFill>
                <a:effectLst/>
                <a:uLnTx/>
                <a:uFillTx/>
                <a:latin typeface="Arial"/>
                <a:cs typeface="Arial"/>
              </a:rPr>
            </a:br>
            <a:r>
              <a:rPr kumimoji="0" lang="en-US" sz="2200" b="1" i="0" u="none" strike="noStrike" kern="1200" cap="none" spc="0" normalizeH="0" baseline="0" noProof="0" dirty="0">
                <a:ln>
                  <a:noFill/>
                </a:ln>
                <a:solidFill>
                  <a:srgbClr val="000000"/>
                </a:solidFill>
                <a:effectLst/>
                <a:uLnTx/>
                <a:uFillTx/>
                <a:latin typeface="Arial"/>
                <a:cs typeface="Arial"/>
              </a:rPr>
              <a:t>that they should not have</a:t>
            </a:r>
            <a:endParaRPr kumimoji="0" lang="en-GB" sz="2200" b="1" i="0" u="none" strike="noStrike" kern="1200" cap="none" spc="0" normalizeH="0" baseline="0" noProof="0" dirty="0">
              <a:ln>
                <a:noFill/>
              </a:ln>
              <a:solidFill>
                <a:srgbClr val="000000"/>
              </a:solidFill>
              <a:effectLst/>
              <a:uLnTx/>
              <a:uFillTx/>
              <a:latin typeface="Arial"/>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US" sz="2200" b="1" i="0" u="none" strike="noStrike" kern="1200" cap="none" spc="0" normalizeH="0" baseline="0" noProof="0" dirty="0">
                <a:ln>
                  <a:noFill/>
                </a:ln>
                <a:solidFill>
                  <a:srgbClr val="000000"/>
                </a:solidFill>
                <a:effectLst/>
                <a:uLnTx/>
                <a:uFillTx/>
                <a:latin typeface="Arial"/>
                <a:cs typeface="Arial"/>
              </a:rPr>
              <a:t>whether they have anything </a:t>
            </a:r>
            <a:br>
              <a:rPr kumimoji="0" lang="en-US" sz="2200" b="1" i="0" u="none" strike="noStrike" kern="1200" cap="none" spc="0" normalizeH="0" baseline="0" noProof="0" dirty="0">
                <a:ln>
                  <a:noFill/>
                </a:ln>
                <a:solidFill>
                  <a:srgbClr val="000000"/>
                </a:solidFill>
                <a:effectLst/>
                <a:uLnTx/>
                <a:uFillTx/>
                <a:latin typeface="Arial"/>
                <a:cs typeface="Arial"/>
              </a:rPr>
            </a:br>
            <a:r>
              <a:rPr kumimoji="0" lang="en-US" sz="2200" b="1" i="0" u="none" strike="noStrike" kern="1200" cap="none" spc="0" normalizeH="0" baseline="0" noProof="0" dirty="0">
                <a:ln>
                  <a:noFill/>
                </a:ln>
                <a:solidFill>
                  <a:srgbClr val="000000"/>
                </a:solidFill>
                <a:effectLst/>
                <a:uLnTx/>
                <a:uFillTx/>
                <a:latin typeface="Arial"/>
                <a:cs typeface="Arial"/>
              </a:rPr>
              <a:t>that could injure either </a:t>
            </a:r>
            <a:br>
              <a:rPr kumimoji="0" lang="en-US" sz="2200" b="1" i="0" u="none" strike="noStrike" kern="1200" cap="none" spc="0" normalizeH="0" baseline="0" noProof="0" dirty="0">
                <a:ln>
                  <a:noFill/>
                </a:ln>
                <a:solidFill>
                  <a:srgbClr val="000000"/>
                </a:solidFill>
                <a:effectLst/>
                <a:uLnTx/>
                <a:uFillTx/>
                <a:latin typeface="Arial"/>
                <a:cs typeface="Arial"/>
              </a:rPr>
            </a:br>
            <a:r>
              <a:rPr kumimoji="0" lang="en-US" sz="2200" b="1" i="0" u="none" strike="noStrike" kern="1200" cap="none" spc="0" normalizeH="0" baseline="0" noProof="0" dirty="0">
                <a:ln>
                  <a:noFill/>
                </a:ln>
                <a:solidFill>
                  <a:srgbClr val="000000"/>
                </a:solidFill>
                <a:effectLst/>
                <a:uLnTx/>
                <a:uFillTx/>
                <a:latin typeface="Arial"/>
                <a:cs typeface="Arial"/>
              </a:rPr>
              <a:t>themselves or you</a:t>
            </a:r>
            <a:endParaRPr kumimoji="0" lang="en-GB" sz="2200" b="1" i="0" u="none" strike="noStrike" kern="1200" cap="none" spc="0" normalizeH="0" baseline="0" noProof="0" dirty="0">
              <a:ln>
                <a:noFill/>
              </a:ln>
              <a:solidFill>
                <a:srgbClr val="000000"/>
              </a:solidFill>
              <a:effectLst/>
              <a:uLnTx/>
              <a:uFillTx/>
              <a:latin typeface="Arial"/>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US" sz="2200" b="1" i="0" u="none" strike="noStrike" kern="1200" cap="none" spc="0" normalizeH="0" baseline="0" noProof="0" dirty="0">
                <a:ln>
                  <a:noFill/>
                </a:ln>
                <a:solidFill>
                  <a:srgbClr val="000000"/>
                </a:solidFill>
                <a:effectLst/>
                <a:uLnTx/>
                <a:uFillTx/>
                <a:latin typeface="Arial"/>
                <a:cs typeface="Arial"/>
              </a:rPr>
              <a:t>whether they have any </a:t>
            </a:r>
            <a:br>
              <a:rPr kumimoji="0" lang="en-US" sz="2200" b="1" i="0" u="none" strike="noStrike" kern="1200" cap="none" spc="0" normalizeH="0" baseline="0" noProof="0" dirty="0">
                <a:ln>
                  <a:noFill/>
                </a:ln>
                <a:solidFill>
                  <a:srgbClr val="000000"/>
                </a:solidFill>
                <a:effectLst/>
                <a:uLnTx/>
                <a:uFillTx/>
                <a:latin typeface="Arial"/>
                <a:cs typeface="Arial"/>
              </a:rPr>
            </a:br>
            <a:r>
              <a:rPr kumimoji="0" lang="en-US" sz="2200" b="1" i="0" u="none" strike="noStrike" kern="1200" cap="none" spc="0" normalizeH="0" baseline="0" noProof="0" dirty="0">
                <a:ln>
                  <a:noFill/>
                </a:ln>
                <a:solidFill>
                  <a:srgbClr val="000000"/>
                </a:solidFill>
                <a:effectLst/>
                <a:uLnTx/>
                <a:uFillTx/>
                <a:latin typeface="Arial"/>
                <a:cs typeface="Arial"/>
              </a:rPr>
              <a:t>knives, needles or other </a:t>
            </a:r>
            <a:br>
              <a:rPr kumimoji="0" lang="en-US" sz="2200" b="1" i="0" u="none" strike="noStrike" kern="1200" cap="none" spc="0" normalizeH="0" baseline="0" noProof="0" dirty="0">
                <a:ln>
                  <a:noFill/>
                </a:ln>
                <a:solidFill>
                  <a:srgbClr val="000000"/>
                </a:solidFill>
                <a:effectLst/>
                <a:uLnTx/>
                <a:uFillTx/>
                <a:latin typeface="Arial"/>
                <a:cs typeface="Arial"/>
              </a:rPr>
            </a:br>
            <a:r>
              <a:rPr kumimoji="0" lang="en-US" sz="2200" b="1" i="0" u="none" strike="noStrike" kern="1200" cap="none" spc="0" normalizeH="0" baseline="0" noProof="0" dirty="0">
                <a:ln>
                  <a:noFill/>
                </a:ln>
                <a:solidFill>
                  <a:srgbClr val="000000"/>
                </a:solidFill>
                <a:effectLst/>
                <a:uLnTx/>
                <a:uFillTx/>
                <a:latin typeface="Arial"/>
                <a:cs typeface="Arial"/>
              </a:rPr>
              <a:t>sharps in their possession.</a:t>
            </a:r>
            <a:endParaRPr kumimoji="0" lang="en-GB" sz="2200" b="1" i="0" u="none" strike="noStrike" kern="1200" cap="none" spc="0" normalizeH="0" baseline="0" noProof="0" dirty="0">
              <a:ln>
                <a:noFill/>
              </a:ln>
              <a:solidFill>
                <a:srgbClr val="000000"/>
              </a:solidFill>
              <a:effectLst/>
              <a:uLnTx/>
              <a:uFillTx/>
              <a:latin typeface="Arial"/>
              <a:cs typeface="Arial"/>
            </a:endParaRPr>
          </a:p>
        </p:txBody>
      </p:sp>
      <p:sp>
        <p:nvSpPr>
          <p:cNvPr id="4" name="Rounded Rectangle 3"/>
          <p:cNvSpPr/>
          <p:nvPr/>
        </p:nvSpPr>
        <p:spPr>
          <a:xfrm>
            <a:off x="251521" y="1345553"/>
            <a:ext cx="7632848" cy="851297"/>
          </a:xfrm>
          <a:prstGeom prst="roundRect">
            <a:avLst/>
          </a:prstGeom>
          <a:solidFill>
            <a:srgbClr val="00B0F0"/>
          </a:solidFill>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Arial"/>
                <a:ea typeface="+mn-ea"/>
                <a:cs typeface="Arial"/>
              </a:rPr>
              <a:t>Before you physically touch another </a:t>
            </a:r>
            <a:br>
              <a:rPr kumimoji="0" lang="en-US" sz="2200" b="1" i="0" u="none" strike="noStrike" kern="1200" cap="none" spc="0" normalizeH="0" baseline="0" noProof="0" dirty="0">
                <a:ln>
                  <a:noFill/>
                </a:ln>
                <a:solidFill>
                  <a:srgbClr val="FFFFFF"/>
                </a:solidFill>
                <a:effectLst/>
                <a:uLnTx/>
                <a:uFillTx/>
                <a:latin typeface="Arial"/>
                <a:ea typeface="+mn-ea"/>
                <a:cs typeface="Arial"/>
              </a:rPr>
            </a:br>
            <a:r>
              <a:rPr kumimoji="0" lang="en-US" sz="2200" b="1" i="0" u="none" strike="noStrike" kern="1200" cap="none" spc="0" normalizeH="0" baseline="0" noProof="0" dirty="0">
                <a:ln>
                  <a:noFill/>
                </a:ln>
                <a:solidFill>
                  <a:srgbClr val="FFFFFF"/>
                </a:solidFill>
                <a:effectLst/>
                <a:uLnTx/>
                <a:uFillTx/>
                <a:latin typeface="Arial"/>
                <a:ea typeface="+mn-ea"/>
                <a:cs typeface="Arial"/>
              </a:rPr>
              <a:t>person, you should </a:t>
            </a:r>
            <a:r>
              <a:rPr kumimoji="0" lang="en-US" sz="2200" b="1" i="0" u="none" strike="noStrike" kern="1200" cap="none" spc="0" normalizeH="0" baseline="0" noProof="0" dirty="0">
                <a:ln>
                  <a:noFill/>
                </a:ln>
                <a:solidFill>
                  <a:schemeClr val="tx1"/>
                </a:solidFill>
                <a:effectLst/>
                <a:uLnTx/>
                <a:uFillTx/>
                <a:latin typeface="Arial"/>
                <a:ea typeface="+mn-ea"/>
                <a:cs typeface="Arial"/>
              </a:rPr>
              <a:t>ask them</a:t>
            </a:r>
            <a:r>
              <a:rPr kumimoji="0" lang="en-US" sz="2200" b="1" i="0" u="none" strike="noStrike" kern="1200" cap="none" spc="0" normalizeH="0" baseline="0" noProof="0" dirty="0">
                <a:ln>
                  <a:noFill/>
                </a:ln>
                <a:solidFill>
                  <a:srgbClr val="FFFFFF"/>
                </a:solidFill>
                <a:effectLst/>
                <a:uLnTx/>
                <a:uFillTx/>
                <a:latin typeface="Arial"/>
                <a:ea typeface="+mn-ea"/>
                <a:cs typeface="Arial"/>
              </a:rPr>
              <a:t>:</a:t>
            </a:r>
          </a:p>
        </p:txBody>
      </p:sp>
      <p:pic>
        <p:nvPicPr>
          <p:cNvPr id="17410" name="Picture 2" descr="\\DESIGNARCHIVE\Archive\Image Bank\Photography\Security\Door Supervisor\DS Martyn drugs search walle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4841" y="1124745"/>
            <a:ext cx="3807639" cy="57630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566C0-EC9A-4EBC-8E49-3A5F4DFF513C}"/>
              </a:ext>
            </a:extLst>
          </p:cNvPr>
          <p:cNvSpPr>
            <a:spLocks noGrp="1"/>
          </p:cNvSpPr>
          <p:nvPr>
            <p:ph type="title"/>
          </p:nvPr>
        </p:nvSpPr>
        <p:spPr/>
        <p:txBody>
          <a:bodyPr/>
          <a:lstStyle/>
          <a:p>
            <a:r>
              <a:rPr lang="en-GB" dirty="0"/>
              <a:t>Body searches</a:t>
            </a:r>
          </a:p>
        </p:txBody>
      </p:sp>
      <p:sp>
        <p:nvSpPr>
          <p:cNvPr id="3" name="Rounded Rectangle 3">
            <a:extLst>
              <a:ext uri="{FF2B5EF4-FFF2-40B4-BE49-F238E27FC236}">
                <a16:creationId xmlns:a16="http://schemas.microsoft.com/office/drawing/2014/main" id="{5A90192B-10A6-4672-9B72-0BF6D82436BA}"/>
              </a:ext>
            </a:extLst>
          </p:cNvPr>
          <p:cNvSpPr/>
          <p:nvPr/>
        </p:nvSpPr>
        <p:spPr>
          <a:xfrm>
            <a:off x="251520" y="1296149"/>
            <a:ext cx="8352928" cy="851297"/>
          </a:xfrm>
          <a:prstGeom prst="roundRect">
            <a:avLst/>
          </a:prstGeom>
          <a:solidFill>
            <a:srgbClr val="00B0F0"/>
          </a:solidFill>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FFFFFF"/>
                </a:solidFill>
                <a:effectLst/>
                <a:uLnTx/>
                <a:uFillTx/>
                <a:latin typeface="Arial"/>
                <a:ea typeface="+mn-ea"/>
                <a:cs typeface="Arial"/>
              </a:rPr>
              <a:t>Body searches</a:t>
            </a:r>
            <a:r>
              <a:rPr kumimoji="0" lang="en-GB" sz="2200" b="1" i="0" u="none" strike="noStrike" kern="1200" cap="none" spc="0" normalizeH="0" noProof="0" dirty="0">
                <a:ln>
                  <a:noFill/>
                </a:ln>
                <a:solidFill>
                  <a:srgbClr val="FFFFFF"/>
                </a:solidFill>
                <a:effectLst/>
                <a:uLnTx/>
                <a:uFillTx/>
                <a:latin typeface="Arial"/>
                <a:ea typeface="+mn-ea"/>
                <a:cs typeface="Arial"/>
              </a:rPr>
              <a:t> need to be made in a thorough and systematic way to ensure nothing is missed</a:t>
            </a:r>
            <a:endParaRPr kumimoji="0" lang="en-GB" sz="2200" b="1" i="0" u="none" strike="noStrike" kern="1200" cap="none" spc="0" normalizeH="0" baseline="0" noProof="0" dirty="0">
              <a:ln>
                <a:noFill/>
              </a:ln>
              <a:solidFill>
                <a:srgbClr val="FFFFFF"/>
              </a:solidFill>
              <a:effectLst/>
              <a:uLnTx/>
              <a:uFillTx/>
              <a:latin typeface="Arial"/>
              <a:ea typeface="+mn-ea"/>
              <a:cs typeface="Arial"/>
            </a:endParaRPr>
          </a:p>
        </p:txBody>
      </p:sp>
      <p:sp>
        <p:nvSpPr>
          <p:cNvPr id="5" name="Rounded Rectangle 3">
            <a:extLst>
              <a:ext uri="{FF2B5EF4-FFF2-40B4-BE49-F238E27FC236}">
                <a16:creationId xmlns:a16="http://schemas.microsoft.com/office/drawing/2014/main" id="{16E56587-F14F-4D3D-B0D0-97AB7E88C3E6}"/>
              </a:ext>
            </a:extLst>
          </p:cNvPr>
          <p:cNvSpPr/>
          <p:nvPr/>
        </p:nvSpPr>
        <p:spPr>
          <a:xfrm>
            <a:off x="220379" y="2585953"/>
            <a:ext cx="8352928" cy="1225868"/>
          </a:xfrm>
          <a:prstGeom prst="roundRect">
            <a:avLst/>
          </a:prstGeom>
          <a:solidFill>
            <a:srgbClr val="ABEAFF"/>
          </a:solidFill>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chemeClr val="tx1"/>
                </a:solidFill>
                <a:effectLst/>
                <a:uLnTx/>
                <a:uFillTx/>
                <a:latin typeface="Arial"/>
                <a:ea typeface="+mn-ea"/>
                <a:cs typeface="Arial"/>
              </a:rPr>
              <a:t>You should</a:t>
            </a:r>
            <a:r>
              <a:rPr kumimoji="0" lang="en-GB" sz="2200" b="1" i="0" u="none" strike="noStrike" kern="1200" cap="none" spc="0" normalizeH="0" noProof="0" dirty="0">
                <a:ln>
                  <a:noFill/>
                </a:ln>
                <a:solidFill>
                  <a:schemeClr val="tx1"/>
                </a:solidFill>
                <a:effectLst/>
                <a:uLnTx/>
                <a:uFillTx/>
                <a:latin typeface="Arial"/>
                <a:ea typeface="+mn-ea"/>
                <a:cs typeface="Arial"/>
              </a:rPr>
              <a:t> devise your own method of searching and should use the same system every time so that you do not forget to search particular areas</a:t>
            </a:r>
            <a:endParaRPr kumimoji="0" lang="en-GB" sz="2200" b="1" i="0" u="none" strike="noStrike" kern="1200" cap="none" spc="0" normalizeH="0" baseline="0" noProof="0" dirty="0">
              <a:ln>
                <a:noFill/>
              </a:ln>
              <a:solidFill>
                <a:schemeClr val="tx1"/>
              </a:solidFill>
              <a:effectLst/>
              <a:uLnTx/>
              <a:uFillTx/>
              <a:latin typeface="Arial"/>
              <a:ea typeface="+mn-ea"/>
              <a:cs typeface="Arial"/>
            </a:endParaRPr>
          </a:p>
        </p:txBody>
      </p:sp>
      <p:sp>
        <p:nvSpPr>
          <p:cNvPr id="7" name="Rounded Rectangle 4">
            <a:extLst>
              <a:ext uri="{FF2B5EF4-FFF2-40B4-BE49-F238E27FC236}">
                <a16:creationId xmlns:a16="http://schemas.microsoft.com/office/drawing/2014/main" id="{BF1911DE-B791-43E5-B625-9182C3D4D7F1}"/>
              </a:ext>
            </a:extLst>
          </p:cNvPr>
          <p:cNvSpPr>
            <a:spLocks noChangeArrowheads="1"/>
          </p:cNvSpPr>
          <p:nvPr/>
        </p:nvSpPr>
        <p:spPr bwMode="auto">
          <a:xfrm>
            <a:off x="251519" y="4377312"/>
            <a:ext cx="8352929" cy="1328022"/>
          </a:xfrm>
          <a:prstGeom prst="roundRect">
            <a:avLst>
              <a:gd name="adj" fmla="val 16667"/>
            </a:avLst>
          </a:prstGeom>
          <a:noFill/>
          <a:ln w="38100">
            <a:solidFill>
              <a:srgbClr val="00B0F0"/>
            </a:solidFill>
          </a:ln>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GB" sz="2200" dirty="0"/>
              <a:t>A good way to search is to start from the top at the front and work your way downwards, then move behind the subject to repeat the process.</a:t>
            </a:r>
            <a:endParaRPr lang="en-GB" altLang="en-US" sz="2200" dirty="0">
              <a:solidFill>
                <a:srgbClr val="000000"/>
              </a:solidFill>
            </a:endParaRPr>
          </a:p>
        </p:txBody>
      </p:sp>
      <p:sp>
        <p:nvSpPr>
          <p:cNvPr id="9" name="Rounded Rectangle 8">
            <a:extLst>
              <a:ext uri="{FF2B5EF4-FFF2-40B4-BE49-F238E27FC236}">
                <a16:creationId xmlns:a16="http://schemas.microsoft.com/office/drawing/2014/main" id="{38A80AFB-E5C1-0A4A-9569-AC6ED86F28A7}"/>
              </a:ext>
            </a:extLst>
          </p:cNvPr>
          <p:cNvSpPr/>
          <p:nvPr/>
        </p:nvSpPr>
        <p:spPr bwMode="auto">
          <a:xfrm>
            <a:off x="490211" y="4200054"/>
            <a:ext cx="1422206" cy="385298"/>
          </a:xfrm>
          <a:prstGeom prst="roundRect">
            <a:avLst/>
          </a:prstGeom>
          <a:solidFill>
            <a:srgbClr val="00B0F0"/>
          </a:solidFill>
          <a:ln w="2540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189049"/>
              </a:buClr>
              <a:buSzTx/>
              <a:buFontTx/>
              <a:buNone/>
              <a:tabLst/>
              <a:defRPr/>
            </a:pPr>
            <a:r>
              <a:rPr kumimoji="0" lang="en-GB" sz="1700" b="1" i="0" u="none" strike="noStrike" kern="1200" cap="none" spc="0" normalizeH="0" baseline="0" noProof="0" dirty="0">
                <a:ln>
                  <a:noFill/>
                </a:ln>
                <a:solidFill>
                  <a:srgbClr val="FFFFFF"/>
                </a:solidFill>
                <a:effectLst/>
                <a:uLnTx/>
                <a:uFillTx/>
                <a:latin typeface="Arial"/>
                <a:ea typeface="+mn-ea"/>
                <a:cs typeface="Arial"/>
              </a:rPr>
              <a:t>KEY POINT</a:t>
            </a:r>
          </a:p>
        </p:txBody>
      </p:sp>
    </p:spTree>
    <p:extLst>
      <p:ext uri="{BB962C8B-B14F-4D97-AF65-F5344CB8AC3E}">
        <p14:creationId xmlns:p14="http://schemas.microsoft.com/office/powerpoint/2010/main" val="3220240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94AC32-DD93-41D1-A9B6-A9FB2A6FA8C6}"/>
              </a:ext>
            </a:extLst>
          </p:cNvPr>
          <p:cNvSpPr>
            <a:spLocks noGrp="1"/>
          </p:cNvSpPr>
          <p:nvPr>
            <p:ph type="title"/>
          </p:nvPr>
        </p:nvSpPr>
        <p:spPr/>
        <p:txBody>
          <a:bodyPr/>
          <a:lstStyle/>
          <a:p>
            <a:r>
              <a:rPr lang="en-GB" dirty="0"/>
              <a:t>Searching safely </a:t>
            </a:r>
          </a:p>
        </p:txBody>
      </p:sp>
      <p:sp>
        <p:nvSpPr>
          <p:cNvPr id="4" name="Content Placeholder 3">
            <a:extLst>
              <a:ext uri="{FF2B5EF4-FFF2-40B4-BE49-F238E27FC236}">
                <a16:creationId xmlns:a16="http://schemas.microsoft.com/office/drawing/2014/main" id="{9C105FC4-5F03-4FFE-8131-B95B7FB46738}"/>
              </a:ext>
            </a:extLst>
          </p:cNvPr>
          <p:cNvSpPr>
            <a:spLocks noGrp="1"/>
          </p:cNvSpPr>
          <p:nvPr>
            <p:ph idx="4294967295"/>
          </p:nvPr>
        </p:nvSpPr>
        <p:spPr>
          <a:xfrm>
            <a:off x="449796" y="1525588"/>
            <a:ext cx="8245475" cy="2159000"/>
          </a:xfrm>
          <a:prstGeom prst="roundRect">
            <a:avLst>
              <a:gd name="adj" fmla="val 19884"/>
            </a:avLst>
          </a:prstGeom>
          <a:solidFill>
            <a:srgbClr val="ABEAFF"/>
          </a:solidFill>
        </p:spPr>
        <p:txBody>
          <a:bodyPr anchor="ctr"/>
          <a:lstStyle/>
          <a:p>
            <a:pPr marL="0" indent="0">
              <a:buNone/>
            </a:pPr>
            <a:r>
              <a:rPr lang="en-GB" sz="2200" dirty="0">
                <a:latin typeface="Arial" panose="020B0604020202020204" pitchFamily="34" charset="0"/>
                <a:cs typeface="Arial" panose="020B0604020202020204" pitchFamily="34" charset="0"/>
              </a:rPr>
              <a:t>Many venues that carry out regular searches now employ door supervisors of both sexes for this very reason. The SIA has produced a guidance document called ‘Trans customers: A guide for door supervisors’.</a:t>
            </a:r>
          </a:p>
        </p:txBody>
      </p:sp>
      <p:sp>
        <p:nvSpPr>
          <p:cNvPr id="2" name="Rounded Rectangle 1">
            <a:extLst>
              <a:ext uri="{FF2B5EF4-FFF2-40B4-BE49-F238E27FC236}">
                <a16:creationId xmlns:a16="http://schemas.microsoft.com/office/drawing/2014/main" id="{9D218749-EB80-6043-B075-6D0A1426A3EE}"/>
              </a:ext>
            </a:extLst>
          </p:cNvPr>
          <p:cNvSpPr/>
          <p:nvPr/>
        </p:nvSpPr>
        <p:spPr>
          <a:xfrm>
            <a:off x="449796" y="4005064"/>
            <a:ext cx="8244408" cy="1328023"/>
          </a:xfrm>
          <a:prstGeom prst="roundRect">
            <a:avLst>
              <a:gd name="adj" fmla="val 24511"/>
            </a:avLst>
          </a:prstGeom>
          <a:solidFill>
            <a:srgbClr val="00B0F0"/>
          </a:solidFill>
        </p:spPr>
        <p:txBody>
          <a:bodyPr wrap="square">
            <a:spAutoFit/>
          </a:bodyPr>
          <a:lstStyle/>
          <a:p>
            <a:pPr marL="0" indent="0">
              <a:buNone/>
            </a:pPr>
            <a:r>
              <a:rPr lang="en-GB" sz="2200" dirty="0">
                <a:latin typeface="Arial" panose="020B0604020202020204" pitchFamily="34" charset="0"/>
                <a:cs typeface="Arial" panose="020B0604020202020204" pitchFamily="34" charset="0"/>
              </a:rPr>
              <a:t>This can be located at: </a:t>
            </a:r>
          </a:p>
          <a:p>
            <a:pPr marL="0" indent="0">
              <a:buNone/>
            </a:pPr>
            <a:r>
              <a:rPr lang="en-GB" sz="2200" dirty="0" err="1">
                <a:latin typeface="Arial" panose="020B0604020202020204" pitchFamily="34" charset="0"/>
                <a:cs typeface="Arial" panose="020B0604020202020204" pitchFamily="34" charset="0"/>
              </a:rPr>
              <a:t>www.sia.homeoffice.gov.uk</a:t>
            </a:r>
            <a:r>
              <a:rPr lang="en-GB" sz="2200" dirty="0">
                <a:latin typeface="Arial" panose="020B0604020202020204" pitchFamily="34" charset="0"/>
                <a:cs typeface="Arial" panose="020B0604020202020204" pitchFamily="34" charset="0"/>
              </a:rPr>
              <a:t>/Documents/ </a:t>
            </a:r>
            <a:r>
              <a:rPr lang="en-GB" sz="2200" dirty="0" err="1">
                <a:latin typeface="Arial" panose="020B0604020202020204" pitchFamily="34" charset="0"/>
                <a:cs typeface="Arial" panose="020B0604020202020204" pitchFamily="34" charset="0"/>
              </a:rPr>
              <a:t>sia</a:t>
            </a:r>
            <a:r>
              <a:rPr lang="en-GB" sz="2200" dirty="0">
                <a:latin typeface="Arial" panose="020B0604020202020204" pitchFamily="34" charset="0"/>
                <a:cs typeface="Arial" panose="020B0604020202020204" pitchFamily="34" charset="0"/>
              </a:rPr>
              <a:t>-ds-</a:t>
            </a:r>
            <a:r>
              <a:rPr lang="en-GB" sz="2200" dirty="0" err="1">
                <a:latin typeface="Arial" panose="020B0604020202020204" pitchFamily="34" charset="0"/>
                <a:cs typeface="Arial" panose="020B0604020202020204" pitchFamily="34" charset="0"/>
              </a:rPr>
              <a:t>transguide.pdf</a:t>
            </a:r>
            <a:endParaRPr lang="en-GB"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1514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A458CF-E81C-410E-969C-9B1494984FFD}"/>
              </a:ext>
            </a:extLst>
          </p:cNvPr>
          <p:cNvSpPr>
            <a:spLocks noGrp="1"/>
          </p:cNvSpPr>
          <p:nvPr>
            <p:ph type="title"/>
          </p:nvPr>
        </p:nvSpPr>
        <p:spPr/>
        <p:txBody>
          <a:bodyPr/>
          <a:lstStyle/>
          <a:p>
            <a:r>
              <a:rPr lang="en-US" dirty="0"/>
              <a:t>Self-searching</a:t>
            </a:r>
            <a:endParaRPr lang="en-GB" dirty="0"/>
          </a:p>
        </p:txBody>
      </p:sp>
      <p:sp>
        <p:nvSpPr>
          <p:cNvPr id="5" name="Rounded Rectangle 3">
            <a:extLst>
              <a:ext uri="{FF2B5EF4-FFF2-40B4-BE49-F238E27FC236}">
                <a16:creationId xmlns:a16="http://schemas.microsoft.com/office/drawing/2014/main" id="{5CB7C8C2-5966-4B47-A855-0E0EC5CA2BBD}"/>
              </a:ext>
            </a:extLst>
          </p:cNvPr>
          <p:cNvSpPr/>
          <p:nvPr/>
        </p:nvSpPr>
        <p:spPr>
          <a:xfrm>
            <a:off x="251520" y="1296149"/>
            <a:ext cx="8352928" cy="851297"/>
          </a:xfrm>
          <a:prstGeom prst="roundRect">
            <a:avLst/>
          </a:prstGeom>
          <a:solidFill>
            <a:srgbClr val="00B0F0"/>
          </a:solidFill>
        </p:spPr>
        <p:txBody>
          <a:bodyPr wrap="square" anchor="ctr">
            <a:spAutoFit/>
          </a:bodyPr>
          <a:lstStyle/>
          <a:p>
            <a:pPr marL="0" indent="0">
              <a:buNone/>
            </a:pPr>
            <a:r>
              <a:rPr lang="en-US" sz="2200" dirty="0"/>
              <a:t>If you have any concerns as to the gender or age of the person, then self-searching is a viable option</a:t>
            </a:r>
          </a:p>
        </p:txBody>
      </p:sp>
      <p:sp>
        <p:nvSpPr>
          <p:cNvPr id="6" name="Rounded Rectangle 3">
            <a:extLst>
              <a:ext uri="{FF2B5EF4-FFF2-40B4-BE49-F238E27FC236}">
                <a16:creationId xmlns:a16="http://schemas.microsoft.com/office/drawing/2014/main" id="{ABDB8145-A4CF-2E48-9BB5-5E6C22390A46}"/>
              </a:ext>
            </a:extLst>
          </p:cNvPr>
          <p:cNvSpPr/>
          <p:nvPr/>
        </p:nvSpPr>
        <p:spPr>
          <a:xfrm>
            <a:off x="220379" y="2551901"/>
            <a:ext cx="8352928" cy="476726"/>
          </a:xfrm>
          <a:prstGeom prst="roundRect">
            <a:avLst/>
          </a:prstGeom>
          <a:solidFill>
            <a:schemeClr val="tx1"/>
          </a:solidFill>
        </p:spPr>
        <p:txBody>
          <a:bodyPr wrap="square" anchor="ctr">
            <a:spAutoFit/>
          </a:bodyPr>
          <a:lstStyle/>
          <a:p>
            <a:pPr marL="0" indent="0">
              <a:buNone/>
            </a:pPr>
            <a:r>
              <a:rPr lang="en-US" sz="2200" dirty="0"/>
              <a:t>Ask the person to empty and turn out their pockets</a:t>
            </a:r>
          </a:p>
        </p:txBody>
      </p:sp>
      <p:sp>
        <p:nvSpPr>
          <p:cNvPr id="7" name="Rounded Rectangle 3">
            <a:extLst>
              <a:ext uri="{FF2B5EF4-FFF2-40B4-BE49-F238E27FC236}">
                <a16:creationId xmlns:a16="http://schemas.microsoft.com/office/drawing/2014/main" id="{11AB83CA-157D-7F4D-B92A-D373DA360079}"/>
              </a:ext>
            </a:extLst>
          </p:cNvPr>
          <p:cNvSpPr/>
          <p:nvPr/>
        </p:nvSpPr>
        <p:spPr>
          <a:xfrm>
            <a:off x="251520" y="3444687"/>
            <a:ext cx="8352928" cy="851297"/>
          </a:xfrm>
          <a:prstGeom prst="roundRect">
            <a:avLst/>
          </a:prstGeom>
          <a:solidFill>
            <a:srgbClr val="ABEAFF"/>
          </a:solidFill>
        </p:spPr>
        <p:txBody>
          <a:bodyPr wrap="square" anchor="ctr">
            <a:spAutoFit/>
          </a:bodyPr>
          <a:lstStyle/>
          <a:p>
            <a:pPr marL="0" indent="0">
              <a:buNone/>
            </a:pPr>
            <a:r>
              <a:rPr lang="en-US" sz="2200" dirty="0">
                <a:solidFill>
                  <a:schemeClr val="tx1"/>
                </a:solidFill>
              </a:rPr>
              <a:t>Ask them to take off a jacket or to show you their waistband. Jackets can be checked once removed</a:t>
            </a:r>
          </a:p>
        </p:txBody>
      </p:sp>
      <p:sp>
        <p:nvSpPr>
          <p:cNvPr id="8" name="Rounded Rectangle 3">
            <a:extLst>
              <a:ext uri="{FF2B5EF4-FFF2-40B4-BE49-F238E27FC236}">
                <a16:creationId xmlns:a16="http://schemas.microsoft.com/office/drawing/2014/main" id="{B5478DAB-98FF-C045-BD34-DE3401B52A5D}"/>
              </a:ext>
            </a:extLst>
          </p:cNvPr>
          <p:cNvSpPr/>
          <p:nvPr/>
        </p:nvSpPr>
        <p:spPr>
          <a:xfrm>
            <a:off x="220379" y="4710554"/>
            <a:ext cx="8352928" cy="851297"/>
          </a:xfrm>
          <a:prstGeom prst="roundRect">
            <a:avLst/>
          </a:prstGeom>
          <a:solidFill>
            <a:schemeClr val="bg2"/>
          </a:solidFill>
        </p:spPr>
        <p:txBody>
          <a:bodyPr wrap="square" anchor="ctr">
            <a:spAutoFit/>
          </a:bodyPr>
          <a:lstStyle/>
          <a:p>
            <a:pPr marL="0" indent="0">
              <a:buNone/>
            </a:pPr>
            <a:r>
              <a:rPr lang="en-US" sz="2200" dirty="0"/>
              <a:t>Ask them to show you all other high-risk areas, </a:t>
            </a:r>
            <a:br>
              <a:rPr lang="en-US" sz="2200" dirty="0"/>
            </a:br>
            <a:r>
              <a:rPr lang="en-US" sz="2200" dirty="0"/>
              <a:t>e.g. where jeans meet boots.</a:t>
            </a:r>
            <a:endParaRPr lang="en-GB" sz="2200" dirty="0"/>
          </a:p>
        </p:txBody>
      </p:sp>
    </p:spTree>
    <p:extLst>
      <p:ext uri="{BB962C8B-B14F-4D97-AF65-F5344CB8AC3E}">
        <p14:creationId xmlns:p14="http://schemas.microsoft.com/office/powerpoint/2010/main" val="3743179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05020-4D05-4C38-90A0-6A3BC8FB82AB}"/>
              </a:ext>
            </a:extLst>
          </p:cNvPr>
          <p:cNvSpPr>
            <a:spLocks noGrp="1"/>
          </p:cNvSpPr>
          <p:nvPr>
            <p:ph type="title"/>
          </p:nvPr>
        </p:nvSpPr>
        <p:spPr/>
        <p:txBody>
          <a:bodyPr/>
          <a:lstStyle/>
          <a:p>
            <a:r>
              <a:rPr lang="en-GB" dirty="0"/>
              <a:t>Searching rooms or buildings</a:t>
            </a:r>
          </a:p>
        </p:txBody>
      </p:sp>
      <p:sp>
        <p:nvSpPr>
          <p:cNvPr id="5" name="Rounded Rectangle 3">
            <a:extLst>
              <a:ext uri="{FF2B5EF4-FFF2-40B4-BE49-F238E27FC236}">
                <a16:creationId xmlns:a16="http://schemas.microsoft.com/office/drawing/2014/main" id="{DC0BACB8-4ADA-7641-9E32-B12EB03FC5FD}"/>
              </a:ext>
            </a:extLst>
          </p:cNvPr>
          <p:cNvSpPr/>
          <p:nvPr/>
        </p:nvSpPr>
        <p:spPr>
          <a:xfrm>
            <a:off x="138645" y="1321705"/>
            <a:ext cx="8784976" cy="783193"/>
          </a:xfrm>
          <a:prstGeom prst="roundRect">
            <a:avLst/>
          </a:prstGeom>
          <a:solidFill>
            <a:srgbClr val="00B0F0"/>
          </a:solidFill>
        </p:spPr>
        <p:txBody>
          <a:bodyPr wrap="square" anchor="ctr">
            <a:spAutoFit/>
          </a:bodyPr>
          <a:lstStyle/>
          <a:p>
            <a:r>
              <a:rPr lang="en-GB" sz="2000" dirty="0"/>
              <a:t>Outside areas, buildings or individual rooms within the venue may also need to be searched before opening and closing</a:t>
            </a:r>
          </a:p>
        </p:txBody>
      </p:sp>
      <p:sp>
        <p:nvSpPr>
          <p:cNvPr id="6" name="Rounded Rectangle 3">
            <a:extLst>
              <a:ext uri="{FF2B5EF4-FFF2-40B4-BE49-F238E27FC236}">
                <a16:creationId xmlns:a16="http://schemas.microsoft.com/office/drawing/2014/main" id="{857825A2-3462-4742-8999-0C8011C26275}"/>
              </a:ext>
            </a:extLst>
          </p:cNvPr>
          <p:cNvSpPr/>
          <p:nvPr/>
        </p:nvSpPr>
        <p:spPr>
          <a:xfrm>
            <a:off x="107504" y="2266452"/>
            <a:ext cx="8784976" cy="1123712"/>
          </a:xfrm>
          <a:prstGeom prst="roundRect">
            <a:avLst/>
          </a:prstGeom>
          <a:solidFill>
            <a:schemeClr val="tx1"/>
          </a:solidFill>
        </p:spPr>
        <p:txBody>
          <a:bodyPr wrap="square" anchor="ctr">
            <a:spAutoFit/>
          </a:bodyPr>
          <a:lstStyle/>
          <a:p>
            <a:r>
              <a:rPr lang="en-GB" sz="2000" dirty="0"/>
              <a:t>Specific pre-entry searches may be carried out by a door supervisor to ensure the premises are safe and free from any hazards prior to customers entering</a:t>
            </a:r>
          </a:p>
        </p:txBody>
      </p:sp>
      <p:sp>
        <p:nvSpPr>
          <p:cNvPr id="7" name="Rounded Rectangle 3">
            <a:extLst>
              <a:ext uri="{FF2B5EF4-FFF2-40B4-BE49-F238E27FC236}">
                <a16:creationId xmlns:a16="http://schemas.microsoft.com/office/drawing/2014/main" id="{1FEBC3E6-3483-2B44-8698-D6678E0F2DB9}"/>
              </a:ext>
            </a:extLst>
          </p:cNvPr>
          <p:cNvSpPr/>
          <p:nvPr/>
        </p:nvSpPr>
        <p:spPr>
          <a:xfrm>
            <a:off x="138645" y="3551717"/>
            <a:ext cx="8784976" cy="1123712"/>
          </a:xfrm>
          <a:prstGeom prst="roundRect">
            <a:avLst/>
          </a:prstGeom>
          <a:solidFill>
            <a:srgbClr val="ABEAFF"/>
          </a:solidFill>
        </p:spPr>
        <p:txBody>
          <a:bodyPr wrap="square" anchor="ctr">
            <a:spAutoFit/>
          </a:bodyPr>
          <a:lstStyle/>
          <a:p>
            <a:r>
              <a:rPr lang="en-GB" sz="2000" dirty="0">
                <a:solidFill>
                  <a:schemeClr val="tx1"/>
                </a:solidFill>
              </a:rPr>
              <a:t>Lockdown procedures and closing checks should be carried out with the duty manager to ensure all doors and windows </a:t>
            </a:r>
            <a:br>
              <a:rPr lang="en-GB" sz="2000" dirty="0">
                <a:solidFill>
                  <a:schemeClr val="tx1"/>
                </a:solidFill>
              </a:rPr>
            </a:br>
            <a:r>
              <a:rPr lang="en-GB" sz="2000" dirty="0">
                <a:solidFill>
                  <a:schemeClr val="tx1"/>
                </a:solidFill>
              </a:rPr>
              <a:t>are locked</a:t>
            </a:r>
          </a:p>
        </p:txBody>
      </p:sp>
      <p:sp>
        <p:nvSpPr>
          <p:cNvPr id="8" name="Rounded Rectangle 3">
            <a:extLst>
              <a:ext uri="{FF2B5EF4-FFF2-40B4-BE49-F238E27FC236}">
                <a16:creationId xmlns:a16="http://schemas.microsoft.com/office/drawing/2014/main" id="{35F9770B-674F-AA45-9FC9-097FF9357FDE}"/>
              </a:ext>
            </a:extLst>
          </p:cNvPr>
          <p:cNvSpPr/>
          <p:nvPr/>
        </p:nvSpPr>
        <p:spPr>
          <a:xfrm>
            <a:off x="107504" y="4836983"/>
            <a:ext cx="8784976" cy="783193"/>
          </a:xfrm>
          <a:prstGeom prst="roundRect">
            <a:avLst/>
          </a:prstGeom>
          <a:solidFill>
            <a:schemeClr val="bg2"/>
          </a:solidFill>
        </p:spPr>
        <p:txBody>
          <a:bodyPr wrap="square" anchor="ctr">
            <a:spAutoFit/>
          </a:bodyPr>
          <a:lstStyle/>
          <a:p>
            <a:r>
              <a:rPr lang="en-GB" sz="2000" dirty="0"/>
              <a:t>Closing checks should ensure that no patrons are left in the toilets, VIP areas or areas which is easy to stow away (fall asleep).</a:t>
            </a:r>
          </a:p>
        </p:txBody>
      </p:sp>
    </p:spTree>
    <p:extLst>
      <p:ext uri="{BB962C8B-B14F-4D97-AF65-F5344CB8AC3E}">
        <p14:creationId xmlns:p14="http://schemas.microsoft.com/office/powerpoint/2010/main" val="1163787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54ADDE-34CD-466F-961B-C77EE56611E0}"/>
              </a:ext>
            </a:extLst>
          </p:cNvPr>
          <p:cNvSpPr>
            <a:spLocks noGrp="1"/>
          </p:cNvSpPr>
          <p:nvPr>
            <p:ph type="title"/>
          </p:nvPr>
        </p:nvSpPr>
        <p:spPr/>
        <p:txBody>
          <a:bodyPr/>
          <a:lstStyle/>
          <a:p>
            <a:r>
              <a:rPr lang="en-GB" sz="2800" dirty="0"/>
              <a:t>Searching rooms or buildings cont.</a:t>
            </a:r>
          </a:p>
        </p:txBody>
      </p:sp>
      <p:sp>
        <p:nvSpPr>
          <p:cNvPr id="9" name="Content Placeholder 2">
            <a:extLst>
              <a:ext uri="{FF2B5EF4-FFF2-40B4-BE49-F238E27FC236}">
                <a16:creationId xmlns:a16="http://schemas.microsoft.com/office/drawing/2014/main" id="{206C1A88-0BB9-4D5D-9C15-C0A5EA68CDB7}"/>
              </a:ext>
            </a:extLst>
          </p:cNvPr>
          <p:cNvSpPr>
            <a:spLocks noGrp="1"/>
          </p:cNvSpPr>
          <p:nvPr>
            <p:ph idx="4294967295"/>
          </p:nvPr>
        </p:nvSpPr>
        <p:spPr>
          <a:xfrm>
            <a:off x="251520" y="2870200"/>
            <a:ext cx="8390830" cy="2663825"/>
          </a:xfrm>
          <a:prstGeom prst="rect">
            <a:avLst/>
          </a:prstGeom>
        </p:spPr>
        <p:txBody>
          <a:bodyPr/>
          <a:lstStyle/>
          <a:p>
            <a:pPr>
              <a:buClr>
                <a:srgbClr val="00B0F0"/>
              </a:buClr>
              <a:buFont typeface="System Font Regular"/>
              <a:buChar char="●"/>
            </a:pPr>
            <a:r>
              <a:rPr lang="en-GB" sz="2200" dirty="0">
                <a:latin typeface="Arial" panose="020B0604020202020204" pitchFamily="34" charset="0"/>
                <a:cs typeface="Arial" panose="020B0604020202020204" pitchFamily="34" charset="0"/>
              </a:rPr>
              <a:t>have sufficient support from colleagues to be able </a:t>
            </a:r>
            <a:br>
              <a:rPr lang="en-GB" sz="22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to conduct a search efficiently, effectively and safely</a:t>
            </a:r>
          </a:p>
          <a:p>
            <a:pPr>
              <a:buClr>
                <a:srgbClr val="00B0F0"/>
              </a:buClr>
              <a:buFont typeface="System Font Regular"/>
              <a:buChar char="●"/>
            </a:pPr>
            <a:r>
              <a:rPr lang="en-GB" sz="2200" dirty="0">
                <a:latin typeface="Arial" panose="020B0604020202020204" pitchFamily="34" charset="0"/>
                <a:cs typeface="Arial" panose="020B0604020202020204" pitchFamily="34" charset="0"/>
              </a:rPr>
              <a:t>have any necessary equipment with you to assist </a:t>
            </a:r>
            <a:br>
              <a:rPr lang="en-GB" sz="22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in the search </a:t>
            </a:r>
          </a:p>
          <a:p>
            <a:pPr>
              <a:buClr>
                <a:srgbClr val="00B0F0"/>
              </a:buClr>
              <a:buFont typeface="System Font Regular"/>
              <a:buChar char="●"/>
            </a:pPr>
            <a:r>
              <a:rPr lang="en-GB" sz="2200" dirty="0">
                <a:latin typeface="Arial" panose="020B0604020202020204" pitchFamily="34" charset="0"/>
                <a:cs typeface="Arial" panose="020B0604020202020204" pitchFamily="34" charset="0"/>
              </a:rPr>
              <a:t>have a suitable method of calling for assistance </a:t>
            </a:r>
            <a:br>
              <a:rPr lang="en-GB" sz="22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if necessary.</a:t>
            </a:r>
          </a:p>
        </p:txBody>
      </p:sp>
      <p:sp>
        <p:nvSpPr>
          <p:cNvPr id="8" name="Rounded Rectangle 3">
            <a:extLst>
              <a:ext uri="{FF2B5EF4-FFF2-40B4-BE49-F238E27FC236}">
                <a16:creationId xmlns:a16="http://schemas.microsoft.com/office/drawing/2014/main" id="{EE99D2A0-3A07-4DAB-983C-3257E5062707}"/>
              </a:ext>
            </a:extLst>
          </p:cNvPr>
          <p:cNvSpPr/>
          <p:nvPr/>
        </p:nvSpPr>
        <p:spPr>
          <a:xfrm>
            <a:off x="251520" y="1745168"/>
            <a:ext cx="8352928" cy="851297"/>
          </a:xfrm>
          <a:prstGeom prst="roundRect">
            <a:avLst/>
          </a:prstGeom>
          <a:solidFill>
            <a:srgbClr val="00B0F0"/>
          </a:solidFill>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Before conducting an</a:t>
            </a:r>
            <a:r>
              <a:rPr kumimoji="0" lang="en-GB" sz="2200" b="1" i="0" u="none" strike="noStrike" kern="1200" cap="none" spc="0" normalizeH="0" noProof="0" dirty="0">
                <a:ln>
                  <a:noFill/>
                </a:ln>
                <a:solidFill>
                  <a:srgbClr val="FFFFFF"/>
                </a:solidFill>
                <a:effectLst/>
                <a:uLnTx/>
                <a:uFillTx/>
                <a:latin typeface="Arial" panose="020B0604020202020204" pitchFamily="34" charset="0"/>
                <a:cs typeface="Arial" panose="020B0604020202020204" pitchFamily="34" charset="0"/>
              </a:rPr>
              <a:t> area search you must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noProof="0" dirty="0">
                <a:ln>
                  <a:noFill/>
                </a:ln>
                <a:solidFill>
                  <a:srgbClr val="FFFFFF"/>
                </a:solidFill>
                <a:effectLst/>
                <a:uLnTx/>
                <a:uFillTx/>
                <a:latin typeface="Arial" panose="020B0604020202020204" pitchFamily="34" charset="0"/>
                <a:cs typeface="Arial" panose="020B0604020202020204" pitchFamily="34" charset="0"/>
              </a:rPr>
              <a:t>ensure you:</a:t>
            </a:r>
            <a:endParaRPr kumimoji="0" lang="en-GB" sz="22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1181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Searching rooms or buildings cont.</a:t>
            </a:r>
          </a:p>
        </p:txBody>
      </p:sp>
      <p:sp>
        <p:nvSpPr>
          <p:cNvPr id="3" name="TextBox 2"/>
          <p:cNvSpPr txBox="1"/>
          <p:nvPr/>
        </p:nvSpPr>
        <p:spPr>
          <a:xfrm>
            <a:off x="251520" y="2328816"/>
            <a:ext cx="8640960" cy="326243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US" sz="2200" noProof="0" dirty="0">
                <a:solidFill>
                  <a:srgbClr val="000000"/>
                </a:solidFill>
                <a:latin typeface="Arial"/>
                <a:cs typeface="Arial"/>
              </a:rPr>
              <a:t>w</a:t>
            </a:r>
            <a:r>
              <a:rPr kumimoji="0" lang="en-US" sz="2200" b="1" i="0" u="none" strike="noStrike" kern="1200" cap="none" spc="0" normalizeH="0" baseline="0" noProof="0" dirty="0">
                <a:ln>
                  <a:noFill/>
                </a:ln>
                <a:solidFill>
                  <a:srgbClr val="000000"/>
                </a:solidFill>
                <a:effectLst/>
                <a:uLnTx/>
                <a:uFillTx/>
                <a:latin typeface="Arial"/>
                <a:cs typeface="Arial"/>
              </a:rPr>
              <a:t>eapons</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US" sz="2200" dirty="0">
                <a:solidFill>
                  <a:srgbClr val="000000"/>
                </a:solidFill>
                <a:latin typeface="Arial"/>
                <a:cs typeface="Arial"/>
              </a:rPr>
              <a:t>suspicious</a:t>
            </a:r>
            <a:r>
              <a:rPr kumimoji="0" lang="en-US" sz="2200" b="1" i="0" u="none" strike="noStrike" kern="1200" cap="none" spc="0" normalizeH="0" baseline="0" noProof="0" dirty="0">
                <a:ln>
                  <a:noFill/>
                </a:ln>
                <a:solidFill>
                  <a:srgbClr val="000000"/>
                </a:solidFill>
                <a:effectLst/>
                <a:uLnTx/>
                <a:uFillTx/>
                <a:latin typeface="Arial"/>
                <a:cs typeface="Arial"/>
              </a:rPr>
              <a:t> or missing people</a:t>
            </a:r>
            <a:endParaRPr kumimoji="0" lang="en-GB" sz="2200" b="1" i="0" u="none" strike="noStrike" kern="1200" cap="none" spc="0" normalizeH="0" baseline="0" noProof="0" dirty="0">
              <a:ln>
                <a:noFill/>
              </a:ln>
              <a:solidFill>
                <a:srgbClr val="000000"/>
              </a:solidFill>
              <a:effectLst/>
              <a:uLnTx/>
              <a:uFillTx/>
              <a:latin typeface="Arial"/>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US" sz="2200" dirty="0">
                <a:solidFill>
                  <a:srgbClr val="000000"/>
                </a:solidFill>
                <a:latin typeface="Arial"/>
                <a:cs typeface="Arial"/>
              </a:rPr>
              <a:t>criminal</a:t>
            </a:r>
            <a:r>
              <a:rPr kumimoji="0" lang="en-US" sz="2200" b="1" i="0" u="none" strike="noStrike" kern="1200" cap="none" spc="0" normalizeH="0" baseline="0" noProof="0" dirty="0">
                <a:ln>
                  <a:noFill/>
                </a:ln>
                <a:solidFill>
                  <a:srgbClr val="000000"/>
                </a:solidFill>
                <a:effectLst/>
                <a:uLnTx/>
                <a:uFillTx/>
                <a:latin typeface="Arial"/>
                <a:cs typeface="Arial"/>
              </a:rPr>
              <a:t> activity</a:t>
            </a:r>
            <a:endParaRPr kumimoji="0" lang="en-GB" sz="2200" b="1" i="0" u="none" strike="noStrike" kern="1200" cap="none" spc="0" normalizeH="0" baseline="0" noProof="0" dirty="0">
              <a:ln>
                <a:noFill/>
              </a:ln>
              <a:solidFill>
                <a:srgbClr val="000000"/>
              </a:solidFill>
              <a:effectLst/>
              <a:uLnTx/>
              <a:uFillTx/>
              <a:latin typeface="Arial"/>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US" sz="2200" b="1" i="0" u="none" strike="noStrike" kern="1200" cap="none" spc="0" normalizeH="0" baseline="0" noProof="0" dirty="0">
                <a:ln>
                  <a:noFill/>
                </a:ln>
                <a:solidFill>
                  <a:srgbClr val="000000"/>
                </a:solidFill>
                <a:effectLst/>
                <a:uLnTx/>
                <a:uFillTx/>
                <a:latin typeface="Arial"/>
                <a:cs typeface="Arial"/>
              </a:rPr>
              <a:t>suspect vehicles</a:t>
            </a:r>
            <a:endParaRPr kumimoji="0" lang="en-GB" sz="2200" b="1" i="0" u="none" strike="noStrike" kern="1200" cap="none" spc="0" normalizeH="0" baseline="0" noProof="0" dirty="0">
              <a:ln>
                <a:noFill/>
              </a:ln>
              <a:solidFill>
                <a:srgbClr val="000000"/>
              </a:solidFill>
              <a:effectLst/>
              <a:uLnTx/>
              <a:uFillTx/>
              <a:latin typeface="Arial"/>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US" sz="2200" b="1" i="0" u="none" strike="noStrike" kern="1200" cap="none" spc="0" normalizeH="0" baseline="0" noProof="0" dirty="0">
                <a:ln>
                  <a:noFill/>
                </a:ln>
                <a:solidFill>
                  <a:srgbClr val="000000"/>
                </a:solidFill>
                <a:effectLst/>
                <a:uLnTx/>
                <a:uFillTx/>
                <a:latin typeface="Arial"/>
                <a:cs typeface="Arial"/>
              </a:rPr>
              <a:t>suspect packages </a:t>
            </a:r>
            <a:endParaRPr kumimoji="0" lang="en-GB" sz="2200" b="1" i="0" u="none" strike="noStrike" kern="1200" cap="none" spc="0" normalizeH="0" baseline="0" noProof="0" dirty="0">
              <a:ln>
                <a:noFill/>
              </a:ln>
              <a:solidFill>
                <a:srgbClr val="000000"/>
              </a:solidFill>
              <a:effectLst/>
              <a:uLnTx/>
              <a:uFillTx/>
              <a:latin typeface="Arial"/>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US" sz="2200" b="1" i="0" u="none" strike="noStrike" kern="1200" cap="none" spc="0" normalizeH="0" baseline="0" noProof="0" dirty="0">
                <a:ln>
                  <a:noFill/>
                </a:ln>
                <a:solidFill>
                  <a:srgbClr val="000000"/>
                </a:solidFill>
                <a:effectLst/>
                <a:uLnTx/>
                <a:uFillTx/>
                <a:latin typeface="Arial"/>
                <a:cs typeface="Arial"/>
              </a:rPr>
              <a:t>signs of intrusion</a:t>
            </a:r>
            <a:endParaRPr kumimoji="0" lang="en-GB" sz="2200" b="1" i="0" u="none" strike="noStrike" kern="1200" cap="none" spc="0" normalizeH="0" baseline="0" noProof="0" dirty="0">
              <a:ln>
                <a:noFill/>
              </a:ln>
              <a:solidFill>
                <a:srgbClr val="000000"/>
              </a:solidFill>
              <a:effectLst/>
              <a:uLnTx/>
              <a:uFillTx/>
              <a:latin typeface="Arial"/>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US" sz="2200" b="1" i="0" u="none" strike="noStrike" kern="1200" cap="none" spc="0" normalizeH="0" baseline="0" noProof="0" dirty="0">
                <a:ln>
                  <a:noFill/>
                </a:ln>
                <a:solidFill>
                  <a:srgbClr val="000000"/>
                </a:solidFill>
                <a:effectLst/>
                <a:uLnTx/>
                <a:uFillTx/>
                <a:latin typeface="Arial"/>
                <a:cs typeface="Arial"/>
              </a:rPr>
              <a:t>stolen, missing or </a:t>
            </a:r>
            <a:br>
              <a:rPr kumimoji="0" lang="en-US" sz="2200" b="1" i="0" u="none" strike="noStrike" kern="1200" cap="none" spc="0" normalizeH="0" baseline="0" noProof="0" dirty="0">
                <a:ln>
                  <a:noFill/>
                </a:ln>
                <a:solidFill>
                  <a:srgbClr val="000000"/>
                </a:solidFill>
                <a:effectLst/>
                <a:uLnTx/>
                <a:uFillTx/>
                <a:latin typeface="Arial"/>
                <a:cs typeface="Arial"/>
              </a:rPr>
            </a:br>
            <a:r>
              <a:rPr kumimoji="0" lang="en-US" sz="2200" b="1" i="0" u="none" strike="noStrike" kern="1200" cap="none" spc="0" normalizeH="0" baseline="0" noProof="0" dirty="0">
                <a:ln>
                  <a:noFill/>
                </a:ln>
                <a:solidFill>
                  <a:srgbClr val="000000"/>
                </a:solidFill>
                <a:effectLst/>
                <a:uLnTx/>
                <a:uFillTx/>
                <a:latin typeface="Arial"/>
                <a:cs typeface="Arial"/>
              </a:rPr>
              <a:t>damaged property</a:t>
            </a:r>
          </a:p>
        </p:txBody>
      </p:sp>
      <p:sp>
        <p:nvSpPr>
          <p:cNvPr id="4" name="Rounded Rectangle 3"/>
          <p:cNvSpPr/>
          <p:nvPr/>
        </p:nvSpPr>
        <p:spPr>
          <a:xfrm>
            <a:off x="245858" y="1374197"/>
            <a:ext cx="7632848" cy="851297"/>
          </a:xfrm>
          <a:prstGeom prst="roundRect">
            <a:avLst/>
          </a:prstGeom>
          <a:solidFill>
            <a:srgbClr val="00B0F0"/>
          </a:solidFill>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Arial"/>
                <a:ea typeface="+mn-ea"/>
                <a:cs typeface="Arial"/>
              </a:rPr>
              <a:t>Door supervisors may be required </a:t>
            </a:r>
            <a:br>
              <a:rPr kumimoji="0" lang="en-US" sz="2200" b="1" i="0" u="none" strike="noStrike" kern="1200" cap="none" spc="0" normalizeH="0" baseline="0" noProof="0" dirty="0">
                <a:ln>
                  <a:noFill/>
                </a:ln>
                <a:solidFill>
                  <a:srgbClr val="FFFFFF"/>
                </a:solidFill>
                <a:effectLst/>
                <a:uLnTx/>
                <a:uFillTx/>
                <a:latin typeface="Arial"/>
                <a:ea typeface="+mn-ea"/>
                <a:cs typeface="Arial"/>
              </a:rPr>
            </a:br>
            <a:r>
              <a:rPr kumimoji="0" lang="en-US" sz="2200" b="1" i="0" u="none" strike="noStrike" kern="1200" cap="none" spc="0" normalizeH="0" baseline="0" noProof="0" dirty="0">
                <a:ln>
                  <a:noFill/>
                </a:ln>
                <a:solidFill>
                  <a:srgbClr val="FFFFFF"/>
                </a:solidFill>
                <a:effectLst/>
                <a:uLnTx/>
                <a:uFillTx/>
                <a:latin typeface="Arial"/>
                <a:ea typeface="+mn-ea"/>
                <a:cs typeface="Arial"/>
              </a:rPr>
              <a:t>to search for:</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0756" y="1297742"/>
            <a:ext cx="2002599" cy="2002599"/>
          </a:xfrm>
          <a:prstGeom prst="rect">
            <a:avLst/>
          </a:prstGeom>
        </p:spPr>
      </p:pic>
      <p:sp>
        <p:nvSpPr>
          <p:cNvPr id="9" name="Rounded Rectangle 4">
            <a:extLst>
              <a:ext uri="{FF2B5EF4-FFF2-40B4-BE49-F238E27FC236}">
                <a16:creationId xmlns:a16="http://schemas.microsoft.com/office/drawing/2014/main" id="{4C264BE3-C21C-4388-8A2B-E09AFAC87CB0}"/>
              </a:ext>
            </a:extLst>
          </p:cNvPr>
          <p:cNvSpPr/>
          <p:nvPr/>
        </p:nvSpPr>
        <p:spPr>
          <a:xfrm>
            <a:off x="3663987" y="4077072"/>
            <a:ext cx="4968552" cy="1225868"/>
          </a:xfrm>
          <a:prstGeom prst="roundRect">
            <a:avLst/>
          </a:prstGeom>
          <a:solidFill>
            <a:schemeClr val="bg2"/>
          </a:solidFill>
          <a:ln w="38100">
            <a:noFill/>
          </a:ln>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Arial"/>
                <a:ea typeface="+mn-ea"/>
                <a:cs typeface="Arial"/>
              </a:rPr>
              <a:t>Search equipment</a:t>
            </a:r>
            <a:r>
              <a:rPr kumimoji="0" lang="en-US" sz="2200" b="1" i="0" u="none" strike="noStrike" kern="1200" cap="none" spc="0" normalizeH="0" noProof="0" dirty="0">
                <a:ln>
                  <a:noFill/>
                </a:ln>
                <a:solidFill>
                  <a:srgbClr val="FFFFFF"/>
                </a:solidFill>
                <a:effectLst/>
                <a:uLnTx/>
                <a:uFillTx/>
                <a:latin typeface="Arial"/>
                <a:ea typeface="+mn-ea"/>
                <a:cs typeface="Arial"/>
              </a:rPr>
              <a:t> may include: </a:t>
            </a:r>
            <a:r>
              <a:rPr kumimoji="0" lang="en-US" sz="2200" b="1" i="0" u="none" strike="noStrike" kern="1200" cap="none" spc="0" normalizeH="0" baseline="0" noProof="0" dirty="0">
                <a:ln>
                  <a:noFill/>
                </a:ln>
                <a:solidFill>
                  <a:srgbClr val="FFFFFF"/>
                </a:solidFill>
                <a:effectLst/>
                <a:uLnTx/>
                <a:uFillTx/>
                <a:latin typeface="Arial"/>
                <a:ea typeface="+mn-ea"/>
                <a:cs typeface="Arial"/>
              </a:rPr>
              <a:t>Search wands, metal detectors or</a:t>
            </a:r>
            <a:r>
              <a:rPr kumimoji="0" lang="en-US" sz="2200" b="1" i="0" u="none" strike="noStrike" kern="1200" cap="none" spc="0" normalizeH="0" noProof="0" dirty="0">
                <a:ln>
                  <a:noFill/>
                </a:ln>
                <a:solidFill>
                  <a:srgbClr val="FFFFFF"/>
                </a:solidFill>
                <a:effectLst/>
                <a:uLnTx/>
                <a:uFillTx/>
                <a:latin typeface="Arial"/>
                <a:ea typeface="+mn-ea"/>
                <a:cs typeface="Arial"/>
              </a:rPr>
              <a:t> archway metal detectors (AMDs).</a:t>
            </a:r>
            <a:endParaRPr kumimoji="0" lang="en-GB" sz="2200" b="1" i="0" u="none" strike="noStrike" kern="1200" cap="none" spc="0" normalizeH="0" baseline="0" noProof="0" dirty="0">
              <a:ln>
                <a:noFill/>
              </a:ln>
              <a:solidFill>
                <a:srgbClr val="FFFFFF"/>
              </a:solidFill>
              <a:effectLst/>
              <a:uLnTx/>
              <a:uFillTx/>
              <a:latin typeface="Arial"/>
              <a:ea typeface="+mn-ea"/>
              <a:cs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a:extLst>
              <a:ext uri="{FF2B5EF4-FFF2-40B4-BE49-F238E27FC236}">
                <a16:creationId xmlns:a16="http://schemas.microsoft.com/office/drawing/2014/main" id="{DD11E4FC-9DA7-42BE-ACC9-63CDA1B764CE}"/>
              </a:ext>
            </a:extLst>
          </p:cNvPr>
          <p:cNvSpPr>
            <a:spLocks noGrp="1" noChangeArrowheads="1"/>
          </p:cNvSpPr>
          <p:nvPr>
            <p:ph idx="4294967295"/>
          </p:nvPr>
        </p:nvSpPr>
        <p:spPr>
          <a:xfrm>
            <a:off x="327791" y="1460500"/>
            <a:ext cx="5761038" cy="4525963"/>
          </a:xfrm>
        </p:spPr>
        <p:txBody>
          <a:bodyPr/>
          <a:lstStyle/>
          <a:p>
            <a:pPr eaLnBrk="1" hangingPunct="1">
              <a:buClr>
                <a:srgbClr val="00B0F0"/>
              </a:buClr>
              <a:buSzPct val="140000"/>
            </a:pPr>
            <a:r>
              <a:rPr lang="en-GB" altLang="en-US" sz="2200" b="1" dirty="0"/>
              <a:t>Fire escapes</a:t>
            </a:r>
          </a:p>
          <a:p>
            <a:pPr eaLnBrk="1" hangingPunct="1">
              <a:buClr>
                <a:srgbClr val="00B0F0"/>
              </a:buClr>
              <a:buSzPct val="140000"/>
            </a:pPr>
            <a:r>
              <a:rPr lang="en-GB" altLang="en-US" sz="2200" b="1" dirty="0"/>
              <a:t>Toilets</a:t>
            </a:r>
          </a:p>
          <a:p>
            <a:pPr eaLnBrk="1" hangingPunct="1">
              <a:buClr>
                <a:srgbClr val="00B0F0"/>
              </a:buClr>
              <a:buSzPct val="140000"/>
            </a:pPr>
            <a:r>
              <a:rPr lang="en-GB" altLang="en-US" sz="2200" b="1" dirty="0"/>
              <a:t>Smoking</a:t>
            </a:r>
          </a:p>
          <a:p>
            <a:pPr eaLnBrk="1" hangingPunct="1">
              <a:buClr>
                <a:srgbClr val="00B0F0"/>
              </a:buClr>
              <a:buSzPct val="140000"/>
            </a:pPr>
            <a:r>
              <a:rPr lang="en-GB" altLang="en-US" sz="2200" b="1" dirty="0"/>
              <a:t>Drinks</a:t>
            </a:r>
          </a:p>
          <a:p>
            <a:pPr eaLnBrk="1" hangingPunct="1">
              <a:buClr>
                <a:srgbClr val="00B0F0"/>
              </a:buClr>
              <a:buSzPct val="140000"/>
            </a:pPr>
            <a:r>
              <a:rPr lang="en-GB" altLang="en-US" sz="2200" b="1" dirty="0"/>
              <a:t>Breaks</a:t>
            </a:r>
          </a:p>
          <a:p>
            <a:pPr eaLnBrk="1" hangingPunct="1">
              <a:buClr>
                <a:srgbClr val="00B0F0"/>
              </a:buClr>
              <a:buSzPct val="140000"/>
            </a:pPr>
            <a:r>
              <a:rPr lang="en-GB" altLang="en-US" sz="2200" b="1" dirty="0"/>
              <a:t>Lunch</a:t>
            </a:r>
          </a:p>
          <a:p>
            <a:pPr eaLnBrk="1" hangingPunct="1">
              <a:buClr>
                <a:srgbClr val="00B0F0"/>
              </a:buClr>
              <a:buSzPct val="140000"/>
            </a:pPr>
            <a:r>
              <a:rPr lang="en-GB" altLang="en-US" sz="2200" b="1" dirty="0"/>
              <a:t>Questions</a:t>
            </a:r>
          </a:p>
          <a:p>
            <a:pPr eaLnBrk="1" hangingPunct="1">
              <a:buClr>
                <a:srgbClr val="00B0F0"/>
              </a:buClr>
              <a:buSzPct val="140000"/>
            </a:pPr>
            <a:r>
              <a:rPr lang="en-GB" altLang="en-US" sz="2200" b="1" dirty="0"/>
              <a:t>Talking over others</a:t>
            </a:r>
          </a:p>
          <a:p>
            <a:pPr eaLnBrk="1" hangingPunct="1">
              <a:buClr>
                <a:srgbClr val="00B0F0"/>
              </a:buClr>
              <a:buSzPct val="140000"/>
            </a:pPr>
            <a:r>
              <a:rPr lang="en-GB" altLang="en-US" sz="2200" b="1" dirty="0"/>
              <a:t>Respect others’ points of view</a:t>
            </a:r>
          </a:p>
          <a:p>
            <a:pPr eaLnBrk="1" hangingPunct="1">
              <a:buClr>
                <a:srgbClr val="00B0F0"/>
              </a:buClr>
              <a:buSzPct val="140000"/>
            </a:pPr>
            <a:r>
              <a:rPr lang="en-GB" altLang="en-US" sz="2200" b="1" dirty="0"/>
              <a:t>Timekeeping</a:t>
            </a:r>
          </a:p>
        </p:txBody>
      </p:sp>
      <p:pic>
        <p:nvPicPr>
          <p:cNvPr id="5" name="Picture 8">
            <a:extLst>
              <a:ext uri="{FF2B5EF4-FFF2-40B4-BE49-F238E27FC236}">
                <a16:creationId xmlns:a16="http://schemas.microsoft.com/office/drawing/2014/main" id="{6E889CF2-6A46-4E32-A7D8-E4D69E8F79D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5336357" y="1341438"/>
            <a:ext cx="2905174" cy="440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B843BCDB-C0E4-4EE8-9DD7-341B4C326175}"/>
              </a:ext>
            </a:extLst>
          </p:cNvPr>
          <p:cNvSpPr/>
          <p:nvPr/>
        </p:nvSpPr>
        <p:spPr>
          <a:xfrm>
            <a:off x="6191250" y="207963"/>
            <a:ext cx="2439988" cy="5238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800" b="1" i="0" u="none" strike="noStrike" kern="0" cap="none" spc="0" normalizeH="0" baseline="0" noProof="0" dirty="0">
                <a:ln>
                  <a:noFill/>
                </a:ln>
                <a:solidFill>
                  <a:prstClr val="white"/>
                </a:solidFill>
                <a:effectLst/>
                <a:uLnTx/>
                <a:uFillTx/>
                <a:latin typeface="Arial" charset="0"/>
                <a:ea typeface="Arial" charset="0"/>
                <a:cs typeface="Arial" charset="0"/>
              </a:rPr>
              <a:t>Ground rules</a:t>
            </a:r>
            <a:endParaRPr kumimoji="0" lang="en-GB" sz="1800" b="1"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19981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fade">
                                      <p:cBhvr>
                                        <p:cTn id="25" dur="500"/>
                                        <p:tgtEl>
                                          <p:spTgt spid="4">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fade">
                                      <p:cBhvr>
                                        <p:cTn id="28" dur="500"/>
                                        <p:tgtEl>
                                          <p:spTgt spid="4">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fade">
                                      <p:cBhvr>
                                        <p:cTn id="31" dur="500"/>
                                        <p:tgtEl>
                                          <p:spTgt spid="4">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4">
                                            <p:txEl>
                                              <p:pRg st="9" end="9"/>
                                            </p:txEl>
                                          </p:spTgt>
                                        </p:tgtEl>
                                        <p:attrNameLst>
                                          <p:attrName>style.visibility</p:attrName>
                                        </p:attrNameLst>
                                      </p:cBhvr>
                                      <p:to>
                                        <p:strVal val="visible"/>
                                      </p:to>
                                    </p:set>
                                    <p:animEffect transition="in" filter="fade">
                                      <p:cBhvr>
                                        <p:cTn id="34" dur="500"/>
                                        <p:tgtEl>
                                          <p:spTgt spid="4">
                                            <p:txEl>
                                              <p:pRg st="9" end="9"/>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xit" presetSubtype="0" fill="hold" nodeType="clickEffect">
                                  <p:stCondLst>
                                    <p:cond delay="0"/>
                                  </p:stCondLst>
                                  <p:childTnLst>
                                    <p:animEffect transition="out" filter="fade">
                                      <p:cBhvr>
                                        <p:cTn id="38" dur="500"/>
                                        <p:tgtEl>
                                          <p:spTgt spid="5"/>
                                        </p:tgtEl>
                                      </p:cBhvr>
                                    </p:animEffect>
                                    <p:set>
                                      <p:cBhvr>
                                        <p:cTn id="39" dur="1" fill="hold">
                                          <p:stCondLst>
                                            <p:cond delay="499"/>
                                          </p:stCondLst>
                                        </p:cTn>
                                        <p:tgtEl>
                                          <p:spTgt spid="5"/>
                                        </p:tgtEl>
                                        <p:attrNameLst>
                                          <p:attrName>style.visibility</p:attrName>
                                        </p:attrNameLst>
                                      </p:cBhvr>
                                      <p:to>
                                        <p:strVal val="hidden"/>
                                      </p:to>
                                    </p:set>
                                  </p:childTnLst>
                                </p:cTn>
                              </p:par>
                              <p:par>
                                <p:cTn id="40" presetID="10" presetClass="exit" presetSubtype="0" fill="hold" grpId="0" nodeType="withEffect">
                                  <p:stCondLst>
                                    <p:cond delay="0"/>
                                  </p:stCondLst>
                                  <p:childTnLst>
                                    <p:animEffect transition="out" filter="fade">
                                      <p:cBhvr>
                                        <p:cTn id="41" dur="500"/>
                                        <p:tgtEl>
                                          <p:spTgt spid="4">
                                            <p:txEl>
                                              <p:pRg st="0" end="0"/>
                                            </p:txEl>
                                          </p:spTgt>
                                        </p:tgtEl>
                                      </p:cBhvr>
                                    </p:animEffect>
                                    <p:set>
                                      <p:cBhvr>
                                        <p:cTn id="42" dur="1" fill="hold">
                                          <p:stCondLst>
                                            <p:cond delay="499"/>
                                          </p:stCondLst>
                                        </p:cTn>
                                        <p:tgtEl>
                                          <p:spTgt spid="4">
                                            <p:txEl>
                                              <p:pRg st="0" end="0"/>
                                            </p:txEl>
                                          </p:spTgt>
                                        </p:tgtEl>
                                        <p:attrNameLst>
                                          <p:attrName>style.visibility</p:attrName>
                                        </p:attrNameLst>
                                      </p:cBhvr>
                                      <p:to>
                                        <p:strVal val="hidden"/>
                                      </p:to>
                                    </p:set>
                                  </p:childTnLst>
                                </p:cTn>
                              </p:par>
                              <p:par>
                                <p:cTn id="43" presetID="10" presetClass="exit" presetSubtype="0" fill="hold" grpId="0" nodeType="withEffect">
                                  <p:stCondLst>
                                    <p:cond delay="0"/>
                                  </p:stCondLst>
                                  <p:childTnLst>
                                    <p:animEffect transition="out" filter="fade">
                                      <p:cBhvr>
                                        <p:cTn id="44" dur="500"/>
                                        <p:tgtEl>
                                          <p:spTgt spid="4">
                                            <p:txEl>
                                              <p:pRg st="1" end="1"/>
                                            </p:txEl>
                                          </p:spTgt>
                                        </p:tgtEl>
                                      </p:cBhvr>
                                    </p:animEffect>
                                    <p:set>
                                      <p:cBhvr>
                                        <p:cTn id="45" dur="1" fill="hold">
                                          <p:stCondLst>
                                            <p:cond delay="499"/>
                                          </p:stCondLst>
                                        </p:cTn>
                                        <p:tgtEl>
                                          <p:spTgt spid="4">
                                            <p:txEl>
                                              <p:pRg st="1" end="1"/>
                                            </p:txEl>
                                          </p:spTgt>
                                        </p:tgtEl>
                                        <p:attrNameLst>
                                          <p:attrName>style.visibility</p:attrName>
                                        </p:attrNameLst>
                                      </p:cBhvr>
                                      <p:to>
                                        <p:strVal val="hidden"/>
                                      </p:to>
                                    </p:set>
                                  </p:childTnLst>
                                </p:cTn>
                              </p:par>
                              <p:par>
                                <p:cTn id="46" presetID="10" presetClass="exit" presetSubtype="0" fill="hold" grpId="0" nodeType="withEffect">
                                  <p:stCondLst>
                                    <p:cond delay="0"/>
                                  </p:stCondLst>
                                  <p:childTnLst>
                                    <p:animEffect transition="out" filter="fade">
                                      <p:cBhvr>
                                        <p:cTn id="47" dur="500"/>
                                        <p:tgtEl>
                                          <p:spTgt spid="4">
                                            <p:txEl>
                                              <p:pRg st="2" end="2"/>
                                            </p:txEl>
                                          </p:spTgt>
                                        </p:tgtEl>
                                      </p:cBhvr>
                                    </p:animEffect>
                                    <p:set>
                                      <p:cBhvr>
                                        <p:cTn id="48" dur="1" fill="hold">
                                          <p:stCondLst>
                                            <p:cond delay="499"/>
                                          </p:stCondLst>
                                        </p:cTn>
                                        <p:tgtEl>
                                          <p:spTgt spid="4">
                                            <p:txEl>
                                              <p:pRg st="2" end="2"/>
                                            </p:txEl>
                                          </p:spTgt>
                                        </p:tgtEl>
                                        <p:attrNameLst>
                                          <p:attrName>style.visibility</p:attrName>
                                        </p:attrNameLst>
                                      </p:cBhvr>
                                      <p:to>
                                        <p:strVal val="hidden"/>
                                      </p:to>
                                    </p:set>
                                  </p:childTnLst>
                                </p:cTn>
                              </p:par>
                              <p:par>
                                <p:cTn id="49" presetID="10" presetClass="exit" presetSubtype="0" fill="hold" grpId="0" nodeType="withEffect">
                                  <p:stCondLst>
                                    <p:cond delay="0"/>
                                  </p:stCondLst>
                                  <p:childTnLst>
                                    <p:animEffect transition="out" filter="fade">
                                      <p:cBhvr>
                                        <p:cTn id="50" dur="500"/>
                                        <p:tgtEl>
                                          <p:spTgt spid="4">
                                            <p:txEl>
                                              <p:pRg st="3" end="3"/>
                                            </p:txEl>
                                          </p:spTgt>
                                        </p:tgtEl>
                                      </p:cBhvr>
                                    </p:animEffect>
                                    <p:set>
                                      <p:cBhvr>
                                        <p:cTn id="51" dur="1" fill="hold">
                                          <p:stCondLst>
                                            <p:cond delay="499"/>
                                          </p:stCondLst>
                                        </p:cTn>
                                        <p:tgtEl>
                                          <p:spTgt spid="4">
                                            <p:txEl>
                                              <p:pRg st="3" end="3"/>
                                            </p:txEl>
                                          </p:spTgt>
                                        </p:tgtEl>
                                        <p:attrNameLst>
                                          <p:attrName>style.visibility</p:attrName>
                                        </p:attrNameLst>
                                      </p:cBhvr>
                                      <p:to>
                                        <p:strVal val="hidden"/>
                                      </p:to>
                                    </p:set>
                                  </p:childTnLst>
                                </p:cTn>
                              </p:par>
                              <p:par>
                                <p:cTn id="52" presetID="10" presetClass="exit" presetSubtype="0" fill="hold" grpId="0" nodeType="withEffect">
                                  <p:stCondLst>
                                    <p:cond delay="0"/>
                                  </p:stCondLst>
                                  <p:childTnLst>
                                    <p:animEffect transition="out" filter="fade">
                                      <p:cBhvr>
                                        <p:cTn id="53" dur="500"/>
                                        <p:tgtEl>
                                          <p:spTgt spid="4">
                                            <p:txEl>
                                              <p:pRg st="4" end="4"/>
                                            </p:txEl>
                                          </p:spTgt>
                                        </p:tgtEl>
                                      </p:cBhvr>
                                    </p:animEffect>
                                    <p:set>
                                      <p:cBhvr>
                                        <p:cTn id="54" dur="1" fill="hold">
                                          <p:stCondLst>
                                            <p:cond delay="499"/>
                                          </p:stCondLst>
                                        </p:cTn>
                                        <p:tgtEl>
                                          <p:spTgt spid="4">
                                            <p:txEl>
                                              <p:pRg st="4" end="4"/>
                                            </p:txEl>
                                          </p:spTgt>
                                        </p:tgtEl>
                                        <p:attrNameLst>
                                          <p:attrName>style.visibility</p:attrName>
                                        </p:attrNameLst>
                                      </p:cBhvr>
                                      <p:to>
                                        <p:strVal val="hidden"/>
                                      </p:to>
                                    </p:set>
                                  </p:childTnLst>
                                </p:cTn>
                              </p:par>
                              <p:par>
                                <p:cTn id="55" presetID="10" presetClass="exit" presetSubtype="0" fill="hold" grpId="0" nodeType="withEffect">
                                  <p:stCondLst>
                                    <p:cond delay="0"/>
                                  </p:stCondLst>
                                  <p:childTnLst>
                                    <p:animEffect transition="out" filter="fade">
                                      <p:cBhvr>
                                        <p:cTn id="56" dur="500"/>
                                        <p:tgtEl>
                                          <p:spTgt spid="4">
                                            <p:txEl>
                                              <p:pRg st="5" end="5"/>
                                            </p:txEl>
                                          </p:spTgt>
                                        </p:tgtEl>
                                      </p:cBhvr>
                                    </p:animEffect>
                                    <p:set>
                                      <p:cBhvr>
                                        <p:cTn id="57" dur="1" fill="hold">
                                          <p:stCondLst>
                                            <p:cond delay="499"/>
                                          </p:stCondLst>
                                        </p:cTn>
                                        <p:tgtEl>
                                          <p:spTgt spid="4">
                                            <p:txEl>
                                              <p:pRg st="5" end="5"/>
                                            </p:txEl>
                                          </p:spTgt>
                                        </p:tgtEl>
                                        <p:attrNameLst>
                                          <p:attrName>style.visibility</p:attrName>
                                        </p:attrNameLst>
                                      </p:cBhvr>
                                      <p:to>
                                        <p:strVal val="hidden"/>
                                      </p:to>
                                    </p:set>
                                  </p:childTnLst>
                                </p:cTn>
                              </p:par>
                              <p:par>
                                <p:cTn id="58" presetID="10" presetClass="exit" presetSubtype="0" fill="hold" grpId="0" nodeType="withEffect">
                                  <p:stCondLst>
                                    <p:cond delay="0"/>
                                  </p:stCondLst>
                                  <p:childTnLst>
                                    <p:animEffect transition="out" filter="fade">
                                      <p:cBhvr>
                                        <p:cTn id="59" dur="500"/>
                                        <p:tgtEl>
                                          <p:spTgt spid="4">
                                            <p:txEl>
                                              <p:pRg st="6" end="6"/>
                                            </p:txEl>
                                          </p:spTgt>
                                        </p:tgtEl>
                                      </p:cBhvr>
                                    </p:animEffect>
                                    <p:set>
                                      <p:cBhvr>
                                        <p:cTn id="60" dur="1" fill="hold">
                                          <p:stCondLst>
                                            <p:cond delay="499"/>
                                          </p:stCondLst>
                                        </p:cTn>
                                        <p:tgtEl>
                                          <p:spTgt spid="4">
                                            <p:txEl>
                                              <p:pRg st="6" end="6"/>
                                            </p:txEl>
                                          </p:spTgt>
                                        </p:tgtEl>
                                        <p:attrNameLst>
                                          <p:attrName>style.visibility</p:attrName>
                                        </p:attrNameLst>
                                      </p:cBhvr>
                                      <p:to>
                                        <p:strVal val="hidden"/>
                                      </p:to>
                                    </p:set>
                                  </p:childTnLst>
                                </p:cTn>
                              </p:par>
                              <p:par>
                                <p:cTn id="61" presetID="10" presetClass="exit" presetSubtype="0" fill="hold" grpId="0" nodeType="withEffect">
                                  <p:stCondLst>
                                    <p:cond delay="0"/>
                                  </p:stCondLst>
                                  <p:childTnLst>
                                    <p:animEffect transition="out" filter="fade">
                                      <p:cBhvr>
                                        <p:cTn id="62" dur="500"/>
                                        <p:tgtEl>
                                          <p:spTgt spid="4">
                                            <p:txEl>
                                              <p:pRg st="7" end="7"/>
                                            </p:txEl>
                                          </p:spTgt>
                                        </p:tgtEl>
                                      </p:cBhvr>
                                    </p:animEffect>
                                    <p:set>
                                      <p:cBhvr>
                                        <p:cTn id="63" dur="1" fill="hold">
                                          <p:stCondLst>
                                            <p:cond delay="499"/>
                                          </p:stCondLst>
                                        </p:cTn>
                                        <p:tgtEl>
                                          <p:spTgt spid="4">
                                            <p:txEl>
                                              <p:pRg st="7" end="7"/>
                                            </p:txEl>
                                          </p:spTgt>
                                        </p:tgtEl>
                                        <p:attrNameLst>
                                          <p:attrName>style.visibility</p:attrName>
                                        </p:attrNameLst>
                                      </p:cBhvr>
                                      <p:to>
                                        <p:strVal val="hidden"/>
                                      </p:to>
                                    </p:set>
                                  </p:childTnLst>
                                </p:cTn>
                              </p:par>
                              <p:par>
                                <p:cTn id="64" presetID="10" presetClass="exit" presetSubtype="0" fill="hold" grpId="0" nodeType="withEffect">
                                  <p:stCondLst>
                                    <p:cond delay="0"/>
                                  </p:stCondLst>
                                  <p:childTnLst>
                                    <p:animEffect transition="out" filter="fade">
                                      <p:cBhvr>
                                        <p:cTn id="65" dur="500"/>
                                        <p:tgtEl>
                                          <p:spTgt spid="4">
                                            <p:txEl>
                                              <p:pRg st="8" end="8"/>
                                            </p:txEl>
                                          </p:spTgt>
                                        </p:tgtEl>
                                      </p:cBhvr>
                                    </p:animEffect>
                                    <p:set>
                                      <p:cBhvr>
                                        <p:cTn id="66" dur="1" fill="hold">
                                          <p:stCondLst>
                                            <p:cond delay="499"/>
                                          </p:stCondLst>
                                        </p:cTn>
                                        <p:tgtEl>
                                          <p:spTgt spid="4">
                                            <p:txEl>
                                              <p:pRg st="8" end="8"/>
                                            </p:txEl>
                                          </p:spTgt>
                                        </p:tgtEl>
                                        <p:attrNameLst>
                                          <p:attrName>style.visibility</p:attrName>
                                        </p:attrNameLst>
                                      </p:cBhvr>
                                      <p:to>
                                        <p:strVal val="hidden"/>
                                      </p:to>
                                    </p:set>
                                  </p:childTnLst>
                                </p:cTn>
                              </p:par>
                              <p:par>
                                <p:cTn id="67" presetID="10" presetClass="exit" presetSubtype="0" fill="hold" grpId="0" nodeType="withEffect">
                                  <p:stCondLst>
                                    <p:cond delay="0"/>
                                  </p:stCondLst>
                                  <p:childTnLst>
                                    <p:animEffect transition="out" filter="fade">
                                      <p:cBhvr>
                                        <p:cTn id="68" dur="500"/>
                                        <p:tgtEl>
                                          <p:spTgt spid="4">
                                            <p:txEl>
                                              <p:pRg st="9" end="9"/>
                                            </p:txEl>
                                          </p:spTgt>
                                        </p:tgtEl>
                                      </p:cBhvr>
                                    </p:animEffect>
                                    <p:set>
                                      <p:cBhvr>
                                        <p:cTn id="69" dur="1" fill="hold">
                                          <p:stCondLst>
                                            <p:cond delay="499"/>
                                          </p:stCondLst>
                                        </p:cTn>
                                        <p:tgtEl>
                                          <p:spTgt spid="4">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Search documentation</a:t>
            </a:r>
          </a:p>
        </p:txBody>
      </p:sp>
      <p:sp>
        <p:nvSpPr>
          <p:cNvPr id="3" name="TextBox 2"/>
          <p:cNvSpPr txBox="1"/>
          <p:nvPr/>
        </p:nvSpPr>
        <p:spPr>
          <a:xfrm>
            <a:off x="323527" y="1948374"/>
            <a:ext cx="6856383" cy="344709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GB" sz="2200" dirty="0">
                <a:solidFill>
                  <a:srgbClr val="000000"/>
                </a:solidFill>
                <a:latin typeface="Arial"/>
                <a:cs typeface="Arial"/>
              </a:rPr>
              <a:t>ensure</a:t>
            </a:r>
            <a:r>
              <a:rPr kumimoji="0" lang="en-GB" sz="2200" b="1" i="0" u="none" strike="noStrike" kern="1200" cap="none" spc="0" normalizeH="0" noProof="0" dirty="0">
                <a:ln>
                  <a:noFill/>
                </a:ln>
                <a:solidFill>
                  <a:srgbClr val="000000"/>
                </a:solidFill>
                <a:effectLst/>
                <a:uLnTx/>
                <a:uFillTx/>
                <a:latin typeface="Arial"/>
                <a:cs typeface="Arial"/>
              </a:rPr>
              <a:t> and show that search policies are being complied with </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GB" sz="2200" dirty="0">
                <a:solidFill>
                  <a:srgbClr val="000000"/>
                </a:solidFill>
                <a:latin typeface="Arial"/>
                <a:cs typeface="Arial"/>
              </a:rPr>
              <a:t>i</a:t>
            </a:r>
            <a:r>
              <a:rPr lang="en-GB" sz="2200" baseline="0" dirty="0">
                <a:solidFill>
                  <a:srgbClr val="000000"/>
                </a:solidFill>
                <a:latin typeface="Arial"/>
                <a:cs typeface="Arial"/>
              </a:rPr>
              <a:t>dentify reasons for individual searches</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noProof="0" dirty="0">
                <a:ln>
                  <a:noFill/>
                </a:ln>
                <a:solidFill>
                  <a:srgbClr val="000000"/>
                </a:solidFill>
                <a:effectLst/>
                <a:uLnTx/>
                <a:uFillTx/>
                <a:latin typeface="Arial"/>
                <a:cs typeface="Arial"/>
              </a:rPr>
              <a:t>protect security staff against malicious allegations</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GB" sz="2200" dirty="0">
                <a:solidFill>
                  <a:srgbClr val="000000"/>
                </a:solidFill>
                <a:latin typeface="Arial"/>
                <a:cs typeface="Arial"/>
              </a:rPr>
              <a:t>p</a:t>
            </a:r>
            <a:r>
              <a:rPr lang="en-GB" sz="2200" baseline="0" dirty="0">
                <a:solidFill>
                  <a:srgbClr val="000000"/>
                </a:solidFill>
                <a:latin typeface="Arial"/>
                <a:cs typeface="Arial"/>
              </a:rPr>
              <a:t>rotect</a:t>
            </a:r>
            <a:r>
              <a:rPr lang="en-GB" sz="2200" dirty="0">
                <a:solidFill>
                  <a:srgbClr val="000000"/>
                </a:solidFill>
                <a:latin typeface="Arial"/>
                <a:cs typeface="Arial"/>
              </a:rPr>
              <a:t> the person who is being </a:t>
            </a:r>
            <a:br>
              <a:rPr lang="en-GB" sz="2200" dirty="0">
                <a:solidFill>
                  <a:srgbClr val="000000"/>
                </a:solidFill>
                <a:latin typeface="Arial"/>
                <a:cs typeface="Arial"/>
              </a:rPr>
            </a:br>
            <a:r>
              <a:rPr lang="en-GB" sz="2200" dirty="0">
                <a:solidFill>
                  <a:srgbClr val="000000"/>
                </a:solidFill>
                <a:latin typeface="Arial"/>
                <a:cs typeface="Arial"/>
              </a:rPr>
              <a:t>searched </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GB" sz="2200" dirty="0">
                <a:solidFill>
                  <a:srgbClr val="000000"/>
                </a:solidFill>
                <a:latin typeface="Arial"/>
                <a:cs typeface="Arial"/>
              </a:rPr>
              <a:t>act</a:t>
            </a:r>
            <a:r>
              <a:rPr kumimoji="0" lang="en-GB" sz="2200" b="1" i="0" u="none" strike="noStrike" kern="1200" cap="none" spc="0" normalizeH="0" noProof="0" dirty="0">
                <a:ln>
                  <a:noFill/>
                </a:ln>
                <a:solidFill>
                  <a:srgbClr val="000000"/>
                </a:solidFill>
                <a:effectLst/>
                <a:uLnTx/>
                <a:uFillTx/>
                <a:latin typeface="Arial"/>
                <a:cs typeface="Arial"/>
              </a:rPr>
              <a:t> as evidence in criminal </a:t>
            </a:r>
            <a:br>
              <a:rPr kumimoji="0" lang="en-GB" sz="2200" b="1" i="0" u="none" strike="noStrike" kern="1200" cap="none" spc="0" normalizeH="0" noProof="0" dirty="0">
                <a:ln>
                  <a:noFill/>
                </a:ln>
                <a:solidFill>
                  <a:srgbClr val="000000"/>
                </a:solidFill>
                <a:effectLst/>
                <a:uLnTx/>
                <a:uFillTx/>
                <a:latin typeface="Arial"/>
                <a:cs typeface="Arial"/>
              </a:rPr>
            </a:br>
            <a:r>
              <a:rPr kumimoji="0" lang="en-GB" sz="2200" b="1" i="0" u="none" strike="noStrike" kern="1200" cap="none" spc="0" normalizeH="0" noProof="0" dirty="0">
                <a:ln>
                  <a:noFill/>
                </a:ln>
                <a:solidFill>
                  <a:srgbClr val="000000"/>
                </a:solidFill>
                <a:effectLst/>
                <a:uLnTx/>
                <a:uFillTx/>
                <a:latin typeface="Arial"/>
                <a:cs typeface="Arial"/>
              </a:rPr>
              <a:t>proceedings. </a:t>
            </a:r>
            <a:endParaRPr kumimoji="0" lang="en-GB" sz="2200" b="1" i="0" u="none" strike="noStrike" kern="1200" cap="none" spc="0" normalizeH="0" baseline="0" noProof="0" dirty="0">
              <a:ln>
                <a:noFill/>
              </a:ln>
              <a:solidFill>
                <a:srgbClr val="000000"/>
              </a:solidFill>
              <a:effectLst/>
              <a:uLnTx/>
              <a:uFillTx/>
              <a:latin typeface="Arial"/>
              <a:cs typeface="Arial"/>
            </a:endParaRPr>
          </a:p>
        </p:txBody>
      </p:sp>
      <p:sp>
        <p:nvSpPr>
          <p:cNvPr id="4" name="Rounded Rectangle 3"/>
          <p:cNvSpPr/>
          <p:nvPr/>
        </p:nvSpPr>
        <p:spPr>
          <a:xfrm>
            <a:off x="323528" y="1339418"/>
            <a:ext cx="7632848" cy="476726"/>
          </a:xfrm>
          <a:prstGeom prst="roundRect">
            <a:avLst/>
          </a:prstGeom>
          <a:solidFill>
            <a:srgbClr val="00B0F0"/>
          </a:solidFill>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Arial"/>
                <a:ea typeface="+mn-ea"/>
                <a:cs typeface="Arial"/>
              </a:rPr>
              <a:t>Proper search records help to:</a:t>
            </a:r>
          </a:p>
        </p:txBody>
      </p:sp>
      <p:grpSp>
        <p:nvGrpSpPr>
          <p:cNvPr id="5" name="Group 4">
            <a:extLst>
              <a:ext uri="{FF2B5EF4-FFF2-40B4-BE49-F238E27FC236}">
                <a16:creationId xmlns:a16="http://schemas.microsoft.com/office/drawing/2014/main" id="{A6780B3F-F341-2C46-8123-F8029E2CC584}"/>
              </a:ext>
            </a:extLst>
          </p:cNvPr>
          <p:cNvGrpSpPr/>
          <p:nvPr/>
        </p:nvGrpSpPr>
        <p:grpSpPr>
          <a:xfrm flipH="1">
            <a:off x="4570222" y="1238303"/>
            <a:ext cx="4250250" cy="4999009"/>
            <a:chOff x="11572398" y="1238303"/>
            <a:chExt cx="4250250" cy="4999009"/>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72398" y="1238303"/>
              <a:ext cx="1964089" cy="499900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3768667" y="4338148"/>
              <a:ext cx="2053981" cy="1478244"/>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Search documentation cont.</a:t>
            </a:r>
          </a:p>
        </p:txBody>
      </p:sp>
      <p:sp>
        <p:nvSpPr>
          <p:cNvPr id="3" name="TextBox 2"/>
          <p:cNvSpPr txBox="1"/>
          <p:nvPr/>
        </p:nvSpPr>
        <p:spPr>
          <a:xfrm>
            <a:off x="395536" y="2376645"/>
            <a:ext cx="8496944" cy="4093428"/>
          </a:xfrm>
          <a:prstGeom prst="rect">
            <a:avLst/>
          </a:prstGeom>
          <a:noFill/>
        </p:spPr>
        <p:txBody>
          <a:bodyPr wrap="square" numCol="2" rtlCol="0">
            <a:spAutoFit/>
          </a:bodyPr>
          <a:lstStyle/>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US" sz="2200" dirty="0">
                <a:solidFill>
                  <a:srgbClr val="000000"/>
                </a:solidFill>
                <a:latin typeface="Arial"/>
                <a:cs typeface="Arial"/>
              </a:rPr>
              <a:t>d</a:t>
            </a:r>
            <a:r>
              <a:rPr kumimoji="0" lang="en-US" sz="2200" b="1" i="0" u="none" strike="noStrike" kern="1200" cap="none" spc="0" normalizeH="0" baseline="0" noProof="0" dirty="0">
                <a:ln>
                  <a:noFill/>
                </a:ln>
                <a:solidFill>
                  <a:srgbClr val="000000"/>
                </a:solidFill>
                <a:effectLst/>
                <a:uLnTx/>
                <a:uFillTx/>
                <a:latin typeface="Arial"/>
                <a:cs typeface="Arial"/>
              </a:rPr>
              <a:t>ay, date and time(s) of search</a:t>
            </a:r>
            <a:endParaRPr kumimoji="0" lang="en-GB" sz="2200" b="1" i="0" u="none" strike="noStrike" kern="1200" cap="none" spc="0" normalizeH="0" baseline="0" noProof="0" dirty="0">
              <a:ln>
                <a:noFill/>
              </a:ln>
              <a:solidFill>
                <a:srgbClr val="000000"/>
              </a:solidFill>
              <a:effectLst/>
              <a:uLnTx/>
              <a:uFillTx/>
              <a:latin typeface="Arial"/>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US" sz="2200" dirty="0">
                <a:solidFill>
                  <a:srgbClr val="000000"/>
                </a:solidFill>
                <a:latin typeface="Arial"/>
                <a:cs typeface="Arial"/>
              </a:rPr>
              <a:t>location</a:t>
            </a:r>
            <a:r>
              <a:rPr kumimoji="0" lang="en-US" sz="2200" b="1" i="0" u="none" strike="noStrike" kern="1200" cap="none" spc="0" normalizeH="0" baseline="0" noProof="0" dirty="0">
                <a:ln>
                  <a:noFill/>
                </a:ln>
                <a:solidFill>
                  <a:srgbClr val="000000"/>
                </a:solidFill>
                <a:effectLst/>
                <a:uLnTx/>
                <a:uFillTx/>
                <a:latin typeface="Arial"/>
                <a:cs typeface="Arial"/>
              </a:rPr>
              <a:t> of search</a:t>
            </a:r>
            <a:endParaRPr kumimoji="0" lang="en-GB" sz="2200" b="1" i="0" u="none" strike="noStrike" kern="1200" cap="none" spc="0" normalizeH="0" baseline="0" noProof="0" dirty="0">
              <a:ln>
                <a:noFill/>
              </a:ln>
              <a:solidFill>
                <a:srgbClr val="000000"/>
              </a:solidFill>
              <a:effectLst/>
              <a:uLnTx/>
              <a:uFillTx/>
              <a:latin typeface="Arial"/>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US" sz="2200" b="1" i="0" u="none" strike="noStrike" kern="1200" cap="none" spc="0" normalizeH="0" baseline="0" noProof="0" dirty="0">
                <a:ln>
                  <a:noFill/>
                </a:ln>
                <a:solidFill>
                  <a:srgbClr val="000000"/>
                </a:solidFill>
                <a:effectLst/>
                <a:uLnTx/>
                <a:uFillTx/>
                <a:latin typeface="Arial"/>
                <a:cs typeface="Arial"/>
              </a:rPr>
              <a:t>details of person searched</a:t>
            </a:r>
            <a:endParaRPr kumimoji="0" lang="en-GB" sz="2200" b="1" i="0" u="none" strike="noStrike" kern="1200" cap="none" spc="0" normalizeH="0" baseline="0" noProof="0" dirty="0">
              <a:ln>
                <a:noFill/>
              </a:ln>
              <a:solidFill>
                <a:srgbClr val="000000"/>
              </a:solidFill>
              <a:effectLst/>
              <a:uLnTx/>
              <a:uFillTx/>
              <a:latin typeface="Arial"/>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US" sz="2200" dirty="0">
                <a:solidFill>
                  <a:srgbClr val="000000"/>
                </a:solidFill>
                <a:latin typeface="Arial"/>
                <a:cs typeface="Arial"/>
              </a:rPr>
              <a:t>details</a:t>
            </a:r>
            <a:r>
              <a:rPr kumimoji="0" lang="en-US" sz="2200" b="1" i="0" u="none" strike="noStrike" kern="1200" cap="none" spc="0" normalizeH="0" baseline="0" noProof="0" dirty="0">
                <a:ln>
                  <a:noFill/>
                </a:ln>
                <a:solidFill>
                  <a:srgbClr val="000000"/>
                </a:solidFill>
                <a:effectLst/>
                <a:uLnTx/>
                <a:uFillTx/>
                <a:latin typeface="Arial"/>
                <a:cs typeface="Arial"/>
              </a:rPr>
              <a:t> of the door supervisor searching </a:t>
            </a:r>
            <a:br>
              <a:rPr kumimoji="0" lang="en-US" sz="2200" b="1" i="0" u="none" strike="noStrike" kern="1200" cap="none" spc="0" normalizeH="0" baseline="0" noProof="0" dirty="0">
                <a:ln>
                  <a:noFill/>
                </a:ln>
                <a:solidFill>
                  <a:srgbClr val="000000"/>
                </a:solidFill>
                <a:effectLst/>
                <a:uLnTx/>
                <a:uFillTx/>
                <a:latin typeface="Arial"/>
                <a:cs typeface="Arial"/>
              </a:rPr>
            </a:br>
            <a:r>
              <a:rPr kumimoji="0" lang="en-US" sz="2200" b="1" i="0" u="none" strike="noStrike" kern="1200" cap="none" spc="0" normalizeH="0" baseline="0" noProof="0" dirty="0">
                <a:ln>
                  <a:noFill/>
                </a:ln>
                <a:solidFill>
                  <a:srgbClr val="000000"/>
                </a:solidFill>
                <a:effectLst/>
                <a:uLnTx/>
                <a:uFillTx/>
                <a:latin typeface="Arial"/>
                <a:cs typeface="Arial"/>
              </a:rPr>
              <a:t>(and any witnesses)</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endParaRPr lang="en-US" sz="2200" dirty="0">
              <a:solidFill>
                <a:srgbClr val="000000"/>
              </a:solidFill>
              <a:latin typeface="Arial"/>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endParaRPr kumimoji="0" lang="en-US" sz="2200" b="1" i="0" u="none" strike="noStrike" kern="1200" cap="none" spc="0" normalizeH="0" baseline="0" noProof="0" dirty="0">
              <a:ln>
                <a:noFill/>
              </a:ln>
              <a:solidFill>
                <a:srgbClr val="000000"/>
              </a:solidFill>
              <a:effectLst/>
              <a:uLnTx/>
              <a:uFillTx/>
              <a:latin typeface="Arial"/>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endParaRPr kumimoji="0" lang="en-GB" sz="2200" b="1" i="0" u="none" strike="noStrike" kern="1200" cap="none" spc="0" normalizeH="0" baseline="0" noProof="0" dirty="0">
              <a:ln>
                <a:noFill/>
              </a:ln>
              <a:solidFill>
                <a:srgbClr val="000000"/>
              </a:solidFill>
              <a:effectLst/>
              <a:uLnTx/>
              <a:uFillTx/>
              <a:latin typeface="Arial"/>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US" sz="2200" dirty="0">
                <a:solidFill>
                  <a:srgbClr val="000000"/>
                </a:solidFill>
                <a:latin typeface="Arial"/>
                <a:cs typeface="Arial"/>
              </a:rPr>
              <a:t>reason</a:t>
            </a:r>
            <a:r>
              <a:rPr kumimoji="0" lang="en-US" sz="2200" b="1" i="0" u="none" strike="noStrike" kern="1200" cap="none" spc="0" normalizeH="0" baseline="0" noProof="0" dirty="0">
                <a:ln>
                  <a:noFill/>
                </a:ln>
                <a:solidFill>
                  <a:srgbClr val="000000"/>
                </a:solidFill>
                <a:effectLst/>
                <a:uLnTx/>
                <a:uFillTx/>
                <a:latin typeface="Arial"/>
                <a:cs typeface="Arial"/>
              </a:rPr>
              <a:t> for search</a:t>
            </a:r>
            <a:endParaRPr kumimoji="0" lang="en-GB" sz="2200" b="1" i="0" u="none" strike="noStrike" kern="1200" cap="none" spc="0" normalizeH="0" baseline="0" noProof="0" dirty="0">
              <a:ln>
                <a:noFill/>
              </a:ln>
              <a:solidFill>
                <a:srgbClr val="000000"/>
              </a:solidFill>
              <a:effectLst/>
              <a:uLnTx/>
              <a:uFillTx/>
              <a:latin typeface="Arial"/>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US" sz="2200" dirty="0">
                <a:solidFill>
                  <a:srgbClr val="000000"/>
                </a:solidFill>
                <a:latin typeface="Arial"/>
                <a:cs typeface="Arial"/>
              </a:rPr>
              <a:t>details</a:t>
            </a:r>
            <a:r>
              <a:rPr kumimoji="0" lang="en-US" sz="2200" b="1" i="0" u="none" strike="noStrike" kern="1200" cap="none" spc="0" normalizeH="0" baseline="0" noProof="0" dirty="0">
                <a:ln>
                  <a:noFill/>
                </a:ln>
                <a:solidFill>
                  <a:srgbClr val="000000"/>
                </a:solidFill>
                <a:effectLst/>
                <a:uLnTx/>
                <a:uFillTx/>
                <a:latin typeface="Arial"/>
                <a:cs typeface="Arial"/>
              </a:rPr>
              <a:t> of search refusal</a:t>
            </a:r>
            <a:endParaRPr kumimoji="0" lang="en-GB" sz="2200" b="1" i="0" u="none" strike="noStrike" kern="1200" cap="none" spc="0" normalizeH="0" baseline="0" noProof="0" dirty="0">
              <a:ln>
                <a:noFill/>
              </a:ln>
              <a:solidFill>
                <a:srgbClr val="000000"/>
              </a:solidFill>
              <a:effectLst/>
              <a:uLnTx/>
              <a:uFillTx/>
              <a:latin typeface="Arial"/>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US" sz="2200" dirty="0">
                <a:solidFill>
                  <a:srgbClr val="000000"/>
                </a:solidFill>
                <a:latin typeface="Arial"/>
                <a:cs typeface="Arial"/>
              </a:rPr>
              <a:t>details</a:t>
            </a:r>
            <a:r>
              <a:rPr kumimoji="0" lang="en-US" sz="2200" b="1" i="0" u="none" strike="noStrike" kern="1200" cap="none" spc="0" normalizeH="0" baseline="0" noProof="0" dirty="0">
                <a:ln>
                  <a:noFill/>
                </a:ln>
                <a:solidFill>
                  <a:srgbClr val="000000"/>
                </a:solidFill>
                <a:effectLst/>
                <a:uLnTx/>
                <a:uFillTx/>
                <a:latin typeface="Arial"/>
                <a:cs typeface="Arial"/>
              </a:rPr>
              <a:t> of anything found during search</a:t>
            </a:r>
            <a:endParaRPr kumimoji="0" lang="en-GB" sz="2200" b="1" i="0" u="none" strike="noStrike" kern="1200" cap="none" spc="0" normalizeH="0" baseline="0" noProof="0" dirty="0">
              <a:ln>
                <a:noFill/>
              </a:ln>
              <a:solidFill>
                <a:srgbClr val="000000"/>
              </a:solidFill>
              <a:effectLst/>
              <a:uLnTx/>
              <a:uFillTx/>
              <a:latin typeface="Arial"/>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US" sz="2200" dirty="0">
                <a:solidFill>
                  <a:srgbClr val="000000"/>
                </a:solidFill>
                <a:latin typeface="Arial"/>
                <a:cs typeface="Arial"/>
              </a:rPr>
              <a:t>any</a:t>
            </a:r>
            <a:r>
              <a:rPr kumimoji="0" lang="en-US" sz="2200" b="1" i="0" u="none" strike="noStrike" kern="1200" cap="none" spc="0" normalizeH="0" baseline="0" noProof="0" dirty="0">
                <a:ln>
                  <a:noFill/>
                </a:ln>
                <a:solidFill>
                  <a:srgbClr val="000000"/>
                </a:solidFill>
                <a:effectLst/>
                <a:uLnTx/>
                <a:uFillTx/>
                <a:latin typeface="Arial"/>
                <a:cs typeface="Arial"/>
              </a:rPr>
              <a:t> action taken</a:t>
            </a:r>
            <a:endParaRPr kumimoji="0" lang="en-GB" sz="2200" b="1" i="0" u="none" strike="noStrike" kern="1200" cap="none" spc="0" normalizeH="0" baseline="0" noProof="0" dirty="0">
              <a:ln>
                <a:noFill/>
              </a:ln>
              <a:solidFill>
                <a:srgbClr val="000000"/>
              </a:solidFill>
              <a:effectLst/>
              <a:uLnTx/>
              <a:uFillTx/>
              <a:latin typeface="Arial"/>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US" sz="2200" dirty="0">
                <a:solidFill>
                  <a:srgbClr val="000000"/>
                </a:solidFill>
                <a:latin typeface="Arial"/>
                <a:cs typeface="Arial"/>
              </a:rPr>
              <a:t>signature</a:t>
            </a:r>
            <a:r>
              <a:rPr kumimoji="0" lang="en-US" sz="2200" b="1" i="0" u="none" strike="noStrike" kern="1200" cap="none" spc="0" normalizeH="0" baseline="0" noProof="0" dirty="0">
                <a:ln>
                  <a:noFill/>
                </a:ln>
                <a:solidFill>
                  <a:srgbClr val="000000"/>
                </a:solidFill>
                <a:effectLst/>
                <a:uLnTx/>
                <a:uFillTx/>
                <a:latin typeface="Arial"/>
                <a:cs typeface="Arial"/>
              </a:rPr>
              <a:t>(s).</a:t>
            </a:r>
            <a:endParaRPr kumimoji="0" lang="en-GB" sz="2200" b="1" i="0" u="none" strike="noStrike" kern="1200" cap="none" spc="0" normalizeH="0" baseline="0" noProof="0" dirty="0">
              <a:ln>
                <a:noFill/>
              </a:ln>
              <a:solidFill>
                <a:srgbClr val="000000"/>
              </a:solidFill>
              <a:effectLst/>
              <a:uLnTx/>
              <a:uFillTx/>
              <a:latin typeface="Arial"/>
              <a:cs typeface="Arial"/>
            </a:endParaRPr>
          </a:p>
        </p:txBody>
      </p:sp>
      <p:sp>
        <p:nvSpPr>
          <p:cNvPr id="4" name="Rounded Rectangle 3"/>
          <p:cNvSpPr/>
          <p:nvPr/>
        </p:nvSpPr>
        <p:spPr>
          <a:xfrm>
            <a:off x="263878" y="1700808"/>
            <a:ext cx="8496944" cy="476726"/>
          </a:xfrm>
          <a:prstGeom prst="roundRect">
            <a:avLst/>
          </a:prstGeom>
          <a:solidFill>
            <a:srgbClr val="00B0F0"/>
          </a:solidFill>
        </p:spPr>
        <p:txBody>
          <a:bodyPr wrap="square" numCol="1"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Arial"/>
                <a:ea typeface="+mn-ea"/>
                <a:cs typeface="Arial"/>
              </a:rPr>
              <a:t>Search records should contain</a:t>
            </a:r>
            <a:r>
              <a:rPr kumimoji="0" lang="en-US" sz="2200" b="1" i="0" u="none" strike="noStrike" kern="1200" cap="none" spc="0" normalizeH="0" noProof="0" dirty="0">
                <a:ln>
                  <a:noFill/>
                </a:ln>
                <a:solidFill>
                  <a:srgbClr val="FFFFFF"/>
                </a:solidFill>
                <a:effectLst/>
                <a:uLnTx/>
                <a:uFillTx/>
                <a:latin typeface="Arial"/>
                <a:ea typeface="+mn-ea"/>
                <a:cs typeface="Arial"/>
              </a:rPr>
              <a:t> </a:t>
            </a:r>
            <a:r>
              <a:rPr kumimoji="0" lang="en-US" sz="2200" b="1" i="0" u="none" strike="noStrike" kern="1200" cap="none" spc="0" normalizeH="0" baseline="0" noProof="0" dirty="0">
                <a:ln>
                  <a:noFill/>
                </a:ln>
                <a:solidFill>
                  <a:srgbClr val="FFFFFF"/>
                </a:solidFill>
                <a:effectLst/>
                <a:uLnTx/>
                <a:uFillTx/>
                <a:latin typeface="Arial"/>
                <a:ea typeface="+mn-ea"/>
                <a:cs typeface="Arial"/>
              </a:rPr>
              <a:t>details such as:</a:t>
            </a:r>
            <a:endParaRPr kumimoji="0" lang="en-GB" sz="2200" b="1" i="0" u="none" strike="noStrike" kern="1200" cap="none" spc="0" normalizeH="0" baseline="0" noProof="0" dirty="0">
              <a:ln>
                <a:noFill/>
              </a:ln>
              <a:solidFill>
                <a:srgbClr val="FFFFFF"/>
              </a:solidFill>
              <a:effectLst/>
              <a:uLnTx/>
              <a:uFillTx/>
              <a:latin typeface="Arial"/>
              <a:ea typeface="+mn-ea"/>
              <a:cs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Dealing with property found </a:t>
            </a:r>
            <a:br>
              <a:rPr lang="en-GB" dirty="0"/>
            </a:br>
            <a:r>
              <a:rPr lang="en-GB" dirty="0"/>
              <a:t>during a search</a:t>
            </a:r>
          </a:p>
        </p:txBody>
      </p:sp>
      <p:sp>
        <p:nvSpPr>
          <p:cNvPr id="3" name="TextBox 2"/>
          <p:cNvSpPr txBox="1"/>
          <p:nvPr/>
        </p:nvSpPr>
        <p:spPr>
          <a:xfrm>
            <a:off x="251520" y="1268760"/>
            <a:ext cx="864096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
                <a:ea typeface="+mn-ea"/>
                <a:cs typeface="Arial"/>
              </a:rPr>
              <a:t>Any stolen, illegal, suspect or unauthorised items found must be dealt with correctly, following the venue’s search policy</a:t>
            </a:r>
          </a:p>
        </p:txBody>
      </p:sp>
      <p:sp>
        <p:nvSpPr>
          <p:cNvPr id="4" name="Rounded Rectangle 3"/>
          <p:cNvSpPr/>
          <p:nvPr/>
        </p:nvSpPr>
        <p:spPr>
          <a:xfrm>
            <a:off x="251520" y="2655289"/>
            <a:ext cx="8496944" cy="851297"/>
          </a:xfrm>
          <a:prstGeom prst="roundRect">
            <a:avLst/>
          </a:prstGeom>
          <a:solidFill>
            <a:srgbClr val="00B0F0"/>
          </a:solidFill>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Arial"/>
                <a:ea typeface="+mn-ea"/>
                <a:cs typeface="Arial"/>
              </a:rPr>
              <a:t>Possible actions, depending on what is found and under </a:t>
            </a:r>
            <a:br>
              <a:rPr kumimoji="0" lang="en-US" sz="2200" b="1" i="0" u="none" strike="noStrike" kern="1200" cap="none" spc="0" normalizeH="0" baseline="0" noProof="0" dirty="0">
                <a:ln>
                  <a:noFill/>
                </a:ln>
                <a:solidFill>
                  <a:srgbClr val="FFFFFF"/>
                </a:solidFill>
                <a:effectLst/>
                <a:uLnTx/>
                <a:uFillTx/>
                <a:latin typeface="Arial"/>
                <a:ea typeface="+mn-ea"/>
                <a:cs typeface="Arial"/>
              </a:rPr>
            </a:br>
            <a:r>
              <a:rPr kumimoji="0" lang="en-US" sz="2200" b="1" i="0" u="none" strike="noStrike" kern="1200" cap="none" spc="0" normalizeH="0" baseline="0" noProof="0" dirty="0">
                <a:ln>
                  <a:noFill/>
                </a:ln>
                <a:solidFill>
                  <a:srgbClr val="FFFFFF"/>
                </a:solidFill>
                <a:effectLst/>
                <a:uLnTx/>
                <a:uFillTx/>
                <a:latin typeface="Arial"/>
                <a:ea typeface="+mn-ea"/>
                <a:cs typeface="Arial"/>
              </a:rPr>
              <a:t>what circumstances, may include:</a:t>
            </a:r>
            <a:endParaRPr kumimoji="0" lang="en-GB" sz="2200" b="1" i="0" u="none" strike="noStrike" kern="1200" cap="none" spc="0" normalizeH="0" baseline="0" noProof="0" dirty="0">
              <a:ln>
                <a:noFill/>
              </a:ln>
              <a:solidFill>
                <a:srgbClr val="FFFFFF"/>
              </a:solidFill>
              <a:effectLst/>
              <a:uLnTx/>
              <a:uFillTx/>
              <a:latin typeface="Arial"/>
              <a:ea typeface="+mn-ea"/>
              <a:cs typeface="Arial"/>
            </a:endParaRPr>
          </a:p>
        </p:txBody>
      </p:sp>
      <p:sp>
        <p:nvSpPr>
          <p:cNvPr id="5" name="Rectangle 4"/>
          <p:cNvSpPr/>
          <p:nvPr/>
        </p:nvSpPr>
        <p:spPr>
          <a:xfrm>
            <a:off x="246679" y="3619618"/>
            <a:ext cx="8640960" cy="2508379"/>
          </a:xfrm>
          <a:prstGeom prst="rect">
            <a:avLst/>
          </a:prstGeom>
        </p:spPr>
        <p:txBody>
          <a:bodyPr wrap="square">
            <a:spAutoFit/>
          </a:bodyPr>
          <a:lstStyle/>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cs typeface="Arial"/>
              </a:rPr>
              <a:t>giving</a:t>
            </a:r>
            <a:r>
              <a:rPr kumimoji="0" lang="en-GB" sz="2200" b="1" i="0" u="none" strike="noStrike" kern="1200" cap="none" spc="0" normalizeH="0" noProof="0" dirty="0">
                <a:ln>
                  <a:noFill/>
                </a:ln>
                <a:solidFill>
                  <a:srgbClr val="000000"/>
                </a:solidFill>
                <a:effectLst/>
                <a:uLnTx/>
                <a:uFillTx/>
                <a:latin typeface="Arial"/>
                <a:cs typeface="Arial"/>
              </a:rPr>
              <a:t> a verbal warning</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GB" sz="2200" baseline="0" dirty="0">
                <a:solidFill>
                  <a:srgbClr val="000000"/>
                </a:solidFill>
                <a:latin typeface="Arial"/>
                <a:cs typeface="Arial"/>
              </a:rPr>
              <a:t>reporting to your supervisor or line manager for advice </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noProof="0" dirty="0">
                <a:ln>
                  <a:noFill/>
                </a:ln>
                <a:solidFill>
                  <a:srgbClr val="000000"/>
                </a:solidFill>
                <a:effectLst/>
                <a:uLnTx/>
                <a:uFillTx/>
                <a:latin typeface="Arial"/>
                <a:cs typeface="Arial"/>
              </a:rPr>
              <a:t>reporting to DPS for advice </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GB" sz="2200" baseline="0" dirty="0">
                <a:solidFill>
                  <a:srgbClr val="000000"/>
                </a:solidFill>
                <a:latin typeface="Arial"/>
                <a:cs typeface="Arial"/>
              </a:rPr>
              <a:t>looking after item</a:t>
            </a:r>
            <a:r>
              <a:rPr lang="en-GB" sz="2200" dirty="0">
                <a:solidFill>
                  <a:srgbClr val="000000"/>
                </a:solidFill>
                <a:latin typeface="Arial"/>
                <a:cs typeface="Arial"/>
              </a:rPr>
              <a:t> for the customer until they leave </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GB" sz="2200" dirty="0">
                <a:solidFill>
                  <a:srgbClr val="000000"/>
                </a:solidFill>
                <a:latin typeface="Arial"/>
                <a:cs typeface="Arial"/>
              </a:rPr>
              <a:t>seizing</a:t>
            </a:r>
            <a:r>
              <a:rPr kumimoji="0" lang="en-GB" sz="2200" b="1" i="0" u="none" strike="noStrike" kern="1200" cap="none" spc="0" normalizeH="0" noProof="0" dirty="0">
                <a:ln>
                  <a:noFill/>
                </a:ln>
                <a:solidFill>
                  <a:srgbClr val="000000"/>
                </a:solidFill>
                <a:effectLst/>
                <a:uLnTx/>
                <a:uFillTx/>
                <a:latin typeface="Arial"/>
                <a:cs typeface="Arial"/>
              </a:rPr>
              <a:t> item and refusing entry </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GB" sz="2200" baseline="0" dirty="0">
                <a:solidFill>
                  <a:srgbClr val="000000"/>
                </a:solidFill>
                <a:latin typeface="Arial"/>
                <a:cs typeface="Arial"/>
              </a:rPr>
              <a:t>seizing item, arresting customer and</a:t>
            </a:r>
            <a:r>
              <a:rPr lang="en-GB" sz="2200" dirty="0">
                <a:solidFill>
                  <a:srgbClr val="000000"/>
                </a:solidFill>
                <a:latin typeface="Arial"/>
                <a:cs typeface="Arial"/>
              </a:rPr>
              <a:t> calling the police.</a:t>
            </a:r>
            <a:endParaRPr kumimoji="0" lang="en-GB" sz="2200" b="1" i="0" u="none" strike="noStrike" kern="1200" cap="none" spc="0" normalizeH="0" baseline="0" noProof="0" dirty="0">
              <a:ln>
                <a:noFill/>
              </a:ln>
              <a:solidFill>
                <a:srgbClr val="000000"/>
              </a:solidFill>
              <a:effectLst/>
              <a:uLnTx/>
              <a:uFillTx/>
              <a:latin typeface="Arial"/>
              <a:cs typeface="Arial"/>
            </a:endParaRPr>
          </a:p>
        </p:txBody>
      </p:sp>
      <p:sp>
        <p:nvSpPr>
          <p:cNvPr id="6" name="Rounded Rectangle 5"/>
          <p:cNvSpPr/>
          <p:nvPr/>
        </p:nvSpPr>
        <p:spPr bwMode="auto">
          <a:xfrm>
            <a:off x="251520" y="2072825"/>
            <a:ext cx="8640960" cy="504056"/>
          </a:xfrm>
          <a:prstGeom prst="roundRect">
            <a:avLst/>
          </a:prstGeom>
          <a:no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rgbClr val="189049"/>
              </a:buClr>
              <a:buSzTx/>
              <a:buFontTx/>
              <a:buNone/>
              <a:tabLst/>
              <a:defRPr/>
            </a:pPr>
            <a:r>
              <a:rPr kumimoji="0" lang="en-US" sz="2200" b="1" i="0" u="none" strike="noStrike" kern="1200" cap="none" spc="0" normalizeH="0" baseline="0" noProof="0" dirty="0">
                <a:ln>
                  <a:noFill/>
                </a:ln>
                <a:solidFill>
                  <a:srgbClr val="00B0F0"/>
                </a:solidFill>
                <a:effectLst/>
                <a:uLnTx/>
                <a:uFillTx/>
                <a:latin typeface="Arial"/>
                <a:ea typeface="+mn-ea"/>
                <a:cs typeface="Arial"/>
              </a:rPr>
              <a:t>The DPS should also be informed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Dealing with property found </a:t>
            </a:r>
            <a:br>
              <a:rPr lang="en-GB" dirty="0"/>
            </a:br>
            <a:r>
              <a:rPr lang="en-GB" dirty="0"/>
              <a:t>during a search cont.</a:t>
            </a:r>
          </a:p>
        </p:txBody>
      </p:sp>
      <p:sp>
        <p:nvSpPr>
          <p:cNvPr id="4" name="Rounded Rectangle 3"/>
          <p:cNvSpPr/>
          <p:nvPr/>
        </p:nvSpPr>
        <p:spPr>
          <a:xfrm>
            <a:off x="251520" y="1735763"/>
            <a:ext cx="6767050" cy="476726"/>
          </a:xfrm>
          <a:prstGeom prst="roundRect">
            <a:avLst/>
          </a:prstGeom>
          <a:solidFill>
            <a:srgbClr val="00B0F0"/>
          </a:solidFill>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Arial"/>
                <a:ea typeface="+mn-ea"/>
                <a:cs typeface="Arial"/>
              </a:rPr>
              <a:t>Any items seized must be:</a:t>
            </a:r>
          </a:p>
        </p:txBody>
      </p:sp>
      <p:sp>
        <p:nvSpPr>
          <p:cNvPr id="5" name="Rounded Rectangle 4"/>
          <p:cNvSpPr/>
          <p:nvPr/>
        </p:nvSpPr>
        <p:spPr>
          <a:xfrm>
            <a:off x="251520" y="4339232"/>
            <a:ext cx="7344816" cy="1225868"/>
          </a:xfrm>
          <a:prstGeom prst="roundRect">
            <a:avLst/>
          </a:prstGeom>
          <a:solidFill>
            <a:schemeClr val="bg2"/>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effectLst/>
                <a:uLnTx/>
                <a:uFillTx/>
                <a:latin typeface="Arial"/>
                <a:ea typeface="+mn-ea"/>
                <a:cs typeface="Arial"/>
              </a:rPr>
              <a:t>Always follow the procedures </a:t>
            </a:r>
            <a:br>
              <a:rPr kumimoji="0" lang="en-US" sz="2200" b="1" i="0" u="none" strike="noStrike" kern="1200" cap="none" spc="0" normalizeH="0" baseline="0" noProof="0" dirty="0">
                <a:ln>
                  <a:noFill/>
                </a:ln>
                <a:effectLst/>
                <a:uLnTx/>
                <a:uFillTx/>
                <a:latin typeface="Arial"/>
                <a:ea typeface="+mn-ea"/>
                <a:cs typeface="Arial"/>
              </a:rPr>
            </a:br>
            <a:r>
              <a:rPr kumimoji="0" lang="en-US" sz="2200" b="1" i="0" u="none" strike="noStrike" kern="1200" cap="none" spc="0" normalizeH="0" baseline="0" noProof="0" dirty="0">
                <a:ln>
                  <a:noFill/>
                </a:ln>
                <a:effectLst/>
                <a:uLnTx/>
                <a:uFillTx/>
                <a:latin typeface="Arial"/>
                <a:ea typeface="+mn-ea"/>
                <a:cs typeface="Arial"/>
              </a:rPr>
              <a:t>specified in the venue’s search </a:t>
            </a:r>
            <a:br>
              <a:rPr kumimoji="0" lang="en-US" sz="2200" b="1" i="0" u="none" strike="noStrike" kern="1200" cap="none" spc="0" normalizeH="0" baseline="0" noProof="0" dirty="0">
                <a:ln>
                  <a:noFill/>
                </a:ln>
                <a:effectLst/>
                <a:uLnTx/>
                <a:uFillTx/>
                <a:latin typeface="Arial"/>
                <a:ea typeface="+mn-ea"/>
                <a:cs typeface="Arial"/>
              </a:rPr>
            </a:br>
            <a:r>
              <a:rPr kumimoji="0" lang="en-US" sz="2200" b="1" i="0" u="none" strike="noStrike" kern="1200" cap="none" spc="0" normalizeH="0" baseline="0" noProof="0" dirty="0">
                <a:ln>
                  <a:noFill/>
                </a:ln>
                <a:effectLst/>
                <a:uLnTx/>
                <a:uFillTx/>
                <a:latin typeface="Arial"/>
                <a:ea typeface="+mn-ea"/>
                <a:cs typeface="Arial"/>
              </a:rPr>
              <a:t>policy.</a:t>
            </a:r>
            <a:endParaRPr kumimoji="0" lang="en-GB" sz="2200" b="1" i="0" u="none" strike="noStrike" kern="1200" cap="none" spc="0" normalizeH="0" baseline="0" noProof="0" dirty="0">
              <a:ln>
                <a:noFill/>
              </a:ln>
              <a:effectLst/>
              <a:uLnTx/>
              <a:uFillTx/>
              <a:latin typeface="Arial"/>
              <a:ea typeface="+mn-ea"/>
              <a:cs typeface="Arial"/>
            </a:endParaRPr>
          </a:p>
        </p:txBody>
      </p:sp>
      <p:sp>
        <p:nvSpPr>
          <p:cNvPr id="6" name="Rounded Rectangle 5"/>
          <p:cNvSpPr/>
          <p:nvPr/>
        </p:nvSpPr>
        <p:spPr>
          <a:xfrm>
            <a:off x="218129" y="2536256"/>
            <a:ext cx="6767050" cy="1530489"/>
          </a:xfrm>
          <a:prstGeom prst="roundRect">
            <a:avLst>
              <a:gd name="adj" fmla="val 10592"/>
            </a:avLst>
          </a:prstGeom>
          <a:ln w="38100">
            <a:noFill/>
          </a:ln>
        </p:spPr>
        <p:txBody>
          <a:bodyPr wrap="square" anchor="ctr">
            <a:spAutoFit/>
          </a:bodyPr>
          <a:lstStyle/>
          <a:p>
            <a:pPr marL="342900" marR="0" lvl="0" indent="-342900" algn="l" defTabSz="914400" rtl="0" eaLnBrk="1" fontAlgn="auto" latinLnBrk="0" hangingPunct="1">
              <a:lnSpc>
                <a:spcPct val="100000"/>
              </a:lnSpc>
              <a:spcBef>
                <a:spcPts val="0"/>
              </a:spcBef>
              <a:spcAft>
                <a:spcPts val="0"/>
              </a:spcAft>
              <a:buClr>
                <a:srgbClr val="00B0F0"/>
              </a:buClr>
              <a:buSzTx/>
              <a:buFont typeface="System Font Regular"/>
              <a:buChar char="●"/>
              <a:tabLst/>
              <a:defRPr/>
            </a:pPr>
            <a:r>
              <a:rPr lang="en-US" sz="2200" dirty="0">
                <a:solidFill>
                  <a:srgbClr val="000000"/>
                </a:solidFill>
                <a:latin typeface="Arial"/>
                <a:cs typeface="Arial"/>
              </a:rPr>
              <a:t>kept</a:t>
            </a:r>
            <a:r>
              <a:rPr kumimoji="0" lang="en-US" sz="2200" b="1" i="0" u="none" strike="noStrike" kern="1200" cap="none" spc="0" normalizeH="0" baseline="0" noProof="0" dirty="0">
                <a:ln>
                  <a:noFill/>
                </a:ln>
                <a:solidFill>
                  <a:srgbClr val="000000"/>
                </a:solidFill>
                <a:effectLst/>
                <a:uLnTx/>
                <a:uFillTx/>
                <a:latin typeface="Arial"/>
                <a:ea typeface="+mn-ea"/>
                <a:cs typeface="Arial"/>
              </a:rPr>
              <a:t> securely (drugs</a:t>
            </a:r>
            <a:r>
              <a:rPr kumimoji="0" lang="en-US" sz="2200" b="1" i="0" u="none" strike="noStrike" kern="1200" cap="none" spc="0" normalizeH="0" noProof="0" dirty="0">
                <a:ln>
                  <a:noFill/>
                </a:ln>
                <a:solidFill>
                  <a:srgbClr val="000000"/>
                </a:solidFill>
                <a:effectLst/>
                <a:uLnTx/>
                <a:uFillTx/>
                <a:latin typeface="Arial"/>
                <a:ea typeface="+mn-ea"/>
                <a:cs typeface="Arial"/>
              </a:rPr>
              <a:t> amnesty box)</a:t>
            </a:r>
          </a:p>
          <a:p>
            <a:pPr marL="342900" indent="-342900" fontAlgn="auto">
              <a:spcBef>
                <a:spcPts val="0"/>
              </a:spcBef>
              <a:spcAft>
                <a:spcPts val="0"/>
              </a:spcAft>
              <a:buClr>
                <a:srgbClr val="00B0F0"/>
              </a:buClr>
              <a:buFont typeface="System Font Regular"/>
              <a:buChar char="●"/>
              <a:defRPr/>
            </a:pPr>
            <a:r>
              <a:rPr lang="en-US" sz="2200" dirty="0">
                <a:solidFill>
                  <a:srgbClr val="000000"/>
                </a:solidFill>
                <a:latin typeface="Arial"/>
                <a:cs typeface="Arial"/>
              </a:rPr>
              <a:t>properly recorded </a:t>
            </a:r>
          </a:p>
          <a:p>
            <a:pPr marL="342900" indent="-342900" fontAlgn="auto">
              <a:spcBef>
                <a:spcPts val="0"/>
              </a:spcBef>
              <a:spcAft>
                <a:spcPts val="0"/>
              </a:spcAft>
              <a:buClr>
                <a:srgbClr val="00B0F0"/>
              </a:buClr>
              <a:buFont typeface="System Font Regular"/>
              <a:buChar char="●"/>
              <a:defRPr/>
            </a:pPr>
            <a:r>
              <a:rPr lang="en-US" sz="2200" dirty="0">
                <a:solidFill>
                  <a:srgbClr val="000000"/>
                </a:solidFill>
                <a:latin typeface="Arial"/>
                <a:cs typeface="Arial"/>
              </a:rPr>
              <a:t>reported following the </a:t>
            </a:r>
            <a:br>
              <a:rPr lang="en-US" sz="2200" dirty="0">
                <a:solidFill>
                  <a:srgbClr val="000000"/>
                </a:solidFill>
                <a:latin typeface="Arial"/>
                <a:cs typeface="Arial"/>
              </a:rPr>
            </a:br>
            <a:r>
              <a:rPr lang="en-US" sz="2200" dirty="0">
                <a:solidFill>
                  <a:srgbClr val="000000"/>
                </a:solidFill>
                <a:latin typeface="Arial"/>
                <a:cs typeface="Arial"/>
              </a:rPr>
              <a:t>local policy</a:t>
            </a:r>
          </a:p>
        </p:txBody>
      </p:sp>
      <p:pic>
        <p:nvPicPr>
          <p:cNvPr id="18434" name="Picture 2" descr="\\DESIGNARCHIVE\Archive\Image Bank\Photography\Security\Door Supervisor\DS Martyn putting drugs in evidence ba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4661" y="1196752"/>
            <a:ext cx="3747819" cy="57037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8642D-274B-4EDF-B067-D18AE84061AD}"/>
              </a:ext>
            </a:extLst>
          </p:cNvPr>
          <p:cNvSpPr>
            <a:spLocks noGrp="1"/>
          </p:cNvSpPr>
          <p:nvPr>
            <p:ph type="title"/>
          </p:nvPr>
        </p:nvSpPr>
        <p:spPr/>
        <p:txBody>
          <a:bodyPr/>
          <a:lstStyle/>
          <a:p>
            <a:r>
              <a:rPr lang="en-GB" dirty="0"/>
              <a:t>Additional considerations </a:t>
            </a:r>
          </a:p>
        </p:txBody>
      </p:sp>
      <p:sp>
        <p:nvSpPr>
          <p:cNvPr id="5" name="Rounded Rectangle 3">
            <a:extLst>
              <a:ext uri="{FF2B5EF4-FFF2-40B4-BE49-F238E27FC236}">
                <a16:creationId xmlns:a16="http://schemas.microsoft.com/office/drawing/2014/main" id="{0172D6C7-BC02-8042-86E0-B2E1B4D7215A}"/>
              </a:ext>
            </a:extLst>
          </p:cNvPr>
          <p:cNvSpPr/>
          <p:nvPr/>
        </p:nvSpPr>
        <p:spPr>
          <a:xfrm>
            <a:off x="179512" y="1427263"/>
            <a:ext cx="8712968" cy="851297"/>
          </a:xfrm>
          <a:prstGeom prst="roundRect">
            <a:avLst/>
          </a:prstGeom>
          <a:solidFill>
            <a:srgbClr val="00B0F0"/>
          </a:solidFill>
        </p:spPr>
        <p:txBody>
          <a:bodyPr wrap="square" anchor="ctr">
            <a:spAutoFit/>
          </a:bodyPr>
          <a:lstStyle/>
          <a:p>
            <a:r>
              <a:rPr lang="en-GB" sz="2200" dirty="0"/>
              <a:t>Care should be taken when dealing with people with physical or learning difficulties and with children or young people</a:t>
            </a:r>
          </a:p>
        </p:txBody>
      </p:sp>
      <p:sp>
        <p:nvSpPr>
          <p:cNvPr id="6" name="Rounded Rectangle 3">
            <a:extLst>
              <a:ext uri="{FF2B5EF4-FFF2-40B4-BE49-F238E27FC236}">
                <a16:creationId xmlns:a16="http://schemas.microsoft.com/office/drawing/2014/main" id="{B12A36E9-095C-0C42-83E5-59FF31EC5CEC}"/>
              </a:ext>
            </a:extLst>
          </p:cNvPr>
          <p:cNvSpPr/>
          <p:nvPr/>
        </p:nvSpPr>
        <p:spPr>
          <a:xfrm>
            <a:off x="215516" y="2502554"/>
            <a:ext cx="8712968" cy="851297"/>
          </a:xfrm>
          <a:prstGeom prst="roundRect">
            <a:avLst/>
          </a:prstGeom>
          <a:solidFill>
            <a:schemeClr val="tx1"/>
          </a:solidFill>
        </p:spPr>
        <p:txBody>
          <a:bodyPr wrap="square" anchor="ctr">
            <a:spAutoFit/>
          </a:bodyPr>
          <a:lstStyle/>
          <a:p>
            <a:r>
              <a:rPr lang="en-GB" sz="2200" dirty="0"/>
              <a:t>Searches carried out on children and young people should be conducted in the presence of another individual</a:t>
            </a:r>
          </a:p>
        </p:txBody>
      </p:sp>
      <p:sp>
        <p:nvSpPr>
          <p:cNvPr id="7" name="Rounded Rectangle 3">
            <a:extLst>
              <a:ext uri="{FF2B5EF4-FFF2-40B4-BE49-F238E27FC236}">
                <a16:creationId xmlns:a16="http://schemas.microsoft.com/office/drawing/2014/main" id="{1F7FF4C5-8EA6-2048-9735-289A3E82716F}"/>
              </a:ext>
            </a:extLst>
          </p:cNvPr>
          <p:cNvSpPr/>
          <p:nvPr/>
        </p:nvSpPr>
        <p:spPr>
          <a:xfrm>
            <a:off x="179512" y="3577845"/>
            <a:ext cx="8712968" cy="851297"/>
          </a:xfrm>
          <a:prstGeom prst="roundRect">
            <a:avLst/>
          </a:prstGeom>
          <a:solidFill>
            <a:srgbClr val="ABEAFF"/>
          </a:solidFill>
        </p:spPr>
        <p:txBody>
          <a:bodyPr wrap="square" anchor="ctr">
            <a:spAutoFit/>
          </a:bodyPr>
          <a:lstStyle/>
          <a:p>
            <a:r>
              <a:rPr lang="en-GB" sz="2200" dirty="0">
                <a:solidFill>
                  <a:schemeClr val="tx1"/>
                </a:solidFill>
              </a:rPr>
              <a:t>Children and young people should not be asked to remove clothing, other than outer garments like coats, gloves and hats</a:t>
            </a:r>
          </a:p>
        </p:txBody>
      </p:sp>
      <p:sp>
        <p:nvSpPr>
          <p:cNvPr id="11" name="Rounded Rectangle 3">
            <a:extLst>
              <a:ext uri="{FF2B5EF4-FFF2-40B4-BE49-F238E27FC236}">
                <a16:creationId xmlns:a16="http://schemas.microsoft.com/office/drawing/2014/main" id="{1391E324-1A16-8146-96E5-118B8E63B8D1}"/>
              </a:ext>
            </a:extLst>
          </p:cNvPr>
          <p:cNvSpPr/>
          <p:nvPr/>
        </p:nvSpPr>
        <p:spPr>
          <a:xfrm>
            <a:off x="179512" y="4653136"/>
            <a:ext cx="8712968" cy="1225868"/>
          </a:xfrm>
          <a:prstGeom prst="roundRect">
            <a:avLst/>
          </a:prstGeom>
          <a:solidFill>
            <a:schemeClr val="bg2"/>
          </a:solidFill>
        </p:spPr>
        <p:txBody>
          <a:bodyPr wrap="square" anchor="ctr">
            <a:spAutoFit/>
          </a:bodyPr>
          <a:lstStyle/>
          <a:p>
            <a:pPr marL="0" indent="0">
              <a:buNone/>
            </a:pPr>
            <a:r>
              <a:rPr lang="en-GB" sz="2200" dirty="0"/>
              <a:t>You should also be aware of other people’s cultural and religious beliefs and values, which may be slightly different to your own.</a:t>
            </a:r>
          </a:p>
        </p:txBody>
      </p:sp>
    </p:spTree>
    <p:extLst>
      <p:ext uri="{BB962C8B-B14F-4D97-AF65-F5344CB8AC3E}">
        <p14:creationId xmlns:p14="http://schemas.microsoft.com/office/powerpoint/2010/main" val="1512806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616C6-1982-4DE5-8AB9-B524E0BB271A}"/>
              </a:ext>
            </a:extLst>
          </p:cNvPr>
          <p:cNvSpPr>
            <a:spLocks noGrp="1"/>
          </p:cNvSpPr>
          <p:nvPr>
            <p:ph type="title"/>
          </p:nvPr>
        </p:nvSpPr>
        <p:spPr/>
        <p:txBody>
          <a:bodyPr/>
          <a:lstStyle/>
          <a:p>
            <a:r>
              <a:rPr lang="en-GB" dirty="0"/>
              <a:t>Incidents or accidents </a:t>
            </a:r>
          </a:p>
        </p:txBody>
      </p:sp>
      <p:sp>
        <p:nvSpPr>
          <p:cNvPr id="4" name="Rounded Rectangle 3">
            <a:extLst>
              <a:ext uri="{FF2B5EF4-FFF2-40B4-BE49-F238E27FC236}">
                <a16:creationId xmlns:a16="http://schemas.microsoft.com/office/drawing/2014/main" id="{E14B1982-9B3E-434D-838C-0319631815FA}"/>
              </a:ext>
            </a:extLst>
          </p:cNvPr>
          <p:cNvSpPr/>
          <p:nvPr/>
        </p:nvSpPr>
        <p:spPr>
          <a:xfrm>
            <a:off x="346284" y="1543099"/>
            <a:ext cx="8451431" cy="851297"/>
          </a:xfrm>
          <a:prstGeom prst="roundRect">
            <a:avLst/>
          </a:prstGeom>
          <a:solidFill>
            <a:srgbClr val="00B0F0"/>
          </a:solidFill>
        </p:spPr>
        <p:txBody>
          <a:bodyPr wrap="square" anchor="ctr">
            <a:spAutoFit/>
          </a:bodyPr>
          <a:lstStyle/>
          <a:p>
            <a:r>
              <a:rPr lang="en-GB" sz="2200" dirty="0"/>
              <a:t>As a door supervisor, you must record all incidents or accidents that occur during a search</a:t>
            </a:r>
          </a:p>
        </p:txBody>
      </p:sp>
      <p:sp>
        <p:nvSpPr>
          <p:cNvPr id="5" name="Rounded Rectangle 3">
            <a:extLst>
              <a:ext uri="{FF2B5EF4-FFF2-40B4-BE49-F238E27FC236}">
                <a16:creationId xmlns:a16="http://schemas.microsoft.com/office/drawing/2014/main" id="{E2F25DA7-7FA1-704F-B4AE-4E61C7F43E3F}"/>
              </a:ext>
            </a:extLst>
          </p:cNvPr>
          <p:cNvSpPr/>
          <p:nvPr/>
        </p:nvSpPr>
        <p:spPr>
          <a:xfrm>
            <a:off x="372779" y="2575230"/>
            <a:ext cx="8451431" cy="1225868"/>
          </a:xfrm>
          <a:prstGeom prst="roundRect">
            <a:avLst/>
          </a:prstGeom>
          <a:solidFill>
            <a:schemeClr val="tx1"/>
          </a:solidFill>
        </p:spPr>
        <p:txBody>
          <a:bodyPr wrap="square" anchor="ctr">
            <a:spAutoFit/>
          </a:bodyPr>
          <a:lstStyle/>
          <a:p>
            <a:r>
              <a:rPr lang="en-GB" sz="2200" dirty="0"/>
              <a:t>You must complete an incident report form and the incident or accident should be reported to the person in charge as soon as possible</a:t>
            </a:r>
          </a:p>
        </p:txBody>
      </p:sp>
      <p:sp>
        <p:nvSpPr>
          <p:cNvPr id="6" name="Rounded Rectangle 3">
            <a:extLst>
              <a:ext uri="{FF2B5EF4-FFF2-40B4-BE49-F238E27FC236}">
                <a16:creationId xmlns:a16="http://schemas.microsoft.com/office/drawing/2014/main" id="{8DAEF594-9110-0D40-89C8-9EA0A6016546}"/>
              </a:ext>
            </a:extLst>
          </p:cNvPr>
          <p:cNvSpPr/>
          <p:nvPr/>
        </p:nvSpPr>
        <p:spPr>
          <a:xfrm>
            <a:off x="346284" y="3999219"/>
            <a:ext cx="8451431" cy="476726"/>
          </a:xfrm>
          <a:prstGeom prst="roundRect">
            <a:avLst/>
          </a:prstGeom>
          <a:solidFill>
            <a:srgbClr val="ABEAFF"/>
          </a:solidFill>
        </p:spPr>
        <p:txBody>
          <a:bodyPr wrap="square" anchor="ctr">
            <a:spAutoFit/>
          </a:bodyPr>
          <a:lstStyle/>
          <a:p>
            <a:r>
              <a:rPr lang="en-GB" sz="2200" dirty="0">
                <a:solidFill>
                  <a:schemeClr val="tx1"/>
                </a:solidFill>
              </a:rPr>
              <a:t>Emergency services should be contacted if needed</a:t>
            </a:r>
          </a:p>
        </p:txBody>
      </p:sp>
      <p:sp>
        <p:nvSpPr>
          <p:cNvPr id="7" name="Rounded Rectangle 3">
            <a:extLst>
              <a:ext uri="{FF2B5EF4-FFF2-40B4-BE49-F238E27FC236}">
                <a16:creationId xmlns:a16="http://schemas.microsoft.com/office/drawing/2014/main" id="{8A4BEC08-E79A-AE46-A1C0-08F350AE8750}"/>
              </a:ext>
            </a:extLst>
          </p:cNvPr>
          <p:cNvSpPr/>
          <p:nvPr/>
        </p:nvSpPr>
        <p:spPr>
          <a:xfrm>
            <a:off x="346284" y="4691092"/>
            <a:ext cx="8451431" cy="851297"/>
          </a:xfrm>
          <a:prstGeom prst="roundRect">
            <a:avLst/>
          </a:prstGeom>
          <a:solidFill>
            <a:schemeClr val="bg2"/>
          </a:solidFill>
        </p:spPr>
        <p:txBody>
          <a:bodyPr wrap="square" anchor="ctr">
            <a:spAutoFit/>
          </a:bodyPr>
          <a:lstStyle/>
          <a:p>
            <a:r>
              <a:rPr lang="en-GB" sz="2200" dirty="0"/>
              <a:t>The venue’s policy/assignment instructions must always be followed. </a:t>
            </a:r>
          </a:p>
        </p:txBody>
      </p:sp>
    </p:spTree>
    <p:extLst>
      <p:ext uri="{BB962C8B-B14F-4D97-AF65-F5344CB8AC3E}">
        <p14:creationId xmlns:p14="http://schemas.microsoft.com/office/powerpoint/2010/main" val="1757840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Search demonstration/practical activity</a:t>
            </a:r>
          </a:p>
        </p:txBody>
      </p:sp>
      <p:pic>
        <p:nvPicPr>
          <p:cNvPr id="5" name="Picture 2" descr="\\DESIGNARCHIVE\Archive\Image Bank\Photography\Security\Door Supervisor\DS Martyn drugs search walle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1628800"/>
            <a:ext cx="2664296" cy="403252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87824" y="1772816"/>
            <a:ext cx="2719597" cy="3888432"/>
          </a:xfrm>
          <a:prstGeom prst="rect">
            <a:avLst/>
          </a:prstGeom>
        </p:spPr>
      </p:pic>
      <p:pic>
        <p:nvPicPr>
          <p:cNvPr id="8" name="Picture 2" descr="\\DESIGNARCHIVE\Archive\Image Bank\Photography\Security\Door Supervisor\Door Supervisor Hen Party Group 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413" y="1628800"/>
            <a:ext cx="2283355" cy="42931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p:cNvPicPr>
          <p:nvPr/>
        </p:nvPicPr>
        <p:blipFill rotWithShape="1">
          <a:blip r:embed="rId6" cstate="print">
            <a:extLst>
              <a:ext uri="{28A0092B-C50C-407E-A947-70E740481C1C}">
                <a14:useLocalDpi xmlns:a14="http://schemas.microsoft.com/office/drawing/2010/main" val="0"/>
              </a:ext>
            </a:extLst>
          </a:blip>
          <a:srcRect l="-8812" t="-35807" r="-8812" b="-35807"/>
          <a:stretch/>
        </p:blipFill>
        <p:spPr>
          <a:xfrm>
            <a:off x="251520" y="116632"/>
            <a:ext cx="792000" cy="658800"/>
          </a:xfrm>
          <a:prstGeom prst="ellipse">
            <a:avLst/>
          </a:prstGeom>
          <a:solidFill>
            <a:srgbClr val="00B0F0"/>
          </a:solidFill>
          <a:ln w="31750">
            <a:solidFill>
              <a:schemeClr val="bg1"/>
            </a:solid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44354-6C05-4540-882D-A2D1A621151E}"/>
              </a:ext>
            </a:extLst>
          </p:cNvPr>
          <p:cNvSpPr>
            <a:spLocks noGrp="1"/>
          </p:cNvSpPr>
          <p:nvPr>
            <p:ph type="title"/>
          </p:nvPr>
        </p:nvSpPr>
        <p:spPr/>
        <p:txBody>
          <a:bodyPr/>
          <a:lstStyle/>
          <a:p>
            <a:r>
              <a:rPr lang="en-GB" dirty="0"/>
              <a:t>Key task 2</a:t>
            </a:r>
          </a:p>
        </p:txBody>
      </p:sp>
      <p:sp>
        <p:nvSpPr>
          <p:cNvPr id="4" name="Rounded Rectangle 4">
            <a:extLst>
              <a:ext uri="{FF2B5EF4-FFF2-40B4-BE49-F238E27FC236}">
                <a16:creationId xmlns:a16="http://schemas.microsoft.com/office/drawing/2014/main" id="{83BEDF75-592B-8D41-9507-2BF003BCCE01}"/>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5" name="Picture 4">
            <a:extLst>
              <a:ext uri="{FF2B5EF4-FFF2-40B4-BE49-F238E27FC236}">
                <a16:creationId xmlns:a16="http://schemas.microsoft.com/office/drawing/2014/main" id="{F954BA69-1A4D-4E4C-AAC1-A451D65BE1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6" name="TextBox 5">
            <a:extLst>
              <a:ext uri="{FF2B5EF4-FFF2-40B4-BE49-F238E27FC236}">
                <a16:creationId xmlns:a16="http://schemas.microsoft.com/office/drawing/2014/main" id="{C7A3D22A-0ED6-B848-AF34-A07C8EE6A236}"/>
              </a:ext>
            </a:extLst>
          </p:cNvPr>
          <p:cNvSpPr txBox="1"/>
          <p:nvPr/>
        </p:nvSpPr>
        <p:spPr>
          <a:xfrm>
            <a:off x="902644" y="1847576"/>
            <a:ext cx="6549676" cy="769441"/>
          </a:xfrm>
          <a:prstGeom prst="rect">
            <a:avLst/>
          </a:prstGeom>
          <a:noFill/>
        </p:spPr>
        <p:txBody>
          <a:bodyPr wrap="square" rtlCol="0">
            <a:spAutoFit/>
          </a:bodyPr>
          <a:lstStyle/>
          <a:p>
            <a:pPr>
              <a:spcBef>
                <a:spcPts val="600"/>
              </a:spcBef>
              <a:buClr>
                <a:srgbClr val="00B0F0"/>
              </a:buClr>
              <a:tabLst>
                <a:tab pos="304800" algn="l"/>
              </a:tabLst>
            </a:pPr>
            <a:r>
              <a:rPr lang="en-GB" sz="2200" dirty="0">
                <a:solidFill>
                  <a:schemeClr val="tx1"/>
                </a:solidFill>
              </a:rPr>
              <a:t>Explain the </a:t>
            </a:r>
            <a:r>
              <a:rPr lang="en-GB" sz="2200" dirty="0">
                <a:solidFill>
                  <a:srgbClr val="00B0F0"/>
                </a:solidFill>
              </a:rPr>
              <a:t>THREE</a:t>
            </a:r>
            <a:r>
              <a:rPr lang="en-GB" sz="2200" dirty="0">
                <a:solidFill>
                  <a:schemeClr val="tx1"/>
                </a:solidFill>
              </a:rPr>
              <a:t> types of searches that can be carried out by a door supervisor.</a:t>
            </a:r>
            <a:endParaRPr lang="en-US" sz="2200" dirty="0">
              <a:solidFill>
                <a:schemeClr val="tx1"/>
              </a:solidFill>
            </a:endParaRPr>
          </a:p>
        </p:txBody>
      </p:sp>
      <p:sp>
        <p:nvSpPr>
          <p:cNvPr id="7" name="Oval 6">
            <a:extLst>
              <a:ext uri="{FF2B5EF4-FFF2-40B4-BE49-F238E27FC236}">
                <a16:creationId xmlns:a16="http://schemas.microsoft.com/office/drawing/2014/main" id="{FAFDF768-FA20-454D-A078-5865D6BC4086}"/>
              </a:ext>
            </a:extLst>
          </p:cNvPr>
          <p:cNvSpPr/>
          <p:nvPr/>
        </p:nvSpPr>
        <p:spPr bwMode="auto">
          <a:xfrm>
            <a:off x="251520" y="1980297"/>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1</a:t>
            </a:r>
          </a:p>
        </p:txBody>
      </p:sp>
      <p:sp>
        <p:nvSpPr>
          <p:cNvPr id="8" name="TextBox 7">
            <a:extLst>
              <a:ext uri="{FF2B5EF4-FFF2-40B4-BE49-F238E27FC236}">
                <a16:creationId xmlns:a16="http://schemas.microsoft.com/office/drawing/2014/main" id="{9E0D26E4-3266-F24F-8C46-15BEBFC338CF}"/>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2</a:t>
            </a:r>
          </a:p>
        </p:txBody>
      </p:sp>
      <p:sp>
        <p:nvSpPr>
          <p:cNvPr id="9" name="Rounded Rectangle 8">
            <a:extLst>
              <a:ext uri="{FF2B5EF4-FFF2-40B4-BE49-F238E27FC236}">
                <a16:creationId xmlns:a16="http://schemas.microsoft.com/office/drawing/2014/main" id="{0B357032-41B2-B748-8C7F-B919956A22B9}"/>
              </a:ext>
            </a:extLst>
          </p:cNvPr>
          <p:cNvSpPr/>
          <p:nvPr/>
        </p:nvSpPr>
        <p:spPr bwMode="auto">
          <a:xfrm>
            <a:off x="251520" y="2897799"/>
            <a:ext cx="8640960" cy="2520280"/>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dirty="0">
              <a:solidFill>
                <a:srgbClr val="000000"/>
              </a:solidFill>
            </a:endParaRPr>
          </a:p>
        </p:txBody>
      </p:sp>
      <p:grpSp>
        <p:nvGrpSpPr>
          <p:cNvPr id="10" name="Group 9">
            <a:extLst>
              <a:ext uri="{FF2B5EF4-FFF2-40B4-BE49-F238E27FC236}">
                <a16:creationId xmlns:a16="http://schemas.microsoft.com/office/drawing/2014/main" id="{0DAA7BBA-F32C-E442-81C5-A1535550652A}"/>
              </a:ext>
            </a:extLst>
          </p:cNvPr>
          <p:cNvGrpSpPr/>
          <p:nvPr/>
        </p:nvGrpSpPr>
        <p:grpSpPr>
          <a:xfrm>
            <a:off x="395536" y="3100328"/>
            <a:ext cx="8323794" cy="2101727"/>
            <a:chOff x="395536" y="2465906"/>
            <a:chExt cx="8323794" cy="2101727"/>
          </a:xfrm>
        </p:grpSpPr>
        <p:sp>
          <p:nvSpPr>
            <p:cNvPr id="11" name="Rounded Rectangle 10">
              <a:extLst>
                <a:ext uri="{FF2B5EF4-FFF2-40B4-BE49-F238E27FC236}">
                  <a16:creationId xmlns:a16="http://schemas.microsoft.com/office/drawing/2014/main" id="{D4954DE5-CBCD-4440-9B52-77555DB0AE00}"/>
                </a:ext>
              </a:extLst>
            </p:cNvPr>
            <p:cNvSpPr/>
            <p:nvPr/>
          </p:nvSpPr>
          <p:spPr bwMode="auto">
            <a:xfrm>
              <a:off x="395536" y="2465906"/>
              <a:ext cx="8323794" cy="2101727"/>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endParaRPr lang="en-GB" sz="2000" b="1" dirty="0">
                <a:solidFill>
                  <a:srgbClr val="00B0F0"/>
                </a:solidFill>
              </a:endParaRPr>
            </a:p>
          </p:txBody>
        </p:sp>
        <p:sp>
          <p:nvSpPr>
            <p:cNvPr id="12" name="Rounded Rectangle 11">
              <a:extLst>
                <a:ext uri="{FF2B5EF4-FFF2-40B4-BE49-F238E27FC236}">
                  <a16:creationId xmlns:a16="http://schemas.microsoft.com/office/drawing/2014/main" id="{22FCD408-95EB-4549-87E4-1C1941876BA8}"/>
                </a:ext>
              </a:extLst>
            </p:cNvPr>
            <p:cNvSpPr/>
            <p:nvPr/>
          </p:nvSpPr>
          <p:spPr bwMode="auto">
            <a:xfrm>
              <a:off x="611560" y="2579719"/>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1</a:t>
              </a:r>
            </a:p>
          </p:txBody>
        </p:sp>
        <p:sp>
          <p:nvSpPr>
            <p:cNvPr id="13" name="Rounded Rectangle 12">
              <a:extLst>
                <a:ext uri="{FF2B5EF4-FFF2-40B4-BE49-F238E27FC236}">
                  <a16:creationId xmlns:a16="http://schemas.microsoft.com/office/drawing/2014/main" id="{666CE6CE-211B-9D47-8B68-6AC8702F1D11}"/>
                </a:ext>
              </a:extLst>
            </p:cNvPr>
            <p:cNvSpPr/>
            <p:nvPr/>
          </p:nvSpPr>
          <p:spPr bwMode="auto">
            <a:xfrm>
              <a:off x="611560" y="3188922"/>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2</a:t>
              </a:r>
            </a:p>
          </p:txBody>
        </p:sp>
        <p:sp>
          <p:nvSpPr>
            <p:cNvPr id="14" name="Rounded Rectangle 13">
              <a:extLst>
                <a:ext uri="{FF2B5EF4-FFF2-40B4-BE49-F238E27FC236}">
                  <a16:creationId xmlns:a16="http://schemas.microsoft.com/office/drawing/2014/main" id="{BE8C9DFD-4501-BB4F-A93D-811239FDD4CD}"/>
                </a:ext>
              </a:extLst>
            </p:cNvPr>
            <p:cNvSpPr/>
            <p:nvPr/>
          </p:nvSpPr>
          <p:spPr bwMode="auto">
            <a:xfrm>
              <a:off x="611560" y="3798058"/>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3</a:t>
              </a:r>
            </a:p>
          </p:txBody>
        </p:sp>
      </p:grpSp>
    </p:spTree>
    <p:extLst>
      <p:ext uri="{BB962C8B-B14F-4D97-AF65-F5344CB8AC3E}">
        <p14:creationId xmlns:p14="http://schemas.microsoft.com/office/powerpoint/2010/main" val="942644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44354-6C05-4540-882D-A2D1A621151E}"/>
              </a:ext>
            </a:extLst>
          </p:cNvPr>
          <p:cNvSpPr>
            <a:spLocks noGrp="1"/>
          </p:cNvSpPr>
          <p:nvPr>
            <p:ph type="title"/>
          </p:nvPr>
        </p:nvSpPr>
        <p:spPr/>
        <p:txBody>
          <a:bodyPr/>
          <a:lstStyle/>
          <a:p>
            <a:r>
              <a:rPr lang="en-GB" dirty="0"/>
              <a:t>Key task 2</a:t>
            </a:r>
          </a:p>
        </p:txBody>
      </p:sp>
      <p:sp>
        <p:nvSpPr>
          <p:cNvPr id="4" name="Rounded Rectangle 4">
            <a:extLst>
              <a:ext uri="{FF2B5EF4-FFF2-40B4-BE49-F238E27FC236}">
                <a16:creationId xmlns:a16="http://schemas.microsoft.com/office/drawing/2014/main" id="{83BEDF75-592B-8D41-9507-2BF003BCCE01}"/>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5" name="Picture 4">
            <a:extLst>
              <a:ext uri="{FF2B5EF4-FFF2-40B4-BE49-F238E27FC236}">
                <a16:creationId xmlns:a16="http://schemas.microsoft.com/office/drawing/2014/main" id="{F954BA69-1A4D-4E4C-AAC1-A451D65BE1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6" name="TextBox 5">
            <a:extLst>
              <a:ext uri="{FF2B5EF4-FFF2-40B4-BE49-F238E27FC236}">
                <a16:creationId xmlns:a16="http://schemas.microsoft.com/office/drawing/2014/main" id="{C7A3D22A-0ED6-B848-AF34-A07C8EE6A236}"/>
              </a:ext>
            </a:extLst>
          </p:cNvPr>
          <p:cNvSpPr txBox="1"/>
          <p:nvPr/>
        </p:nvSpPr>
        <p:spPr>
          <a:xfrm>
            <a:off x="902644" y="1848052"/>
            <a:ext cx="6549676" cy="769441"/>
          </a:xfrm>
          <a:prstGeom prst="rect">
            <a:avLst/>
          </a:prstGeom>
          <a:noFill/>
        </p:spPr>
        <p:txBody>
          <a:bodyPr wrap="square" rtlCol="0">
            <a:spAutoFit/>
          </a:bodyPr>
          <a:lstStyle/>
          <a:p>
            <a:pPr>
              <a:spcBef>
                <a:spcPts val="600"/>
              </a:spcBef>
              <a:buClr>
                <a:srgbClr val="00B0F0"/>
              </a:buClr>
              <a:tabLst>
                <a:tab pos="304800" algn="l"/>
              </a:tabLst>
            </a:pPr>
            <a:r>
              <a:rPr lang="en-GB" sz="2200" dirty="0">
                <a:solidFill>
                  <a:schemeClr val="tx1"/>
                </a:solidFill>
              </a:rPr>
              <a:t>Explain the </a:t>
            </a:r>
            <a:r>
              <a:rPr lang="en-GB" sz="2200" dirty="0">
                <a:solidFill>
                  <a:srgbClr val="00B0F0"/>
                </a:solidFill>
              </a:rPr>
              <a:t>THREE</a:t>
            </a:r>
            <a:r>
              <a:rPr lang="en-GB" sz="2200" dirty="0">
                <a:solidFill>
                  <a:schemeClr val="tx1"/>
                </a:solidFill>
              </a:rPr>
              <a:t> types of searches that can be carried out by a door supervisor.</a:t>
            </a:r>
            <a:endParaRPr lang="en-US" sz="2200" dirty="0">
              <a:solidFill>
                <a:schemeClr val="tx1"/>
              </a:solidFill>
            </a:endParaRPr>
          </a:p>
        </p:txBody>
      </p:sp>
      <p:sp>
        <p:nvSpPr>
          <p:cNvPr id="7" name="Oval 6">
            <a:extLst>
              <a:ext uri="{FF2B5EF4-FFF2-40B4-BE49-F238E27FC236}">
                <a16:creationId xmlns:a16="http://schemas.microsoft.com/office/drawing/2014/main" id="{FAFDF768-FA20-454D-A078-5865D6BC4086}"/>
              </a:ext>
            </a:extLst>
          </p:cNvPr>
          <p:cNvSpPr/>
          <p:nvPr/>
        </p:nvSpPr>
        <p:spPr bwMode="auto">
          <a:xfrm>
            <a:off x="251520" y="1980773"/>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1</a:t>
            </a:r>
          </a:p>
        </p:txBody>
      </p:sp>
      <p:sp>
        <p:nvSpPr>
          <p:cNvPr id="8" name="TextBox 7">
            <a:extLst>
              <a:ext uri="{FF2B5EF4-FFF2-40B4-BE49-F238E27FC236}">
                <a16:creationId xmlns:a16="http://schemas.microsoft.com/office/drawing/2014/main" id="{9E0D26E4-3266-F24F-8C46-15BEBFC338CF}"/>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2</a:t>
            </a:r>
          </a:p>
        </p:txBody>
      </p:sp>
      <p:sp>
        <p:nvSpPr>
          <p:cNvPr id="9" name="Rounded Rectangle 8">
            <a:extLst>
              <a:ext uri="{FF2B5EF4-FFF2-40B4-BE49-F238E27FC236}">
                <a16:creationId xmlns:a16="http://schemas.microsoft.com/office/drawing/2014/main" id="{0B357032-41B2-B748-8C7F-B919956A22B9}"/>
              </a:ext>
            </a:extLst>
          </p:cNvPr>
          <p:cNvSpPr/>
          <p:nvPr/>
        </p:nvSpPr>
        <p:spPr bwMode="auto">
          <a:xfrm>
            <a:off x="251520" y="2898275"/>
            <a:ext cx="8640960" cy="2520280"/>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dirty="0">
              <a:solidFill>
                <a:srgbClr val="000000"/>
              </a:solidFill>
            </a:endParaRPr>
          </a:p>
        </p:txBody>
      </p:sp>
      <p:grpSp>
        <p:nvGrpSpPr>
          <p:cNvPr id="10" name="Group 9">
            <a:extLst>
              <a:ext uri="{FF2B5EF4-FFF2-40B4-BE49-F238E27FC236}">
                <a16:creationId xmlns:a16="http://schemas.microsoft.com/office/drawing/2014/main" id="{0DAA7BBA-F32C-E442-81C5-A1535550652A}"/>
              </a:ext>
            </a:extLst>
          </p:cNvPr>
          <p:cNvGrpSpPr/>
          <p:nvPr/>
        </p:nvGrpSpPr>
        <p:grpSpPr>
          <a:xfrm>
            <a:off x="395536" y="3100804"/>
            <a:ext cx="8323794" cy="2101727"/>
            <a:chOff x="395536" y="2465906"/>
            <a:chExt cx="8323794" cy="2101727"/>
          </a:xfrm>
        </p:grpSpPr>
        <p:sp>
          <p:nvSpPr>
            <p:cNvPr id="11" name="Rounded Rectangle 10">
              <a:extLst>
                <a:ext uri="{FF2B5EF4-FFF2-40B4-BE49-F238E27FC236}">
                  <a16:creationId xmlns:a16="http://schemas.microsoft.com/office/drawing/2014/main" id="{D4954DE5-CBCD-4440-9B52-77555DB0AE00}"/>
                </a:ext>
              </a:extLst>
            </p:cNvPr>
            <p:cNvSpPr/>
            <p:nvPr/>
          </p:nvSpPr>
          <p:spPr bwMode="auto">
            <a:xfrm>
              <a:off x="395536" y="2465906"/>
              <a:ext cx="8323794" cy="2101727"/>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     .......................................................................................................</a:t>
              </a:r>
              <a:endParaRPr lang="en-GB" sz="2000" b="1" dirty="0">
                <a:solidFill>
                  <a:srgbClr val="00B0F0"/>
                </a:solidFill>
              </a:endParaRPr>
            </a:p>
          </p:txBody>
        </p:sp>
        <p:sp>
          <p:nvSpPr>
            <p:cNvPr id="12" name="Rounded Rectangle 11">
              <a:extLst>
                <a:ext uri="{FF2B5EF4-FFF2-40B4-BE49-F238E27FC236}">
                  <a16:creationId xmlns:a16="http://schemas.microsoft.com/office/drawing/2014/main" id="{22FCD408-95EB-4549-87E4-1C1941876BA8}"/>
                </a:ext>
              </a:extLst>
            </p:cNvPr>
            <p:cNvSpPr/>
            <p:nvPr/>
          </p:nvSpPr>
          <p:spPr bwMode="auto">
            <a:xfrm>
              <a:off x="611560" y="2579719"/>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1</a:t>
              </a:r>
            </a:p>
          </p:txBody>
        </p:sp>
        <p:sp>
          <p:nvSpPr>
            <p:cNvPr id="13" name="Rounded Rectangle 12">
              <a:extLst>
                <a:ext uri="{FF2B5EF4-FFF2-40B4-BE49-F238E27FC236}">
                  <a16:creationId xmlns:a16="http://schemas.microsoft.com/office/drawing/2014/main" id="{666CE6CE-211B-9D47-8B68-6AC8702F1D11}"/>
                </a:ext>
              </a:extLst>
            </p:cNvPr>
            <p:cNvSpPr/>
            <p:nvPr/>
          </p:nvSpPr>
          <p:spPr bwMode="auto">
            <a:xfrm>
              <a:off x="611560" y="3188922"/>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2</a:t>
              </a:r>
            </a:p>
          </p:txBody>
        </p:sp>
        <p:sp>
          <p:nvSpPr>
            <p:cNvPr id="14" name="Rounded Rectangle 13">
              <a:extLst>
                <a:ext uri="{FF2B5EF4-FFF2-40B4-BE49-F238E27FC236}">
                  <a16:creationId xmlns:a16="http://schemas.microsoft.com/office/drawing/2014/main" id="{BE8C9DFD-4501-BB4F-A93D-811239FDD4CD}"/>
                </a:ext>
              </a:extLst>
            </p:cNvPr>
            <p:cNvSpPr/>
            <p:nvPr/>
          </p:nvSpPr>
          <p:spPr bwMode="auto">
            <a:xfrm>
              <a:off x="611560" y="3798058"/>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3</a:t>
              </a:r>
            </a:p>
          </p:txBody>
        </p:sp>
      </p:grpSp>
      <p:sp>
        <p:nvSpPr>
          <p:cNvPr id="15" name="TextBox 14">
            <a:extLst>
              <a:ext uri="{FF2B5EF4-FFF2-40B4-BE49-F238E27FC236}">
                <a16:creationId xmlns:a16="http://schemas.microsoft.com/office/drawing/2014/main" id="{FB5D55A9-C5C9-B146-A76F-3D6035AFD430}"/>
              </a:ext>
            </a:extLst>
          </p:cNvPr>
          <p:cNvSpPr txBox="1"/>
          <p:nvPr/>
        </p:nvSpPr>
        <p:spPr>
          <a:xfrm>
            <a:off x="1223576" y="3214617"/>
            <a:ext cx="5076617" cy="1692771"/>
          </a:xfrm>
          <a:prstGeom prst="rect">
            <a:avLst/>
          </a:prstGeom>
          <a:noFill/>
        </p:spPr>
        <p:txBody>
          <a:bodyPr wrap="square" rtlCol="0">
            <a:spAutoFit/>
          </a:bodyPr>
          <a:lstStyle/>
          <a:p>
            <a:pPr>
              <a:spcBef>
                <a:spcPts val="600"/>
              </a:spcBef>
              <a:buClr>
                <a:srgbClr val="00B0F0"/>
              </a:buClr>
            </a:pPr>
            <a:r>
              <a:rPr lang="en-US" sz="2200" dirty="0">
                <a:solidFill>
                  <a:srgbClr val="FF0000"/>
                </a:solidFill>
              </a:rPr>
              <a:t>General</a:t>
            </a:r>
          </a:p>
          <a:p>
            <a:pPr>
              <a:spcBef>
                <a:spcPts val="600"/>
              </a:spcBef>
              <a:buClr>
                <a:srgbClr val="00B0F0"/>
              </a:buClr>
            </a:pPr>
            <a:endParaRPr lang="en-US" sz="900" dirty="0">
              <a:solidFill>
                <a:srgbClr val="FF0000"/>
              </a:solidFill>
            </a:endParaRPr>
          </a:p>
          <a:p>
            <a:pPr>
              <a:spcBef>
                <a:spcPts val="600"/>
              </a:spcBef>
              <a:buClr>
                <a:srgbClr val="00B0F0"/>
              </a:buClr>
            </a:pPr>
            <a:r>
              <a:rPr lang="en-US" sz="2200" dirty="0">
                <a:solidFill>
                  <a:srgbClr val="FF0000"/>
                </a:solidFill>
              </a:rPr>
              <a:t>Random</a:t>
            </a:r>
          </a:p>
          <a:p>
            <a:pPr>
              <a:spcBef>
                <a:spcPts val="600"/>
              </a:spcBef>
              <a:buClr>
                <a:srgbClr val="00B0F0"/>
              </a:buClr>
            </a:pPr>
            <a:endParaRPr lang="en-US" sz="900" b="1" dirty="0">
              <a:solidFill>
                <a:srgbClr val="FF0000"/>
              </a:solidFill>
            </a:endParaRPr>
          </a:p>
          <a:p>
            <a:pPr>
              <a:spcBef>
                <a:spcPts val="600"/>
              </a:spcBef>
              <a:buClr>
                <a:srgbClr val="00B0F0"/>
              </a:buClr>
            </a:pPr>
            <a:r>
              <a:rPr lang="en-GB" sz="2200" dirty="0">
                <a:solidFill>
                  <a:srgbClr val="FF0000"/>
                </a:solidFill>
              </a:rPr>
              <a:t>Specific (Targeted) </a:t>
            </a:r>
          </a:p>
        </p:txBody>
      </p:sp>
    </p:spTree>
    <p:extLst>
      <p:ext uri="{BB962C8B-B14F-4D97-AF65-F5344CB8AC3E}">
        <p14:creationId xmlns:p14="http://schemas.microsoft.com/office/powerpoint/2010/main" val="788512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44354-6C05-4540-882D-A2D1A621151E}"/>
              </a:ext>
            </a:extLst>
          </p:cNvPr>
          <p:cNvSpPr>
            <a:spLocks noGrp="1"/>
          </p:cNvSpPr>
          <p:nvPr>
            <p:ph type="title"/>
          </p:nvPr>
        </p:nvSpPr>
        <p:spPr/>
        <p:txBody>
          <a:bodyPr/>
          <a:lstStyle/>
          <a:p>
            <a:r>
              <a:rPr lang="en-GB" dirty="0"/>
              <a:t>Key task 2</a:t>
            </a:r>
          </a:p>
        </p:txBody>
      </p:sp>
      <p:sp>
        <p:nvSpPr>
          <p:cNvPr id="4" name="Rounded Rectangle 4">
            <a:extLst>
              <a:ext uri="{FF2B5EF4-FFF2-40B4-BE49-F238E27FC236}">
                <a16:creationId xmlns:a16="http://schemas.microsoft.com/office/drawing/2014/main" id="{83BEDF75-592B-8D41-9507-2BF003BCCE01}"/>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5" name="Picture 4">
            <a:extLst>
              <a:ext uri="{FF2B5EF4-FFF2-40B4-BE49-F238E27FC236}">
                <a16:creationId xmlns:a16="http://schemas.microsoft.com/office/drawing/2014/main" id="{F954BA69-1A4D-4E4C-AAC1-A451D65BE1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6" name="TextBox 5">
            <a:extLst>
              <a:ext uri="{FF2B5EF4-FFF2-40B4-BE49-F238E27FC236}">
                <a16:creationId xmlns:a16="http://schemas.microsoft.com/office/drawing/2014/main" id="{C7A3D22A-0ED6-B848-AF34-A07C8EE6A236}"/>
              </a:ext>
            </a:extLst>
          </p:cNvPr>
          <p:cNvSpPr txBox="1"/>
          <p:nvPr/>
        </p:nvSpPr>
        <p:spPr>
          <a:xfrm>
            <a:off x="902644" y="1848052"/>
            <a:ext cx="6549676" cy="769441"/>
          </a:xfrm>
          <a:prstGeom prst="rect">
            <a:avLst/>
          </a:prstGeom>
          <a:noFill/>
        </p:spPr>
        <p:txBody>
          <a:bodyPr wrap="square" rtlCol="0">
            <a:spAutoFit/>
          </a:bodyPr>
          <a:lstStyle/>
          <a:p>
            <a:pPr>
              <a:spcBef>
                <a:spcPts val="600"/>
              </a:spcBef>
              <a:buClr>
                <a:srgbClr val="00B0F0"/>
              </a:buClr>
              <a:tabLst>
                <a:tab pos="304800" algn="l"/>
              </a:tabLst>
            </a:pPr>
            <a:r>
              <a:rPr lang="en-GB" sz="2200" dirty="0">
                <a:solidFill>
                  <a:schemeClr val="tx1"/>
                </a:solidFill>
              </a:rPr>
              <a:t>Identify </a:t>
            </a:r>
            <a:r>
              <a:rPr lang="en-GB" sz="2200" dirty="0">
                <a:solidFill>
                  <a:srgbClr val="00B0F0"/>
                </a:solidFill>
              </a:rPr>
              <a:t>THREE</a:t>
            </a:r>
            <a:r>
              <a:rPr lang="en-GB" sz="2200" dirty="0">
                <a:solidFill>
                  <a:schemeClr val="tx1"/>
                </a:solidFill>
              </a:rPr>
              <a:t> different types of search equipment. </a:t>
            </a:r>
            <a:endParaRPr lang="en-US" sz="2200" dirty="0">
              <a:solidFill>
                <a:schemeClr val="tx1"/>
              </a:solidFill>
            </a:endParaRPr>
          </a:p>
        </p:txBody>
      </p:sp>
      <p:sp>
        <p:nvSpPr>
          <p:cNvPr id="7" name="Oval 6">
            <a:extLst>
              <a:ext uri="{FF2B5EF4-FFF2-40B4-BE49-F238E27FC236}">
                <a16:creationId xmlns:a16="http://schemas.microsoft.com/office/drawing/2014/main" id="{FAFDF768-FA20-454D-A078-5865D6BC4086}"/>
              </a:ext>
            </a:extLst>
          </p:cNvPr>
          <p:cNvSpPr/>
          <p:nvPr/>
        </p:nvSpPr>
        <p:spPr bwMode="auto">
          <a:xfrm>
            <a:off x="251520" y="1980773"/>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2</a:t>
            </a:r>
          </a:p>
        </p:txBody>
      </p:sp>
      <p:sp>
        <p:nvSpPr>
          <p:cNvPr id="8" name="TextBox 7">
            <a:extLst>
              <a:ext uri="{FF2B5EF4-FFF2-40B4-BE49-F238E27FC236}">
                <a16:creationId xmlns:a16="http://schemas.microsoft.com/office/drawing/2014/main" id="{9E0D26E4-3266-F24F-8C46-15BEBFC338CF}"/>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2</a:t>
            </a:r>
          </a:p>
        </p:txBody>
      </p:sp>
      <p:sp>
        <p:nvSpPr>
          <p:cNvPr id="9" name="Rounded Rectangle 8">
            <a:extLst>
              <a:ext uri="{FF2B5EF4-FFF2-40B4-BE49-F238E27FC236}">
                <a16:creationId xmlns:a16="http://schemas.microsoft.com/office/drawing/2014/main" id="{0B357032-41B2-B748-8C7F-B919956A22B9}"/>
              </a:ext>
            </a:extLst>
          </p:cNvPr>
          <p:cNvSpPr/>
          <p:nvPr/>
        </p:nvSpPr>
        <p:spPr bwMode="auto">
          <a:xfrm>
            <a:off x="251520" y="2898275"/>
            <a:ext cx="8640960" cy="2520280"/>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dirty="0">
              <a:solidFill>
                <a:srgbClr val="000000"/>
              </a:solidFill>
            </a:endParaRPr>
          </a:p>
        </p:txBody>
      </p:sp>
      <p:grpSp>
        <p:nvGrpSpPr>
          <p:cNvPr id="10" name="Group 9">
            <a:extLst>
              <a:ext uri="{FF2B5EF4-FFF2-40B4-BE49-F238E27FC236}">
                <a16:creationId xmlns:a16="http://schemas.microsoft.com/office/drawing/2014/main" id="{0DAA7BBA-F32C-E442-81C5-A1535550652A}"/>
              </a:ext>
            </a:extLst>
          </p:cNvPr>
          <p:cNvGrpSpPr/>
          <p:nvPr/>
        </p:nvGrpSpPr>
        <p:grpSpPr>
          <a:xfrm>
            <a:off x="395536" y="3100804"/>
            <a:ext cx="8323794" cy="2101727"/>
            <a:chOff x="395536" y="2465906"/>
            <a:chExt cx="8323794" cy="2101727"/>
          </a:xfrm>
        </p:grpSpPr>
        <p:sp>
          <p:nvSpPr>
            <p:cNvPr id="11" name="Rounded Rectangle 10">
              <a:extLst>
                <a:ext uri="{FF2B5EF4-FFF2-40B4-BE49-F238E27FC236}">
                  <a16:creationId xmlns:a16="http://schemas.microsoft.com/office/drawing/2014/main" id="{D4954DE5-CBCD-4440-9B52-77555DB0AE00}"/>
                </a:ext>
              </a:extLst>
            </p:cNvPr>
            <p:cNvSpPr/>
            <p:nvPr/>
          </p:nvSpPr>
          <p:spPr bwMode="auto">
            <a:xfrm>
              <a:off x="395536" y="2465906"/>
              <a:ext cx="8323794" cy="2101727"/>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endParaRPr lang="en-GB" sz="2000" b="1" dirty="0">
                <a:solidFill>
                  <a:srgbClr val="00B0F0"/>
                </a:solidFill>
              </a:endParaRPr>
            </a:p>
          </p:txBody>
        </p:sp>
        <p:sp>
          <p:nvSpPr>
            <p:cNvPr id="12" name="Rounded Rectangle 11">
              <a:extLst>
                <a:ext uri="{FF2B5EF4-FFF2-40B4-BE49-F238E27FC236}">
                  <a16:creationId xmlns:a16="http://schemas.microsoft.com/office/drawing/2014/main" id="{22FCD408-95EB-4549-87E4-1C1941876BA8}"/>
                </a:ext>
              </a:extLst>
            </p:cNvPr>
            <p:cNvSpPr/>
            <p:nvPr/>
          </p:nvSpPr>
          <p:spPr bwMode="auto">
            <a:xfrm>
              <a:off x="611560" y="2579719"/>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1</a:t>
              </a:r>
            </a:p>
          </p:txBody>
        </p:sp>
        <p:sp>
          <p:nvSpPr>
            <p:cNvPr id="13" name="Rounded Rectangle 12">
              <a:extLst>
                <a:ext uri="{FF2B5EF4-FFF2-40B4-BE49-F238E27FC236}">
                  <a16:creationId xmlns:a16="http://schemas.microsoft.com/office/drawing/2014/main" id="{666CE6CE-211B-9D47-8B68-6AC8702F1D11}"/>
                </a:ext>
              </a:extLst>
            </p:cNvPr>
            <p:cNvSpPr/>
            <p:nvPr/>
          </p:nvSpPr>
          <p:spPr bwMode="auto">
            <a:xfrm>
              <a:off x="611560" y="3188922"/>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2</a:t>
              </a:r>
            </a:p>
          </p:txBody>
        </p:sp>
        <p:sp>
          <p:nvSpPr>
            <p:cNvPr id="14" name="Rounded Rectangle 13">
              <a:extLst>
                <a:ext uri="{FF2B5EF4-FFF2-40B4-BE49-F238E27FC236}">
                  <a16:creationId xmlns:a16="http://schemas.microsoft.com/office/drawing/2014/main" id="{BE8C9DFD-4501-BB4F-A93D-811239FDD4CD}"/>
                </a:ext>
              </a:extLst>
            </p:cNvPr>
            <p:cNvSpPr/>
            <p:nvPr/>
          </p:nvSpPr>
          <p:spPr bwMode="auto">
            <a:xfrm>
              <a:off x="611560" y="3798058"/>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3</a:t>
              </a:r>
            </a:p>
          </p:txBody>
        </p:sp>
      </p:grpSp>
    </p:spTree>
    <p:extLst>
      <p:ext uri="{BB962C8B-B14F-4D97-AF65-F5344CB8AC3E}">
        <p14:creationId xmlns:p14="http://schemas.microsoft.com/office/powerpoint/2010/main" val="294158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Module guide</a:t>
            </a:r>
          </a:p>
        </p:txBody>
      </p:sp>
      <p:sp>
        <p:nvSpPr>
          <p:cNvPr id="5" name="Rounded Rectangle 4"/>
          <p:cNvSpPr/>
          <p:nvPr/>
        </p:nvSpPr>
        <p:spPr bwMode="auto">
          <a:xfrm>
            <a:off x="253940" y="1156069"/>
            <a:ext cx="8636119" cy="4721203"/>
          </a:xfrm>
          <a:prstGeom prst="round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rgbClr val="189049"/>
              </a:buClr>
              <a:buSzTx/>
              <a:buFont typeface="Arial" charset="0"/>
              <a:buChar char="●"/>
              <a:tabLst/>
              <a:defRPr/>
            </a:pPr>
            <a:endParaRPr kumimoji="0" lang="en-GB" sz="2000" b="0" i="0" u="none" strike="noStrike" kern="1200" cap="none" spc="0" normalizeH="0" baseline="0" noProof="0" dirty="0">
              <a:ln>
                <a:noFill/>
              </a:ln>
              <a:solidFill>
                <a:srgbClr val="000000"/>
              </a:solidFill>
              <a:effectLst/>
              <a:uLnTx/>
              <a:uFillTx/>
              <a:latin typeface="Arial" charset="0"/>
              <a:ea typeface="+mn-ea"/>
              <a:cs typeface="Arial"/>
            </a:endParaRPr>
          </a:p>
        </p:txBody>
      </p:sp>
      <p:sp>
        <p:nvSpPr>
          <p:cNvPr id="6" name="Oval 5">
            <a:hlinkClick r:id="rId3" action="ppaction://hlinksldjump"/>
          </p:cNvPr>
          <p:cNvSpPr/>
          <p:nvPr/>
        </p:nvSpPr>
        <p:spPr bwMode="auto">
          <a:xfrm>
            <a:off x="539552" y="1376772"/>
            <a:ext cx="936104" cy="648072"/>
          </a:xfrm>
          <a:prstGeom prst="ellipse">
            <a:avLst/>
          </a:prstGeom>
          <a:solidFill>
            <a:schemeClr val="tx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189049"/>
              </a:buClr>
              <a:buSzTx/>
              <a:buFontTx/>
              <a:buNone/>
              <a:tabLst/>
              <a:defRPr/>
            </a:pPr>
            <a:r>
              <a:rPr lang="en-GB" dirty="0">
                <a:solidFill>
                  <a:srgbClr val="FFFFFF"/>
                </a:solidFill>
                <a:cs typeface="Arial"/>
              </a:rPr>
              <a:t>1</a:t>
            </a:r>
            <a:r>
              <a:rPr kumimoji="0" lang="en-GB" sz="2400" b="1" i="0" u="none" strike="noStrike" kern="1200" cap="none" spc="0" normalizeH="0" baseline="0" noProof="0" dirty="0">
                <a:ln>
                  <a:noFill/>
                </a:ln>
                <a:solidFill>
                  <a:srgbClr val="FFFFFF"/>
                </a:solidFill>
                <a:effectLst/>
                <a:uLnTx/>
                <a:uFillTx/>
                <a:latin typeface="Arial" charset="0"/>
                <a:ea typeface="+mn-ea"/>
                <a:cs typeface="Arial"/>
              </a:rPr>
              <a:t>:1</a:t>
            </a:r>
          </a:p>
        </p:txBody>
      </p:sp>
      <p:sp>
        <p:nvSpPr>
          <p:cNvPr id="8" name="Oval 7">
            <a:hlinkClick r:id="rId4" action="ppaction://hlinksldjump"/>
          </p:cNvPr>
          <p:cNvSpPr/>
          <p:nvPr/>
        </p:nvSpPr>
        <p:spPr bwMode="auto">
          <a:xfrm>
            <a:off x="539552" y="2365940"/>
            <a:ext cx="936104" cy="648072"/>
          </a:xfrm>
          <a:prstGeom prst="ellipse">
            <a:avLst/>
          </a:prstGeom>
          <a:solidFill>
            <a:schemeClr val="tx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189049"/>
              </a:buClr>
              <a:buSzTx/>
              <a:buFontTx/>
              <a:buNone/>
              <a:tabLst/>
              <a:defRPr/>
            </a:pPr>
            <a:r>
              <a:rPr lang="en-GB" dirty="0">
                <a:solidFill>
                  <a:srgbClr val="FFFFFF"/>
                </a:solidFill>
                <a:cs typeface="Arial"/>
              </a:rPr>
              <a:t>1</a:t>
            </a:r>
            <a:r>
              <a:rPr kumimoji="0" lang="en-GB" sz="2400" b="1" i="0" u="none" strike="noStrike" kern="1200" cap="none" spc="0" normalizeH="0" baseline="0" noProof="0" dirty="0">
                <a:ln>
                  <a:noFill/>
                </a:ln>
                <a:solidFill>
                  <a:srgbClr val="FFFFFF"/>
                </a:solidFill>
                <a:effectLst/>
                <a:uLnTx/>
                <a:uFillTx/>
                <a:latin typeface="Arial" charset="0"/>
                <a:ea typeface="+mn-ea"/>
                <a:cs typeface="Arial"/>
              </a:rPr>
              <a:t>:2</a:t>
            </a:r>
          </a:p>
        </p:txBody>
      </p:sp>
      <p:sp>
        <p:nvSpPr>
          <p:cNvPr id="10" name="Oval 9">
            <a:hlinkClick r:id="rId5" action="ppaction://hlinksldjump"/>
          </p:cNvPr>
          <p:cNvSpPr/>
          <p:nvPr/>
        </p:nvSpPr>
        <p:spPr bwMode="auto">
          <a:xfrm>
            <a:off x="539552" y="3324532"/>
            <a:ext cx="936104" cy="648072"/>
          </a:xfrm>
          <a:prstGeom prst="ellipse">
            <a:avLst/>
          </a:prstGeom>
          <a:solidFill>
            <a:schemeClr val="tx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189049"/>
              </a:buClr>
              <a:buSzTx/>
              <a:buFontTx/>
              <a:buNone/>
              <a:tabLst/>
              <a:defRPr/>
            </a:pPr>
            <a:r>
              <a:rPr lang="en-GB" dirty="0">
                <a:solidFill>
                  <a:srgbClr val="FFFFFF"/>
                </a:solidFill>
                <a:cs typeface="Arial"/>
              </a:rPr>
              <a:t>1</a:t>
            </a:r>
            <a:r>
              <a:rPr kumimoji="0" lang="en-GB" sz="2400" b="1" i="0" u="none" strike="noStrike" kern="1200" cap="none" spc="0" normalizeH="0" baseline="0" noProof="0" dirty="0">
                <a:ln>
                  <a:noFill/>
                </a:ln>
                <a:solidFill>
                  <a:srgbClr val="FFFFFF"/>
                </a:solidFill>
                <a:effectLst/>
                <a:uLnTx/>
                <a:uFillTx/>
                <a:latin typeface="Arial" charset="0"/>
                <a:ea typeface="+mn-ea"/>
                <a:cs typeface="Arial"/>
              </a:rPr>
              <a:t>:3</a:t>
            </a:r>
          </a:p>
        </p:txBody>
      </p:sp>
      <p:sp>
        <p:nvSpPr>
          <p:cNvPr id="14" name="Oval 13">
            <a:hlinkClick r:id="rId6" action="ppaction://hlinksldjump"/>
          </p:cNvPr>
          <p:cNvSpPr/>
          <p:nvPr/>
        </p:nvSpPr>
        <p:spPr bwMode="auto">
          <a:xfrm>
            <a:off x="539552" y="4509121"/>
            <a:ext cx="936104" cy="648072"/>
          </a:xfrm>
          <a:prstGeom prst="ellipse">
            <a:avLst/>
          </a:prstGeom>
          <a:solidFill>
            <a:schemeClr val="tx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189049"/>
              </a:buClr>
              <a:buSzTx/>
              <a:buFontTx/>
              <a:buNone/>
              <a:tabLst/>
              <a:defRPr/>
            </a:pPr>
            <a:r>
              <a:rPr lang="en-GB" dirty="0">
                <a:solidFill>
                  <a:srgbClr val="FFFFFF"/>
                </a:solidFill>
                <a:cs typeface="Arial"/>
              </a:rPr>
              <a:t>1</a:t>
            </a:r>
            <a:r>
              <a:rPr kumimoji="0" lang="en-GB" sz="2400" b="1" i="0" u="none" strike="noStrike" kern="1200" cap="none" spc="0" normalizeH="0" baseline="0" noProof="0" dirty="0">
                <a:ln>
                  <a:noFill/>
                </a:ln>
                <a:solidFill>
                  <a:srgbClr val="FFFFFF"/>
                </a:solidFill>
                <a:effectLst/>
                <a:uLnTx/>
                <a:uFillTx/>
                <a:latin typeface="Arial" charset="0"/>
                <a:ea typeface="+mn-ea"/>
                <a:cs typeface="Arial"/>
              </a:rPr>
              <a:t>:4</a:t>
            </a:r>
          </a:p>
        </p:txBody>
      </p:sp>
      <p:sp>
        <p:nvSpPr>
          <p:cNvPr id="3" name="Rectangle 2">
            <a:extLst>
              <a:ext uri="{FF2B5EF4-FFF2-40B4-BE49-F238E27FC236}">
                <a16:creationId xmlns:a16="http://schemas.microsoft.com/office/drawing/2014/main" id="{76601538-E456-524B-A889-E70DCE8440DB}"/>
              </a:ext>
            </a:extLst>
          </p:cNvPr>
          <p:cNvSpPr/>
          <p:nvPr/>
        </p:nvSpPr>
        <p:spPr>
          <a:xfrm>
            <a:off x="1568676" y="1455310"/>
            <a:ext cx="6315691" cy="400110"/>
          </a:xfrm>
          <a:prstGeom prst="rect">
            <a:avLst/>
          </a:prstGeom>
        </p:spPr>
        <p:txBody>
          <a:bodyPr wrap="square">
            <a:spAutoFit/>
          </a:bodyPr>
          <a:lstStyle/>
          <a:p>
            <a:r>
              <a:rPr lang="en-GB" sz="2000" dirty="0">
                <a:solidFill>
                  <a:schemeClr val="tx1"/>
                </a:solidFill>
              </a:rPr>
              <a:t>Conducting effective search procedures</a:t>
            </a:r>
          </a:p>
        </p:txBody>
      </p:sp>
      <p:sp>
        <p:nvSpPr>
          <p:cNvPr id="12" name="Rectangle 11">
            <a:extLst>
              <a:ext uri="{FF2B5EF4-FFF2-40B4-BE49-F238E27FC236}">
                <a16:creationId xmlns:a16="http://schemas.microsoft.com/office/drawing/2014/main" id="{8CD4FE45-9A0F-284B-A048-52D659521DCE}"/>
              </a:ext>
            </a:extLst>
          </p:cNvPr>
          <p:cNvSpPr/>
          <p:nvPr/>
        </p:nvSpPr>
        <p:spPr>
          <a:xfrm>
            <a:off x="1568677" y="2447162"/>
            <a:ext cx="7035771" cy="400110"/>
          </a:xfrm>
          <a:prstGeom prst="rect">
            <a:avLst/>
          </a:prstGeom>
        </p:spPr>
        <p:txBody>
          <a:bodyPr wrap="square">
            <a:spAutoFit/>
          </a:bodyPr>
          <a:lstStyle/>
          <a:p>
            <a:r>
              <a:rPr lang="en-GB" sz="2000" dirty="0">
                <a:solidFill>
                  <a:schemeClr val="tx1"/>
                </a:solidFill>
              </a:rPr>
              <a:t>Terrorism </a:t>
            </a:r>
          </a:p>
        </p:txBody>
      </p:sp>
      <p:sp>
        <p:nvSpPr>
          <p:cNvPr id="13" name="Rectangle 12">
            <a:extLst>
              <a:ext uri="{FF2B5EF4-FFF2-40B4-BE49-F238E27FC236}">
                <a16:creationId xmlns:a16="http://schemas.microsoft.com/office/drawing/2014/main" id="{5638F55C-434A-0343-9D41-B1CA231B79AB}"/>
              </a:ext>
            </a:extLst>
          </p:cNvPr>
          <p:cNvSpPr/>
          <p:nvPr/>
        </p:nvSpPr>
        <p:spPr>
          <a:xfrm>
            <a:off x="1550867" y="3394599"/>
            <a:ext cx="6891756" cy="707886"/>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Keeping vulnerable people safe</a:t>
            </a:r>
          </a:p>
          <a:p>
            <a:endParaRPr lang="en-GB" sz="2000" dirty="0">
              <a:solidFill>
                <a:schemeClr val="tx1"/>
              </a:solidFill>
            </a:endParaRPr>
          </a:p>
        </p:txBody>
      </p:sp>
      <p:sp>
        <p:nvSpPr>
          <p:cNvPr id="16" name="Rectangle 15">
            <a:extLst>
              <a:ext uri="{FF2B5EF4-FFF2-40B4-BE49-F238E27FC236}">
                <a16:creationId xmlns:a16="http://schemas.microsoft.com/office/drawing/2014/main" id="{19C7BFBF-7120-BA47-AF09-6C42A049FA5D}"/>
              </a:ext>
            </a:extLst>
          </p:cNvPr>
          <p:cNvSpPr/>
          <p:nvPr/>
        </p:nvSpPr>
        <p:spPr>
          <a:xfrm>
            <a:off x="1556208" y="4633102"/>
            <a:ext cx="6891755" cy="400110"/>
          </a:xfrm>
          <a:prstGeom prst="rect">
            <a:avLst/>
          </a:prstGeom>
        </p:spPr>
        <p:txBody>
          <a:bodyPr wrap="square">
            <a:spAutoFit/>
          </a:bodyPr>
          <a:lstStyle/>
          <a:p>
            <a:r>
              <a:rPr lang="en-GB" sz="2000" dirty="0">
                <a:solidFill>
                  <a:schemeClr val="tx1"/>
                </a:solidFill>
              </a:rPr>
              <a:t>Spiking Drink </a:t>
            </a:r>
          </a:p>
        </p:txBody>
      </p:sp>
    </p:spTree>
    <p:extLst>
      <p:ext uri="{BB962C8B-B14F-4D97-AF65-F5344CB8AC3E}">
        <p14:creationId xmlns:p14="http://schemas.microsoft.com/office/powerpoint/2010/main" val="62512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44354-6C05-4540-882D-A2D1A621151E}"/>
              </a:ext>
            </a:extLst>
          </p:cNvPr>
          <p:cNvSpPr>
            <a:spLocks noGrp="1"/>
          </p:cNvSpPr>
          <p:nvPr>
            <p:ph type="title"/>
          </p:nvPr>
        </p:nvSpPr>
        <p:spPr/>
        <p:txBody>
          <a:bodyPr/>
          <a:lstStyle/>
          <a:p>
            <a:r>
              <a:rPr lang="en-GB" dirty="0"/>
              <a:t>Key task 2</a:t>
            </a:r>
          </a:p>
        </p:txBody>
      </p:sp>
      <p:sp>
        <p:nvSpPr>
          <p:cNvPr id="4" name="Rounded Rectangle 4">
            <a:extLst>
              <a:ext uri="{FF2B5EF4-FFF2-40B4-BE49-F238E27FC236}">
                <a16:creationId xmlns:a16="http://schemas.microsoft.com/office/drawing/2014/main" id="{83BEDF75-592B-8D41-9507-2BF003BCCE01}"/>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5" name="Picture 4">
            <a:extLst>
              <a:ext uri="{FF2B5EF4-FFF2-40B4-BE49-F238E27FC236}">
                <a16:creationId xmlns:a16="http://schemas.microsoft.com/office/drawing/2014/main" id="{F954BA69-1A4D-4E4C-AAC1-A451D65BE1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6" name="TextBox 5">
            <a:extLst>
              <a:ext uri="{FF2B5EF4-FFF2-40B4-BE49-F238E27FC236}">
                <a16:creationId xmlns:a16="http://schemas.microsoft.com/office/drawing/2014/main" id="{C7A3D22A-0ED6-B848-AF34-A07C8EE6A236}"/>
              </a:ext>
            </a:extLst>
          </p:cNvPr>
          <p:cNvSpPr txBox="1"/>
          <p:nvPr/>
        </p:nvSpPr>
        <p:spPr>
          <a:xfrm>
            <a:off x="902644" y="2090745"/>
            <a:ext cx="6549676" cy="769441"/>
          </a:xfrm>
          <a:prstGeom prst="rect">
            <a:avLst/>
          </a:prstGeom>
          <a:noFill/>
        </p:spPr>
        <p:txBody>
          <a:bodyPr wrap="square" rtlCol="0">
            <a:spAutoFit/>
          </a:bodyPr>
          <a:lstStyle/>
          <a:p>
            <a:pPr>
              <a:spcBef>
                <a:spcPts val="600"/>
              </a:spcBef>
              <a:buClr>
                <a:srgbClr val="00B0F0"/>
              </a:buClr>
              <a:tabLst>
                <a:tab pos="304800" algn="l"/>
              </a:tabLst>
            </a:pPr>
            <a:r>
              <a:rPr lang="en-GB" sz="2200" dirty="0">
                <a:solidFill>
                  <a:schemeClr val="tx1"/>
                </a:solidFill>
              </a:rPr>
              <a:t>Identify </a:t>
            </a:r>
            <a:r>
              <a:rPr lang="en-GB" sz="2200" dirty="0">
                <a:solidFill>
                  <a:srgbClr val="00B0F0"/>
                </a:solidFill>
              </a:rPr>
              <a:t>THREE</a:t>
            </a:r>
            <a:r>
              <a:rPr lang="en-GB" sz="2200" dirty="0">
                <a:solidFill>
                  <a:schemeClr val="tx1"/>
                </a:solidFill>
              </a:rPr>
              <a:t> different types of search equipment. </a:t>
            </a:r>
            <a:endParaRPr lang="en-US" sz="2200" dirty="0">
              <a:solidFill>
                <a:schemeClr val="tx1"/>
              </a:solidFill>
            </a:endParaRPr>
          </a:p>
        </p:txBody>
      </p:sp>
      <p:sp>
        <p:nvSpPr>
          <p:cNvPr id="7" name="Oval 6">
            <a:extLst>
              <a:ext uri="{FF2B5EF4-FFF2-40B4-BE49-F238E27FC236}">
                <a16:creationId xmlns:a16="http://schemas.microsoft.com/office/drawing/2014/main" id="{FAFDF768-FA20-454D-A078-5865D6BC4086}"/>
              </a:ext>
            </a:extLst>
          </p:cNvPr>
          <p:cNvSpPr/>
          <p:nvPr/>
        </p:nvSpPr>
        <p:spPr bwMode="auto">
          <a:xfrm>
            <a:off x="251520" y="2223466"/>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2</a:t>
            </a:r>
          </a:p>
        </p:txBody>
      </p:sp>
      <p:sp>
        <p:nvSpPr>
          <p:cNvPr id="8" name="TextBox 7">
            <a:extLst>
              <a:ext uri="{FF2B5EF4-FFF2-40B4-BE49-F238E27FC236}">
                <a16:creationId xmlns:a16="http://schemas.microsoft.com/office/drawing/2014/main" id="{9E0D26E4-3266-F24F-8C46-15BEBFC338CF}"/>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2</a:t>
            </a:r>
          </a:p>
        </p:txBody>
      </p:sp>
      <p:sp>
        <p:nvSpPr>
          <p:cNvPr id="9" name="Rounded Rectangle 8">
            <a:extLst>
              <a:ext uri="{FF2B5EF4-FFF2-40B4-BE49-F238E27FC236}">
                <a16:creationId xmlns:a16="http://schemas.microsoft.com/office/drawing/2014/main" id="{0B357032-41B2-B748-8C7F-B919956A22B9}"/>
              </a:ext>
            </a:extLst>
          </p:cNvPr>
          <p:cNvSpPr/>
          <p:nvPr/>
        </p:nvSpPr>
        <p:spPr bwMode="auto">
          <a:xfrm>
            <a:off x="251520" y="3140968"/>
            <a:ext cx="8640960" cy="2520280"/>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dirty="0">
              <a:solidFill>
                <a:srgbClr val="000000"/>
              </a:solidFill>
            </a:endParaRPr>
          </a:p>
        </p:txBody>
      </p:sp>
      <p:grpSp>
        <p:nvGrpSpPr>
          <p:cNvPr id="10" name="Group 9">
            <a:extLst>
              <a:ext uri="{FF2B5EF4-FFF2-40B4-BE49-F238E27FC236}">
                <a16:creationId xmlns:a16="http://schemas.microsoft.com/office/drawing/2014/main" id="{0DAA7BBA-F32C-E442-81C5-A1535550652A}"/>
              </a:ext>
            </a:extLst>
          </p:cNvPr>
          <p:cNvGrpSpPr/>
          <p:nvPr/>
        </p:nvGrpSpPr>
        <p:grpSpPr>
          <a:xfrm>
            <a:off x="395536" y="3343497"/>
            <a:ext cx="8323794" cy="2101727"/>
            <a:chOff x="395536" y="2465906"/>
            <a:chExt cx="8323794" cy="2101727"/>
          </a:xfrm>
        </p:grpSpPr>
        <p:sp>
          <p:nvSpPr>
            <p:cNvPr id="11" name="Rounded Rectangle 10">
              <a:extLst>
                <a:ext uri="{FF2B5EF4-FFF2-40B4-BE49-F238E27FC236}">
                  <a16:creationId xmlns:a16="http://schemas.microsoft.com/office/drawing/2014/main" id="{D4954DE5-CBCD-4440-9B52-77555DB0AE00}"/>
                </a:ext>
              </a:extLst>
            </p:cNvPr>
            <p:cNvSpPr/>
            <p:nvPr/>
          </p:nvSpPr>
          <p:spPr bwMode="auto">
            <a:xfrm>
              <a:off x="395536" y="2465906"/>
              <a:ext cx="8323794" cy="2101727"/>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endParaRPr lang="en-GB" sz="2000" b="1" dirty="0">
                <a:solidFill>
                  <a:srgbClr val="00B0F0"/>
                </a:solidFill>
              </a:endParaRPr>
            </a:p>
          </p:txBody>
        </p:sp>
        <p:sp>
          <p:nvSpPr>
            <p:cNvPr id="12" name="Rounded Rectangle 11">
              <a:extLst>
                <a:ext uri="{FF2B5EF4-FFF2-40B4-BE49-F238E27FC236}">
                  <a16:creationId xmlns:a16="http://schemas.microsoft.com/office/drawing/2014/main" id="{22FCD408-95EB-4549-87E4-1C1941876BA8}"/>
                </a:ext>
              </a:extLst>
            </p:cNvPr>
            <p:cNvSpPr/>
            <p:nvPr/>
          </p:nvSpPr>
          <p:spPr bwMode="auto">
            <a:xfrm>
              <a:off x="611560" y="2579719"/>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1</a:t>
              </a:r>
            </a:p>
          </p:txBody>
        </p:sp>
        <p:sp>
          <p:nvSpPr>
            <p:cNvPr id="13" name="Rounded Rectangle 12">
              <a:extLst>
                <a:ext uri="{FF2B5EF4-FFF2-40B4-BE49-F238E27FC236}">
                  <a16:creationId xmlns:a16="http://schemas.microsoft.com/office/drawing/2014/main" id="{666CE6CE-211B-9D47-8B68-6AC8702F1D11}"/>
                </a:ext>
              </a:extLst>
            </p:cNvPr>
            <p:cNvSpPr/>
            <p:nvPr/>
          </p:nvSpPr>
          <p:spPr bwMode="auto">
            <a:xfrm>
              <a:off x="611560" y="3188922"/>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2</a:t>
              </a:r>
            </a:p>
          </p:txBody>
        </p:sp>
        <p:sp>
          <p:nvSpPr>
            <p:cNvPr id="14" name="Rounded Rectangle 13">
              <a:extLst>
                <a:ext uri="{FF2B5EF4-FFF2-40B4-BE49-F238E27FC236}">
                  <a16:creationId xmlns:a16="http://schemas.microsoft.com/office/drawing/2014/main" id="{BE8C9DFD-4501-BB4F-A93D-811239FDD4CD}"/>
                </a:ext>
              </a:extLst>
            </p:cNvPr>
            <p:cNvSpPr/>
            <p:nvPr/>
          </p:nvSpPr>
          <p:spPr bwMode="auto">
            <a:xfrm>
              <a:off x="611560" y="3798058"/>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3</a:t>
              </a:r>
            </a:p>
          </p:txBody>
        </p:sp>
      </p:grpSp>
      <p:sp>
        <p:nvSpPr>
          <p:cNvPr id="15" name="TextBox 14">
            <a:extLst>
              <a:ext uri="{FF2B5EF4-FFF2-40B4-BE49-F238E27FC236}">
                <a16:creationId xmlns:a16="http://schemas.microsoft.com/office/drawing/2014/main" id="{B5B3175D-5872-7F46-9BCD-F4E8E5C50ECE}"/>
              </a:ext>
            </a:extLst>
          </p:cNvPr>
          <p:cNvSpPr txBox="1"/>
          <p:nvPr/>
        </p:nvSpPr>
        <p:spPr>
          <a:xfrm>
            <a:off x="1223576" y="3407961"/>
            <a:ext cx="5076617" cy="1785104"/>
          </a:xfrm>
          <a:prstGeom prst="rect">
            <a:avLst/>
          </a:prstGeom>
          <a:noFill/>
        </p:spPr>
        <p:txBody>
          <a:bodyPr wrap="square" rtlCol="0">
            <a:spAutoFit/>
          </a:bodyPr>
          <a:lstStyle/>
          <a:p>
            <a:pPr>
              <a:spcBef>
                <a:spcPts val="600"/>
              </a:spcBef>
              <a:buClr>
                <a:srgbClr val="00B0F0"/>
              </a:buClr>
            </a:pPr>
            <a:r>
              <a:rPr lang="en-GB" dirty="0">
                <a:solidFill>
                  <a:srgbClr val="FF0000"/>
                </a:solidFill>
              </a:rPr>
              <a:t>Search wands</a:t>
            </a:r>
            <a:r>
              <a:rPr lang="en-GB" sz="2000" dirty="0">
                <a:solidFill>
                  <a:srgbClr val="FF0000"/>
                </a:solidFill>
              </a:rPr>
              <a:t> </a:t>
            </a:r>
            <a:endParaRPr lang="en-US" sz="2200" dirty="0">
              <a:solidFill>
                <a:srgbClr val="FF0000"/>
              </a:solidFill>
            </a:endParaRPr>
          </a:p>
          <a:p>
            <a:pPr>
              <a:spcBef>
                <a:spcPts val="600"/>
              </a:spcBef>
              <a:buClr>
                <a:srgbClr val="00B0F0"/>
              </a:buClr>
            </a:pPr>
            <a:endParaRPr lang="en-US" sz="900" dirty="0">
              <a:solidFill>
                <a:srgbClr val="FF0000"/>
              </a:solidFill>
            </a:endParaRPr>
          </a:p>
          <a:p>
            <a:pPr>
              <a:spcBef>
                <a:spcPts val="600"/>
              </a:spcBef>
              <a:buClr>
                <a:srgbClr val="00B0F0"/>
              </a:buClr>
            </a:pPr>
            <a:r>
              <a:rPr lang="en-GB" dirty="0">
                <a:solidFill>
                  <a:srgbClr val="FF0000"/>
                </a:solidFill>
              </a:rPr>
              <a:t>Archway metal detectors</a:t>
            </a:r>
            <a:r>
              <a:rPr lang="en-GB" sz="2000" dirty="0">
                <a:solidFill>
                  <a:srgbClr val="FF0000"/>
                </a:solidFill>
              </a:rPr>
              <a:t> </a:t>
            </a:r>
            <a:endParaRPr lang="en-US" sz="2200" dirty="0">
              <a:solidFill>
                <a:srgbClr val="FF0000"/>
              </a:solidFill>
            </a:endParaRPr>
          </a:p>
          <a:p>
            <a:pPr>
              <a:spcBef>
                <a:spcPts val="600"/>
              </a:spcBef>
              <a:buClr>
                <a:srgbClr val="00B0F0"/>
              </a:buClr>
            </a:pPr>
            <a:endParaRPr lang="en-US" sz="900" b="1" dirty="0">
              <a:solidFill>
                <a:srgbClr val="FF0000"/>
              </a:solidFill>
            </a:endParaRPr>
          </a:p>
          <a:p>
            <a:pPr>
              <a:spcBef>
                <a:spcPts val="600"/>
              </a:spcBef>
              <a:buClr>
                <a:srgbClr val="00B0F0"/>
              </a:buClr>
            </a:pPr>
            <a:r>
              <a:rPr lang="en-GB" dirty="0">
                <a:solidFill>
                  <a:srgbClr val="FF0000"/>
                </a:solidFill>
              </a:rPr>
              <a:t>Metal detectors. </a:t>
            </a:r>
            <a:endParaRPr lang="en-GB" sz="2200" dirty="0">
              <a:solidFill>
                <a:srgbClr val="FF0000"/>
              </a:solidFill>
            </a:endParaRPr>
          </a:p>
        </p:txBody>
      </p:sp>
    </p:spTree>
    <p:extLst>
      <p:ext uri="{BB962C8B-B14F-4D97-AF65-F5344CB8AC3E}">
        <p14:creationId xmlns:p14="http://schemas.microsoft.com/office/powerpoint/2010/main" val="2723206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44354-6C05-4540-882D-A2D1A621151E}"/>
              </a:ext>
            </a:extLst>
          </p:cNvPr>
          <p:cNvSpPr>
            <a:spLocks noGrp="1"/>
          </p:cNvSpPr>
          <p:nvPr>
            <p:ph type="title"/>
          </p:nvPr>
        </p:nvSpPr>
        <p:spPr/>
        <p:txBody>
          <a:bodyPr/>
          <a:lstStyle/>
          <a:p>
            <a:r>
              <a:rPr lang="en-GB" dirty="0"/>
              <a:t>Key task 2</a:t>
            </a:r>
          </a:p>
        </p:txBody>
      </p:sp>
      <p:sp>
        <p:nvSpPr>
          <p:cNvPr id="4" name="Rounded Rectangle 4">
            <a:extLst>
              <a:ext uri="{FF2B5EF4-FFF2-40B4-BE49-F238E27FC236}">
                <a16:creationId xmlns:a16="http://schemas.microsoft.com/office/drawing/2014/main" id="{83BEDF75-592B-8D41-9507-2BF003BCCE01}"/>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5" name="Picture 4">
            <a:extLst>
              <a:ext uri="{FF2B5EF4-FFF2-40B4-BE49-F238E27FC236}">
                <a16:creationId xmlns:a16="http://schemas.microsoft.com/office/drawing/2014/main" id="{F954BA69-1A4D-4E4C-AAC1-A451D65BE1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6" name="TextBox 5">
            <a:extLst>
              <a:ext uri="{FF2B5EF4-FFF2-40B4-BE49-F238E27FC236}">
                <a16:creationId xmlns:a16="http://schemas.microsoft.com/office/drawing/2014/main" id="{C7A3D22A-0ED6-B848-AF34-A07C8EE6A236}"/>
              </a:ext>
            </a:extLst>
          </p:cNvPr>
          <p:cNvSpPr txBox="1"/>
          <p:nvPr/>
        </p:nvSpPr>
        <p:spPr>
          <a:xfrm>
            <a:off x="902644" y="1728672"/>
            <a:ext cx="7701804" cy="769441"/>
          </a:xfrm>
          <a:prstGeom prst="rect">
            <a:avLst/>
          </a:prstGeom>
          <a:noFill/>
        </p:spPr>
        <p:txBody>
          <a:bodyPr wrap="square" rtlCol="0">
            <a:spAutoFit/>
          </a:bodyPr>
          <a:lstStyle/>
          <a:p>
            <a:pPr>
              <a:spcBef>
                <a:spcPts val="600"/>
              </a:spcBef>
              <a:buClr>
                <a:srgbClr val="00B0F0"/>
              </a:buClr>
              <a:tabLst>
                <a:tab pos="304800" algn="l"/>
              </a:tabLst>
            </a:pPr>
            <a:r>
              <a:rPr lang="en-GB" sz="2200" dirty="0">
                <a:solidFill>
                  <a:schemeClr val="tx1"/>
                </a:solidFill>
              </a:rPr>
              <a:t>Explain the precautions a door supervisor </a:t>
            </a:r>
            <a:br>
              <a:rPr lang="en-GB" sz="2200" dirty="0">
                <a:solidFill>
                  <a:schemeClr val="tx1"/>
                </a:solidFill>
              </a:rPr>
            </a:br>
            <a:r>
              <a:rPr lang="en-GB" sz="2200" dirty="0">
                <a:solidFill>
                  <a:schemeClr val="tx1"/>
                </a:solidFill>
              </a:rPr>
              <a:t>should follow when carrying out searches. </a:t>
            </a:r>
            <a:endParaRPr lang="en-US" sz="2200" dirty="0">
              <a:solidFill>
                <a:schemeClr val="tx1"/>
              </a:solidFill>
            </a:endParaRPr>
          </a:p>
        </p:txBody>
      </p:sp>
      <p:sp>
        <p:nvSpPr>
          <p:cNvPr id="7" name="Oval 6">
            <a:extLst>
              <a:ext uri="{FF2B5EF4-FFF2-40B4-BE49-F238E27FC236}">
                <a16:creationId xmlns:a16="http://schemas.microsoft.com/office/drawing/2014/main" id="{FAFDF768-FA20-454D-A078-5865D6BC4086}"/>
              </a:ext>
            </a:extLst>
          </p:cNvPr>
          <p:cNvSpPr/>
          <p:nvPr/>
        </p:nvSpPr>
        <p:spPr bwMode="auto">
          <a:xfrm>
            <a:off x="251520" y="1861393"/>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3</a:t>
            </a:r>
          </a:p>
        </p:txBody>
      </p:sp>
      <p:sp>
        <p:nvSpPr>
          <p:cNvPr id="8" name="TextBox 7">
            <a:extLst>
              <a:ext uri="{FF2B5EF4-FFF2-40B4-BE49-F238E27FC236}">
                <a16:creationId xmlns:a16="http://schemas.microsoft.com/office/drawing/2014/main" id="{9E0D26E4-3266-F24F-8C46-15BEBFC338CF}"/>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2</a:t>
            </a:r>
          </a:p>
        </p:txBody>
      </p:sp>
      <p:sp>
        <p:nvSpPr>
          <p:cNvPr id="15" name="Rounded Rectangle 14">
            <a:extLst>
              <a:ext uri="{FF2B5EF4-FFF2-40B4-BE49-F238E27FC236}">
                <a16:creationId xmlns:a16="http://schemas.microsoft.com/office/drawing/2014/main" id="{3B34CF54-28AD-3348-B633-49811255274D}"/>
              </a:ext>
            </a:extLst>
          </p:cNvPr>
          <p:cNvSpPr/>
          <p:nvPr/>
        </p:nvSpPr>
        <p:spPr bwMode="auto">
          <a:xfrm>
            <a:off x="239202" y="2592630"/>
            <a:ext cx="8640960" cy="2348538"/>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a:ln>
                <a:noFill/>
              </a:ln>
              <a:solidFill>
                <a:schemeClr val="tx1"/>
              </a:solidFill>
              <a:effectLst/>
              <a:latin typeface="Arial" charset="0"/>
            </a:endParaRPr>
          </a:p>
        </p:txBody>
      </p:sp>
      <p:sp>
        <p:nvSpPr>
          <p:cNvPr id="16" name="Rounded Rectangle 15">
            <a:extLst>
              <a:ext uri="{FF2B5EF4-FFF2-40B4-BE49-F238E27FC236}">
                <a16:creationId xmlns:a16="http://schemas.microsoft.com/office/drawing/2014/main" id="{E99E2691-84E9-7C44-BBC1-F3C7CB159FC8}"/>
              </a:ext>
            </a:extLst>
          </p:cNvPr>
          <p:cNvSpPr/>
          <p:nvPr/>
        </p:nvSpPr>
        <p:spPr bwMode="auto">
          <a:xfrm>
            <a:off x="383218" y="2781664"/>
            <a:ext cx="8323794" cy="1957888"/>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20000"/>
              </a:spcBef>
              <a:buClr>
                <a:srgbClr val="189049"/>
              </a:buClr>
            </a:pPr>
            <a:r>
              <a:rPr lang="en-GB" sz="2000" dirty="0">
                <a:solidFill>
                  <a:srgbClr val="00B0F0"/>
                </a:solidFill>
              </a:rPr>
              <a:t>.................................................................................................................. ..................................................................................................................</a:t>
            </a:r>
            <a:endParaRPr kumimoji="0" lang="en-GB" sz="2000" b="1" i="0" u="none" strike="noStrike" cap="none" normalizeH="0" baseline="0" dirty="0">
              <a:ln>
                <a:noFill/>
              </a:ln>
              <a:solidFill>
                <a:srgbClr val="00B0F0"/>
              </a:solidFill>
              <a:effectLst/>
              <a:latin typeface="Arial" charset="0"/>
            </a:endParaRP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p:txBody>
      </p:sp>
    </p:spTree>
    <p:extLst>
      <p:ext uri="{BB962C8B-B14F-4D97-AF65-F5344CB8AC3E}">
        <p14:creationId xmlns:p14="http://schemas.microsoft.com/office/powerpoint/2010/main" val="1831409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44354-6C05-4540-882D-A2D1A621151E}"/>
              </a:ext>
            </a:extLst>
          </p:cNvPr>
          <p:cNvSpPr>
            <a:spLocks noGrp="1"/>
          </p:cNvSpPr>
          <p:nvPr>
            <p:ph type="title"/>
          </p:nvPr>
        </p:nvSpPr>
        <p:spPr/>
        <p:txBody>
          <a:bodyPr/>
          <a:lstStyle/>
          <a:p>
            <a:r>
              <a:rPr lang="en-GB" dirty="0"/>
              <a:t>Key task 2</a:t>
            </a:r>
          </a:p>
        </p:txBody>
      </p:sp>
      <p:sp>
        <p:nvSpPr>
          <p:cNvPr id="4" name="Rounded Rectangle 4">
            <a:extLst>
              <a:ext uri="{FF2B5EF4-FFF2-40B4-BE49-F238E27FC236}">
                <a16:creationId xmlns:a16="http://schemas.microsoft.com/office/drawing/2014/main" id="{83BEDF75-592B-8D41-9507-2BF003BCCE01}"/>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5" name="Picture 4">
            <a:extLst>
              <a:ext uri="{FF2B5EF4-FFF2-40B4-BE49-F238E27FC236}">
                <a16:creationId xmlns:a16="http://schemas.microsoft.com/office/drawing/2014/main" id="{F954BA69-1A4D-4E4C-AAC1-A451D65BE1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6" name="TextBox 5">
            <a:extLst>
              <a:ext uri="{FF2B5EF4-FFF2-40B4-BE49-F238E27FC236}">
                <a16:creationId xmlns:a16="http://schemas.microsoft.com/office/drawing/2014/main" id="{C7A3D22A-0ED6-B848-AF34-A07C8EE6A236}"/>
              </a:ext>
            </a:extLst>
          </p:cNvPr>
          <p:cNvSpPr txBox="1"/>
          <p:nvPr/>
        </p:nvSpPr>
        <p:spPr>
          <a:xfrm>
            <a:off x="902644" y="1728672"/>
            <a:ext cx="7701804" cy="769441"/>
          </a:xfrm>
          <a:prstGeom prst="rect">
            <a:avLst/>
          </a:prstGeom>
          <a:noFill/>
        </p:spPr>
        <p:txBody>
          <a:bodyPr wrap="square" rtlCol="0">
            <a:spAutoFit/>
          </a:bodyPr>
          <a:lstStyle/>
          <a:p>
            <a:pPr>
              <a:spcBef>
                <a:spcPts val="600"/>
              </a:spcBef>
              <a:buClr>
                <a:srgbClr val="00B0F0"/>
              </a:buClr>
              <a:tabLst>
                <a:tab pos="304800" algn="l"/>
              </a:tabLst>
            </a:pPr>
            <a:r>
              <a:rPr lang="en-GB" sz="2200" dirty="0">
                <a:solidFill>
                  <a:schemeClr val="tx1"/>
                </a:solidFill>
              </a:rPr>
              <a:t>Explain the precautions a door supervisor </a:t>
            </a:r>
            <a:br>
              <a:rPr lang="en-GB" sz="2200" dirty="0">
                <a:solidFill>
                  <a:schemeClr val="tx1"/>
                </a:solidFill>
              </a:rPr>
            </a:br>
            <a:r>
              <a:rPr lang="en-GB" sz="2200" dirty="0">
                <a:solidFill>
                  <a:schemeClr val="tx1"/>
                </a:solidFill>
              </a:rPr>
              <a:t>should follow when carrying out searches. </a:t>
            </a:r>
            <a:endParaRPr lang="en-US" sz="2200" dirty="0">
              <a:solidFill>
                <a:schemeClr val="tx1"/>
              </a:solidFill>
            </a:endParaRPr>
          </a:p>
        </p:txBody>
      </p:sp>
      <p:sp>
        <p:nvSpPr>
          <p:cNvPr id="7" name="Oval 6">
            <a:extLst>
              <a:ext uri="{FF2B5EF4-FFF2-40B4-BE49-F238E27FC236}">
                <a16:creationId xmlns:a16="http://schemas.microsoft.com/office/drawing/2014/main" id="{FAFDF768-FA20-454D-A078-5865D6BC4086}"/>
              </a:ext>
            </a:extLst>
          </p:cNvPr>
          <p:cNvSpPr/>
          <p:nvPr/>
        </p:nvSpPr>
        <p:spPr bwMode="auto">
          <a:xfrm>
            <a:off x="251520" y="1861393"/>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3</a:t>
            </a:r>
          </a:p>
        </p:txBody>
      </p:sp>
      <p:sp>
        <p:nvSpPr>
          <p:cNvPr id="8" name="TextBox 7">
            <a:extLst>
              <a:ext uri="{FF2B5EF4-FFF2-40B4-BE49-F238E27FC236}">
                <a16:creationId xmlns:a16="http://schemas.microsoft.com/office/drawing/2014/main" id="{9E0D26E4-3266-F24F-8C46-15BEBFC338CF}"/>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2</a:t>
            </a:r>
          </a:p>
        </p:txBody>
      </p:sp>
      <p:sp>
        <p:nvSpPr>
          <p:cNvPr id="15" name="Rounded Rectangle 14">
            <a:extLst>
              <a:ext uri="{FF2B5EF4-FFF2-40B4-BE49-F238E27FC236}">
                <a16:creationId xmlns:a16="http://schemas.microsoft.com/office/drawing/2014/main" id="{3B34CF54-28AD-3348-B633-49811255274D}"/>
              </a:ext>
            </a:extLst>
          </p:cNvPr>
          <p:cNvSpPr/>
          <p:nvPr/>
        </p:nvSpPr>
        <p:spPr bwMode="auto">
          <a:xfrm>
            <a:off x="239202" y="2592630"/>
            <a:ext cx="8640960" cy="2348538"/>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a:ln>
                <a:noFill/>
              </a:ln>
              <a:solidFill>
                <a:schemeClr val="tx1"/>
              </a:solidFill>
              <a:effectLst/>
              <a:latin typeface="Arial" charset="0"/>
            </a:endParaRPr>
          </a:p>
        </p:txBody>
      </p:sp>
      <p:sp>
        <p:nvSpPr>
          <p:cNvPr id="16" name="Rounded Rectangle 15">
            <a:extLst>
              <a:ext uri="{FF2B5EF4-FFF2-40B4-BE49-F238E27FC236}">
                <a16:creationId xmlns:a16="http://schemas.microsoft.com/office/drawing/2014/main" id="{E99E2691-84E9-7C44-BBC1-F3C7CB159FC8}"/>
              </a:ext>
            </a:extLst>
          </p:cNvPr>
          <p:cNvSpPr/>
          <p:nvPr/>
        </p:nvSpPr>
        <p:spPr bwMode="auto">
          <a:xfrm>
            <a:off x="383218" y="2781664"/>
            <a:ext cx="8323794" cy="1957888"/>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20000"/>
              </a:spcBef>
              <a:buClr>
                <a:srgbClr val="189049"/>
              </a:buClr>
            </a:pPr>
            <a:r>
              <a:rPr lang="en-GB" sz="2000" dirty="0">
                <a:solidFill>
                  <a:srgbClr val="00B0F0"/>
                </a:solidFill>
              </a:rPr>
              <a:t>.................................................................................................................. ..................................................................................................................</a:t>
            </a:r>
            <a:endParaRPr kumimoji="0" lang="en-GB" sz="2000" b="1" i="0" u="none" strike="noStrike" cap="none" normalizeH="0" baseline="0" dirty="0">
              <a:ln>
                <a:noFill/>
              </a:ln>
              <a:solidFill>
                <a:srgbClr val="00B0F0"/>
              </a:solidFill>
              <a:effectLst/>
              <a:latin typeface="Arial" charset="0"/>
            </a:endParaRP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p:txBody>
      </p:sp>
      <p:sp>
        <p:nvSpPr>
          <p:cNvPr id="11" name="TextBox 10">
            <a:extLst>
              <a:ext uri="{FF2B5EF4-FFF2-40B4-BE49-F238E27FC236}">
                <a16:creationId xmlns:a16="http://schemas.microsoft.com/office/drawing/2014/main" id="{EC669540-88E0-5D45-B1B5-52BB87089FA2}"/>
              </a:ext>
            </a:extLst>
          </p:cNvPr>
          <p:cNvSpPr txBox="1"/>
          <p:nvPr/>
        </p:nvSpPr>
        <p:spPr>
          <a:xfrm>
            <a:off x="503520" y="2735067"/>
            <a:ext cx="7992888" cy="1862048"/>
          </a:xfrm>
          <a:prstGeom prst="rect">
            <a:avLst/>
          </a:prstGeom>
          <a:noFill/>
        </p:spPr>
        <p:txBody>
          <a:bodyPr wrap="square" rtlCol="0">
            <a:spAutoFit/>
          </a:bodyPr>
          <a:lstStyle/>
          <a:p>
            <a:pPr marL="342900" indent="-342900">
              <a:spcBef>
                <a:spcPts val="600"/>
              </a:spcBef>
              <a:buClr>
                <a:srgbClr val="FF0000"/>
              </a:buClr>
              <a:buFont typeface="Arial" panose="020B0604020202020204" pitchFamily="34" charset="0"/>
              <a:buChar char="•"/>
            </a:pPr>
            <a:r>
              <a:rPr lang="en-US" sz="2000" dirty="0">
                <a:solidFill>
                  <a:srgbClr val="FF0000"/>
                </a:solidFill>
              </a:rPr>
              <a:t>Ask for their permission</a:t>
            </a:r>
          </a:p>
          <a:p>
            <a:pPr marL="342900" indent="-342900">
              <a:spcBef>
                <a:spcPts val="600"/>
              </a:spcBef>
              <a:buClr>
                <a:srgbClr val="FF0000"/>
              </a:buClr>
              <a:buFont typeface="Arial" panose="020B0604020202020204" pitchFamily="34" charset="0"/>
              <a:buChar char="•"/>
            </a:pPr>
            <a:r>
              <a:rPr lang="en-US" sz="2000" dirty="0">
                <a:solidFill>
                  <a:srgbClr val="FF0000"/>
                </a:solidFill>
              </a:rPr>
              <a:t>Only search individuals of the same gender</a:t>
            </a:r>
          </a:p>
          <a:p>
            <a:pPr marL="342900" indent="-342900">
              <a:spcBef>
                <a:spcPts val="600"/>
              </a:spcBef>
              <a:buClr>
                <a:srgbClr val="FF0000"/>
              </a:buClr>
              <a:buFont typeface="Arial" panose="020B0604020202020204" pitchFamily="34" charset="0"/>
              <a:buChar char="•"/>
            </a:pPr>
            <a:r>
              <a:rPr lang="en-US" sz="2000" dirty="0">
                <a:solidFill>
                  <a:srgbClr val="FF0000"/>
                </a:solidFill>
              </a:rPr>
              <a:t>Have a witness </a:t>
            </a:r>
          </a:p>
          <a:p>
            <a:pPr marL="342900" indent="-342900">
              <a:spcBef>
                <a:spcPts val="600"/>
              </a:spcBef>
              <a:buClr>
                <a:srgbClr val="FF0000"/>
              </a:buClr>
              <a:buFont typeface="Arial" panose="020B0604020202020204" pitchFamily="34" charset="0"/>
              <a:buChar char="•"/>
            </a:pPr>
            <a:r>
              <a:rPr lang="en-US" sz="2000" dirty="0">
                <a:solidFill>
                  <a:srgbClr val="FF0000"/>
                </a:solidFill>
              </a:rPr>
              <a:t>Ask whether they have anything that could injure either themselves or you.</a:t>
            </a:r>
          </a:p>
        </p:txBody>
      </p:sp>
    </p:spTree>
    <p:extLst>
      <p:ext uri="{BB962C8B-B14F-4D97-AF65-F5344CB8AC3E}">
        <p14:creationId xmlns:p14="http://schemas.microsoft.com/office/powerpoint/2010/main" val="349376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019C07-C5A0-406C-AEAA-2A16ABBBD00F}"/>
              </a:ext>
            </a:extLst>
          </p:cNvPr>
          <p:cNvSpPr txBox="1"/>
          <p:nvPr/>
        </p:nvSpPr>
        <p:spPr>
          <a:xfrm>
            <a:off x="1115616" y="4941168"/>
            <a:ext cx="7920880" cy="461665"/>
          </a:xfrm>
          <a:prstGeom prst="rect">
            <a:avLst/>
          </a:prstGeom>
          <a:noFill/>
        </p:spPr>
        <p:txBody>
          <a:bodyPr wrap="square" rtlCol="0">
            <a:spAutoFit/>
          </a:bodyPr>
          <a:lstStyle/>
          <a:p>
            <a:pPr algn="ctr"/>
            <a:r>
              <a:rPr lang="en-GB" dirty="0"/>
              <a:t>Terrorism </a:t>
            </a:r>
          </a:p>
        </p:txBody>
      </p:sp>
      <p:grpSp>
        <p:nvGrpSpPr>
          <p:cNvPr id="8" name="Group 7">
            <a:extLst>
              <a:ext uri="{FF2B5EF4-FFF2-40B4-BE49-F238E27FC236}">
                <a16:creationId xmlns:a16="http://schemas.microsoft.com/office/drawing/2014/main" id="{C72AAF05-3C52-468A-84F0-0C9455169F48}"/>
              </a:ext>
            </a:extLst>
          </p:cNvPr>
          <p:cNvGrpSpPr/>
          <p:nvPr/>
        </p:nvGrpSpPr>
        <p:grpSpPr>
          <a:xfrm>
            <a:off x="7219917" y="4509269"/>
            <a:ext cx="1976777" cy="1638035"/>
            <a:chOff x="7219917" y="4509269"/>
            <a:chExt cx="1976777" cy="1638035"/>
          </a:xfrm>
        </p:grpSpPr>
        <p:sp>
          <p:nvSpPr>
            <p:cNvPr id="9" name="Oval 5">
              <a:hlinkClick r:id="" action="ppaction://noaction"/>
              <a:extLst>
                <a:ext uri="{FF2B5EF4-FFF2-40B4-BE49-F238E27FC236}">
                  <a16:creationId xmlns:a16="http://schemas.microsoft.com/office/drawing/2014/main" id="{FE534D20-937F-4D14-BA7B-D6776AC0F1F2}"/>
                </a:ext>
              </a:extLst>
            </p:cNvPr>
            <p:cNvSpPr>
              <a:spLocks noChangeArrowheads="1"/>
            </p:cNvSpPr>
            <p:nvPr/>
          </p:nvSpPr>
          <p:spPr bwMode="auto">
            <a:xfrm>
              <a:off x="7398307" y="4527304"/>
              <a:ext cx="1620000" cy="1620000"/>
            </a:xfrm>
            <a:prstGeom prst="ellipse">
              <a:avLst/>
            </a:prstGeom>
            <a:solidFill>
              <a:srgbClr val="00B0F0"/>
            </a:solidFill>
            <a:ln w="57150">
              <a:solidFill>
                <a:schemeClr val="bg1"/>
              </a:solidFill>
              <a:round/>
              <a:headEnd/>
              <a:tailEnd/>
            </a:ln>
          </p:spPr>
          <p:txBody>
            <a:bodyPr wrap="none" lIns="180000" tIns="180000" rIns="180000" bIns="180000" anchor="t"/>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6600" dirty="0">
                  <a:solidFill>
                    <a:prstClr val="white"/>
                  </a:solidFill>
                  <a:ea typeface="MS PGothic" pitchFamily="34" charset="-128"/>
                </a:rPr>
                <a:t>1</a:t>
              </a:r>
              <a:r>
                <a:rPr lang="en-US" altLang="en-US" sz="6600" b="1" dirty="0">
                  <a:solidFill>
                    <a:prstClr val="white"/>
                  </a:solidFill>
                  <a:ea typeface="MS PGothic" pitchFamily="34" charset="-128"/>
                </a:rPr>
                <a:t>.2</a:t>
              </a:r>
            </a:p>
          </p:txBody>
        </p:sp>
        <p:pic>
          <p:nvPicPr>
            <p:cNvPr id="10" name="Picture 9">
              <a:extLst>
                <a:ext uri="{FF2B5EF4-FFF2-40B4-BE49-F238E27FC236}">
                  <a16:creationId xmlns:a16="http://schemas.microsoft.com/office/drawing/2014/main" id="{7C0A1FA7-8B75-4B18-ABA4-74CF7BFD6D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9917" y="4509269"/>
              <a:ext cx="1976777" cy="739640"/>
            </a:xfrm>
            <a:prstGeom prst="rect">
              <a:avLst/>
            </a:prstGeom>
          </p:spPr>
        </p:pic>
      </p:grpSp>
      <p:pic>
        <p:nvPicPr>
          <p:cNvPr id="2" name="Picture 2" descr="\\DESIGNARCHIVE\Archive\Image Bank\CW ILLUSTRATION HISTORY\Illustrations 2014\Security Illustrations October 2014\PNG\Pg19 Security Guard taking notes.png">
            <a:extLst>
              <a:ext uri="{FF2B5EF4-FFF2-40B4-BE49-F238E27FC236}">
                <a16:creationId xmlns:a16="http://schemas.microsoft.com/office/drawing/2014/main" id="{4576669E-2D1F-52C3-3805-6B56DD6F7C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91423" y="609039"/>
            <a:ext cx="2241938" cy="3811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82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Terrorism</a:t>
            </a:r>
          </a:p>
        </p:txBody>
      </p:sp>
      <p:sp>
        <p:nvSpPr>
          <p:cNvPr id="5" name="Rounded Rectangle 4"/>
          <p:cNvSpPr/>
          <p:nvPr/>
        </p:nvSpPr>
        <p:spPr>
          <a:xfrm>
            <a:off x="791580" y="3003351"/>
            <a:ext cx="7560840" cy="851297"/>
          </a:xfrm>
          <a:prstGeom prst="roundRect">
            <a:avLst/>
          </a:prstGeom>
          <a:solidFill>
            <a:srgbClr val="ABE9FF"/>
          </a:solidFill>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Terrorism is the use of violence, threats and intimidation, especially in the pursuit of political aims.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Terrorism cont.</a:t>
            </a:r>
          </a:p>
        </p:txBody>
      </p:sp>
      <p:sp>
        <p:nvSpPr>
          <p:cNvPr id="5" name="Content Placeholder 4">
            <a:extLst>
              <a:ext uri="{FF2B5EF4-FFF2-40B4-BE49-F238E27FC236}">
                <a16:creationId xmlns:a16="http://schemas.microsoft.com/office/drawing/2014/main" id="{73EA128D-CA7A-074F-9291-7B78645EAC64}"/>
              </a:ext>
            </a:extLst>
          </p:cNvPr>
          <p:cNvSpPr>
            <a:spLocks noGrp="1"/>
          </p:cNvSpPr>
          <p:nvPr>
            <p:ph idx="1"/>
          </p:nvPr>
        </p:nvSpPr>
        <p:spPr/>
        <p:txBody>
          <a:bodyPr/>
          <a:lstStyle/>
          <a:p>
            <a:endParaRPr lang="en-US"/>
          </a:p>
        </p:txBody>
      </p:sp>
      <p:sp>
        <p:nvSpPr>
          <p:cNvPr id="3" name="TextBox 2"/>
          <p:cNvSpPr txBox="1"/>
          <p:nvPr/>
        </p:nvSpPr>
        <p:spPr>
          <a:xfrm>
            <a:off x="251520" y="1988840"/>
            <a:ext cx="8640960" cy="352404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what is currently happening around the world and in their particular area</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any recent terrorist attacks or threats</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the location of their own site in relation to other possible targets nearby</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where the site itself is famous or important in </a:t>
            </a:r>
            <a:br>
              <a:rPr kumimoji="0" lang="en-GB" sz="2200" b="1" i="0" u="none" strike="noStrike" kern="1200" cap="none" spc="0" normalizeH="0" baseline="0" noProof="0" dirty="0">
                <a:ln>
                  <a:noFill/>
                </a:ln>
                <a:solidFill>
                  <a:srgbClr val="000000"/>
                </a:solidFill>
                <a:effectLst/>
                <a:uLnTx/>
                <a:uFillTx/>
                <a:latin typeface="Arial"/>
                <a:ea typeface="+mn-ea"/>
                <a:cs typeface="Arial"/>
              </a:rPr>
            </a:br>
            <a:r>
              <a:rPr kumimoji="0" lang="en-GB" sz="2200" b="1" i="0" u="none" strike="noStrike" kern="1200" cap="none" spc="0" normalizeH="0" baseline="0" noProof="0" dirty="0">
                <a:ln>
                  <a:noFill/>
                </a:ln>
                <a:solidFill>
                  <a:srgbClr val="000000"/>
                </a:solidFill>
                <a:effectLst/>
                <a:uLnTx/>
                <a:uFillTx/>
                <a:latin typeface="Arial"/>
                <a:ea typeface="+mn-ea"/>
                <a:cs typeface="Arial"/>
              </a:rPr>
              <a:t>its own right</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the vulnerability of the site to attack</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the current level of threat nationally.</a:t>
            </a:r>
          </a:p>
        </p:txBody>
      </p:sp>
      <p:sp>
        <p:nvSpPr>
          <p:cNvPr id="4" name="Rounded Rectangle 3"/>
          <p:cNvSpPr/>
          <p:nvPr/>
        </p:nvSpPr>
        <p:spPr>
          <a:xfrm>
            <a:off x="251520" y="1266538"/>
            <a:ext cx="9361040" cy="476726"/>
          </a:xfrm>
          <a:prstGeom prst="roundRect">
            <a:avLst/>
          </a:prstGeom>
          <a:solidFill>
            <a:srgbClr val="00B0F0"/>
          </a:solidFill>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FFFFFF"/>
                </a:solidFill>
                <a:effectLst/>
                <a:uLnTx/>
                <a:uFillTx/>
                <a:latin typeface="Arial"/>
                <a:ea typeface="+mn-ea"/>
                <a:cs typeface="Arial"/>
              </a:rPr>
              <a:t>Security operatives need to be aware of:</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National threat levels</a:t>
            </a:r>
          </a:p>
        </p:txBody>
      </p:sp>
      <p:sp>
        <p:nvSpPr>
          <p:cNvPr id="3" name="Content Placeholder 2">
            <a:extLst>
              <a:ext uri="{FF2B5EF4-FFF2-40B4-BE49-F238E27FC236}">
                <a16:creationId xmlns:a16="http://schemas.microsoft.com/office/drawing/2014/main" id="{10D6A02C-DEBD-294B-91AC-E39A86EC1E2E}"/>
              </a:ext>
            </a:extLst>
          </p:cNvPr>
          <p:cNvSpPr>
            <a:spLocks noGrp="1"/>
          </p:cNvSpPr>
          <p:nvPr>
            <p:ph idx="1"/>
          </p:nvPr>
        </p:nvSpPr>
        <p:spPr/>
        <p:txBody>
          <a:bodyPr/>
          <a:lstStyle/>
          <a:p>
            <a:endParaRPr lang="en-US"/>
          </a:p>
        </p:txBody>
      </p:sp>
      <p:grpSp>
        <p:nvGrpSpPr>
          <p:cNvPr id="7" name="Group 6">
            <a:extLst>
              <a:ext uri="{FF2B5EF4-FFF2-40B4-BE49-F238E27FC236}">
                <a16:creationId xmlns:a16="http://schemas.microsoft.com/office/drawing/2014/main" id="{9EE722E9-F525-49D2-9ACD-FF2567F701F2}"/>
              </a:ext>
            </a:extLst>
          </p:cNvPr>
          <p:cNvGrpSpPr/>
          <p:nvPr/>
        </p:nvGrpSpPr>
        <p:grpSpPr>
          <a:xfrm>
            <a:off x="248097" y="1568802"/>
            <a:ext cx="9073008" cy="3720396"/>
            <a:chOff x="248097" y="1607674"/>
            <a:chExt cx="9073008" cy="3720396"/>
          </a:xfrm>
        </p:grpSpPr>
        <p:sp>
          <p:nvSpPr>
            <p:cNvPr id="11" name="Rounded Rectangle 10"/>
            <p:cNvSpPr/>
            <p:nvPr/>
          </p:nvSpPr>
          <p:spPr>
            <a:xfrm>
              <a:off x="248097" y="1607674"/>
              <a:ext cx="9073008" cy="476726"/>
            </a:xfrm>
            <a:prstGeom prst="roundRect">
              <a:avLst/>
            </a:prstGeom>
            <a:noFill/>
          </p:spPr>
          <p:txBody>
            <a:bodyPr wrap="square">
              <a:spAutoFit/>
            </a:bodyPr>
            <a:lstStyle/>
            <a:p>
              <a:pPr marL="0" marR="0" lvl="0" indent="0" algn="l" defTabSz="914400" rtl="0" eaLnBrk="0" fontAlgn="base" latinLnBrk="0" hangingPunct="0">
                <a:lnSpc>
                  <a:spcPct val="100000"/>
                </a:lnSpc>
                <a:spcBef>
                  <a:spcPct val="20000"/>
                </a:spcBef>
                <a:spcAft>
                  <a:spcPct val="0"/>
                </a:spcAft>
                <a:buClr>
                  <a:srgbClr val="00B0F0"/>
                </a:buClr>
                <a:buSzTx/>
                <a:buFontTx/>
                <a:buNone/>
                <a:tabLst/>
                <a:defRPr/>
              </a:pPr>
              <a:r>
                <a:rPr kumimoji="0" lang="en-GB" sz="2200" b="1" i="0" u="none" strike="noStrike" kern="0" cap="none" spc="0" normalizeH="0" baseline="0" noProof="0" dirty="0">
                  <a:ln>
                    <a:noFill/>
                  </a:ln>
                  <a:solidFill>
                    <a:srgbClr val="000000"/>
                  </a:solidFill>
                  <a:effectLst/>
                  <a:uLnTx/>
                  <a:uFillTx/>
                  <a:latin typeface="Arial" pitchFamily="34" charset="0"/>
                  <a:ea typeface="+mn-ea"/>
                  <a:cs typeface="Arial"/>
                </a:rPr>
                <a:t>THREAT LEVEL DEFINITIONS</a:t>
              </a:r>
            </a:p>
          </p:txBody>
        </p:sp>
        <p:sp>
          <p:nvSpPr>
            <p:cNvPr id="12" name="Rounded Rectangle 11"/>
            <p:cNvSpPr/>
            <p:nvPr/>
          </p:nvSpPr>
          <p:spPr>
            <a:xfrm>
              <a:off x="395538" y="2118452"/>
              <a:ext cx="8058043" cy="476726"/>
            </a:xfrm>
            <a:prstGeom prst="roundRect">
              <a:avLst/>
            </a:prstGeom>
            <a:solidFill>
              <a:srgbClr val="FF0000"/>
            </a:solidFill>
          </p:spPr>
          <p:txBody>
            <a:bodyPr wrap="square" anchor="ctr">
              <a:spAutoFit/>
            </a:bodyPr>
            <a:lstStyle/>
            <a:p>
              <a:pPr marL="0" marR="0" lvl="0" indent="0" algn="l" defTabSz="914400" rtl="0" eaLnBrk="0" fontAlgn="base" latinLnBrk="0" hangingPunct="0">
                <a:lnSpc>
                  <a:spcPct val="100000"/>
                </a:lnSpc>
                <a:spcBef>
                  <a:spcPct val="20000"/>
                </a:spcBef>
                <a:spcAft>
                  <a:spcPct val="0"/>
                </a:spcAft>
                <a:buClr>
                  <a:srgbClr val="00B0F0"/>
                </a:buClr>
                <a:buSzTx/>
                <a:buFontTx/>
                <a:buNone/>
                <a:tabLst/>
                <a:defRPr/>
              </a:pPr>
              <a:r>
                <a:rPr kumimoji="0" lang="en-GB" sz="2200" b="1" i="0" u="none" strike="noStrike" kern="0" cap="none" spc="0" normalizeH="0" baseline="0" noProof="0" dirty="0">
                  <a:ln>
                    <a:noFill/>
                  </a:ln>
                  <a:solidFill>
                    <a:srgbClr val="FFFFFF"/>
                  </a:solidFill>
                  <a:effectLst/>
                  <a:uLnTx/>
                  <a:uFillTx/>
                  <a:latin typeface="Arial" pitchFamily="34" charset="0"/>
                  <a:ea typeface="+mn-ea"/>
                  <a:cs typeface="Arial"/>
                </a:rPr>
                <a:t>CRITICAL  - an attack is highly likely in the near future</a:t>
              </a:r>
            </a:p>
          </p:txBody>
        </p:sp>
        <p:sp>
          <p:nvSpPr>
            <p:cNvPr id="13" name="Rounded Rectangle 12"/>
            <p:cNvSpPr/>
            <p:nvPr/>
          </p:nvSpPr>
          <p:spPr>
            <a:xfrm>
              <a:off x="395537" y="2801675"/>
              <a:ext cx="8058045" cy="476726"/>
            </a:xfrm>
            <a:prstGeom prst="roundRect">
              <a:avLst/>
            </a:prstGeom>
            <a:solidFill>
              <a:srgbClr val="FFC000"/>
            </a:solidFill>
          </p:spPr>
          <p:txBody>
            <a:bodyPr wrap="square" anchor="ctr">
              <a:spAutoFit/>
            </a:bodyPr>
            <a:lstStyle/>
            <a:p>
              <a:pPr marL="0" marR="0" lvl="0" indent="0" algn="l" defTabSz="914400" rtl="0" eaLnBrk="0" fontAlgn="base" latinLnBrk="0" hangingPunct="0">
                <a:lnSpc>
                  <a:spcPct val="100000"/>
                </a:lnSpc>
                <a:spcBef>
                  <a:spcPct val="20000"/>
                </a:spcBef>
                <a:spcAft>
                  <a:spcPct val="0"/>
                </a:spcAft>
                <a:buClr>
                  <a:srgbClr val="00B0F0"/>
                </a:buClr>
                <a:buSzTx/>
                <a:buFontTx/>
                <a:buNone/>
                <a:tabLst/>
                <a:defRPr/>
              </a:pPr>
              <a:r>
                <a:rPr kumimoji="0" lang="en-GB" sz="2200" b="1" i="0" u="none" strike="noStrike" kern="0" cap="none" spc="0" normalizeH="0" baseline="0" noProof="0" dirty="0">
                  <a:ln>
                    <a:noFill/>
                  </a:ln>
                  <a:solidFill>
                    <a:srgbClr val="000000"/>
                  </a:solidFill>
                  <a:effectLst/>
                  <a:uLnTx/>
                  <a:uFillTx/>
                  <a:latin typeface="Arial" pitchFamily="34" charset="0"/>
                  <a:ea typeface="+mn-ea"/>
                  <a:cs typeface="Arial"/>
                </a:rPr>
                <a:t>SEVERE – an attack is highly likely</a:t>
              </a:r>
            </a:p>
          </p:txBody>
        </p:sp>
        <p:sp>
          <p:nvSpPr>
            <p:cNvPr id="14" name="Rounded Rectangle 13"/>
            <p:cNvSpPr/>
            <p:nvPr/>
          </p:nvSpPr>
          <p:spPr>
            <a:xfrm>
              <a:off x="395537" y="3484898"/>
              <a:ext cx="8058045" cy="476726"/>
            </a:xfrm>
            <a:prstGeom prst="roundRect">
              <a:avLst/>
            </a:prstGeom>
            <a:solidFill>
              <a:srgbClr val="FFFF66"/>
            </a:solidFill>
          </p:spPr>
          <p:txBody>
            <a:bodyPr wrap="square" anchor="ctr">
              <a:spAutoFit/>
            </a:bodyPr>
            <a:lstStyle/>
            <a:p>
              <a:pPr marL="0" marR="0" lvl="0" indent="0" algn="l" defTabSz="914400" rtl="0" eaLnBrk="0" fontAlgn="base" latinLnBrk="0" hangingPunct="0">
                <a:lnSpc>
                  <a:spcPct val="100000"/>
                </a:lnSpc>
                <a:spcBef>
                  <a:spcPct val="20000"/>
                </a:spcBef>
                <a:spcAft>
                  <a:spcPct val="0"/>
                </a:spcAft>
                <a:buClr>
                  <a:srgbClr val="00B0F0"/>
                </a:buClr>
                <a:buSzTx/>
                <a:buFontTx/>
                <a:buNone/>
                <a:tabLst/>
                <a:defRPr/>
              </a:pPr>
              <a:r>
                <a:rPr kumimoji="0" lang="en-GB" sz="2200" b="1" i="0" u="none" strike="noStrike" kern="0" cap="none" spc="0" normalizeH="0" baseline="0" noProof="0">
                  <a:ln>
                    <a:noFill/>
                  </a:ln>
                  <a:solidFill>
                    <a:srgbClr val="000000"/>
                  </a:solidFill>
                  <a:effectLst/>
                  <a:uLnTx/>
                  <a:uFillTx/>
                  <a:latin typeface="Arial" pitchFamily="34" charset="0"/>
                  <a:ea typeface="+mn-ea"/>
                  <a:cs typeface="Arial"/>
                </a:rPr>
                <a:t>SUBSTANTIAL - an attack is </a:t>
              </a:r>
              <a:r>
                <a:rPr kumimoji="0" lang="en-GB" sz="2200" b="1" i="0" u="none" strike="noStrike" kern="0" cap="none" spc="0" normalizeH="0" baseline="0" noProof="0" dirty="0">
                  <a:ln>
                    <a:noFill/>
                  </a:ln>
                  <a:solidFill>
                    <a:srgbClr val="000000"/>
                  </a:solidFill>
                  <a:effectLst/>
                  <a:uLnTx/>
                  <a:uFillTx/>
                  <a:latin typeface="Arial" pitchFamily="34" charset="0"/>
                  <a:ea typeface="+mn-ea"/>
                  <a:cs typeface="Arial"/>
                </a:rPr>
                <a:t>likely</a:t>
              </a:r>
            </a:p>
          </p:txBody>
        </p:sp>
        <p:sp>
          <p:nvSpPr>
            <p:cNvPr id="15" name="Rounded Rectangle 14"/>
            <p:cNvSpPr/>
            <p:nvPr/>
          </p:nvSpPr>
          <p:spPr>
            <a:xfrm>
              <a:off x="395536" y="4168121"/>
              <a:ext cx="8058045" cy="476726"/>
            </a:xfrm>
            <a:prstGeom prst="roundRect">
              <a:avLst/>
            </a:prstGeom>
            <a:solidFill>
              <a:srgbClr val="92D050"/>
            </a:solidFill>
          </p:spPr>
          <p:txBody>
            <a:bodyPr wrap="square" anchor="ctr">
              <a:spAutoFit/>
            </a:bodyPr>
            <a:lstStyle/>
            <a:p>
              <a:pPr marL="0" marR="0" lvl="0" indent="0" algn="l" defTabSz="914400" rtl="0" eaLnBrk="0" fontAlgn="base" latinLnBrk="0" hangingPunct="0">
                <a:lnSpc>
                  <a:spcPct val="100000"/>
                </a:lnSpc>
                <a:spcBef>
                  <a:spcPct val="20000"/>
                </a:spcBef>
                <a:spcAft>
                  <a:spcPct val="0"/>
                </a:spcAft>
                <a:buClr>
                  <a:srgbClr val="00B0F0"/>
                </a:buClr>
                <a:buSzTx/>
                <a:buFontTx/>
                <a:buNone/>
                <a:tabLst/>
                <a:defRPr/>
              </a:pPr>
              <a:r>
                <a:rPr kumimoji="0" lang="en-GB" sz="2200" b="1" i="0" u="none" strike="noStrike" kern="0" cap="none" spc="0" normalizeH="0" baseline="0" noProof="0" dirty="0">
                  <a:ln>
                    <a:noFill/>
                  </a:ln>
                  <a:solidFill>
                    <a:srgbClr val="000000"/>
                  </a:solidFill>
                  <a:effectLst/>
                  <a:uLnTx/>
                  <a:uFillTx/>
                  <a:latin typeface="Arial" pitchFamily="34" charset="0"/>
                  <a:ea typeface="+mn-ea"/>
                  <a:cs typeface="Arial"/>
                </a:rPr>
                <a:t>MODERATE - an attack is possible but not likely</a:t>
              </a:r>
            </a:p>
          </p:txBody>
        </p:sp>
        <p:sp>
          <p:nvSpPr>
            <p:cNvPr id="16" name="Rounded Rectangle 15"/>
            <p:cNvSpPr/>
            <p:nvPr/>
          </p:nvSpPr>
          <p:spPr>
            <a:xfrm>
              <a:off x="395536" y="4851344"/>
              <a:ext cx="8058045" cy="476726"/>
            </a:xfrm>
            <a:prstGeom prst="roundRect">
              <a:avLst/>
            </a:prstGeom>
            <a:solidFill>
              <a:srgbClr val="00B050"/>
            </a:solidFill>
          </p:spPr>
          <p:txBody>
            <a:bodyPr wrap="square" anchor="ctr">
              <a:spAutoFit/>
            </a:bodyPr>
            <a:lstStyle/>
            <a:p>
              <a:pPr marL="0" marR="0" lvl="0" indent="0" algn="l" defTabSz="914400" rtl="0" eaLnBrk="0" fontAlgn="base" latinLnBrk="0" hangingPunct="0">
                <a:lnSpc>
                  <a:spcPct val="100000"/>
                </a:lnSpc>
                <a:spcBef>
                  <a:spcPct val="20000"/>
                </a:spcBef>
                <a:spcAft>
                  <a:spcPct val="0"/>
                </a:spcAft>
                <a:buClr>
                  <a:srgbClr val="00B0F0"/>
                </a:buClr>
                <a:buSzTx/>
                <a:buFontTx/>
                <a:buNone/>
                <a:tabLst/>
                <a:defRPr/>
              </a:pPr>
              <a:r>
                <a:rPr kumimoji="0" lang="en-GB" sz="2200" b="1" i="0" u="none" strike="noStrike" kern="0" cap="none" spc="0" normalizeH="0" baseline="0" noProof="0" dirty="0">
                  <a:ln>
                    <a:noFill/>
                  </a:ln>
                  <a:solidFill>
                    <a:srgbClr val="000000"/>
                  </a:solidFill>
                  <a:effectLst/>
                  <a:uLnTx/>
                  <a:uFillTx/>
                  <a:latin typeface="Arial" pitchFamily="34" charset="0"/>
                  <a:ea typeface="+mn-ea"/>
                  <a:cs typeface="Arial"/>
                </a:rPr>
                <a:t>LOW - an attack is highly unlikely.</a:t>
              </a:r>
            </a:p>
          </p:txBody>
        </p:sp>
      </p:grpSp>
    </p:spTree>
    <p:extLst>
      <p:ext uri="{BB962C8B-B14F-4D97-AF65-F5344CB8AC3E}">
        <p14:creationId xmlns:p14="http://schemas.microsoft.com/office/powerpoint/2010/main" val="149805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3981E-6327-4A0F-A311-68BCBDA40B7F}"/>
              </a:ext>
            </a:extLst>
          </p:cNvPr>
          <p:cNvSpPr>
            <a:spLocks noGrp="1"/>
          </p:cNvSpPr>
          <p:nvPr>
            <p:ph type="title"/>
          </p:nvPr>
        </p:nvSpPr>
        <p:spPr/>
        <p:txBody>
          <a:bodyPr/>
          <a:lstStyle/>
          <a:p>
            <a:r>
              <a:rPr lang="en-GB" dirty="0"/>
              <a:t>Counterterrorism </a:t>
            </a:r>
          </a:p>
        </p:txBody>
      </p:sp>
      <p:sp>
        <p:nvSpPr>
          <p:cNvPr id="3" name="Content Placeholder 2">
            <a:extLst>
              <a:ext uri="{FF2B5EF4-FFF2-40B4-BE49-F238E27FC236}">
                <a16:creationId xmlns:a16="http://schemas.microsoft.com/office/drawing/2014/main" id="{04702240-9F00-4BAD-8FB7-CDF38924B353}"/>
              </a:ext>
            </a:extLst>
          </p:cNvPr>
          <p:cNvSpPr>
            <a:spLocks noGrp="1"/>
          </p:cNvSpPr>
          <p:nvPr>
            <p:ph idx="1"/>
          </p:nvPr>
        </p:nvSpPr>
        <p:spPr>
          <a:xfrm>
            <a:off x="251520" y="2708920"/>
            <a:ext cx="8640960" cy="3096344"/>
          </a:xfrm>
        </p:spPr>
        <p:txBody>
          <a:bodyPr numCol="2"/>
          <a:lstStyle/>
          <a:p>
            <a:r>
              <a:rPr lang="en-GB" sz="2000" dirty="0"/>
              <a:t>vigilance </a:t>
            </a:r>
          </a:p>
          <a:p>
            <a:r>
              <a:rPr lang="en-GB" sz="2000" dirty="0"/>
              <a:t>good housekeeping </a:t>
            </a:r>
          </a:p>
          <a:p>
            <a:r>
              <a:rPr lang="en-GB" sz="2000" dirty="0"/>
              <a:t>use of physical security measures </a:t>
            </a:r>
          </a:p>
          <a:p>
            <a:r>
              <a:rPr lang="en-GB" sz="2000" dirty="0"/>
              <a:t>regular, obvious patrols </a:t>
            </a:r>
          </a:p>
          <a:p>
            <a:r>
              <a:rPr lang="en-GB" sz="2000" dirty="0"/>
              <a:t>use of strict access control procedures </a:t>
            </a:r>
          </a:p>
          <a:p>
            <a:r>
              <a:rPr lang="en-GB" sz="2000" dirty="0"/>
              <a:t>effective search procedures </a:t>
            </a:r>
          </a:p>
          <a:p>
            <a:r>
              <a:rPr lang="en-GB" sz="2000" dirty="0"/>
              <a:t>visible use of CCTV </a:t>
            </a:r>
          </a:p>
          <a:p>
            <a:r>
              <a:rPr lang="en-GB" sz="2000" dirty="0"/>
              <a:t>the reporting of suspicions </a:t>
            </a:r>
            <a:br>
              <a:rPr lang="en-GB" sz="2000" dirty="0"/>
            </a:br>
            <a:r>
              <a:rPr lang="en-GB" sz="2000" dirty="0"/>
              <a:t>to supervisors or managers immediately</a:t>
            </a:r>
          </a:p>
          <a:p>
            <a:r>
              <a:rPr lang="en-GB" sz="2000" dirty="0"/>
              <a:t>know what information emergency response require and have an awareness of emergency response times.</a:t>
            </a:r>
          </a:p>
          <a:p>
            <a:endParaRPr lang="en-GB" dirty="0"/>
          </a:p>
        </p:txBody>
      </p:sp>
      <p:sp>
        <p:nvSpPr>
          <p:cNvPr id="4" name="Rectangle: Rounded Corners 3">
            <a:extLst>
              <a:ext uri="{FF2B5EF4-FFF2-40B4-BE49-F238E27FC236}">
                <a16:creationId xmlns:a16="http://schemas.microsoft.com/office/drawing/2014/main" id="{8A4640DE-1354-41A5-8634-37D1B2438778}"/>
              </a:ext>
            </a:extLst>
          </p:cNvPr>
          <p:cNvSpPr/>
          <p:nvPr/>
        </p:nvSpPr>
        <p:spPr>
          <a:xfrm>
            <a:off x="179512" y="1700808"/>
            <a:ext cx="8712968" cy="783193"/>
          </a:xfrm>
          <a:prstGeom prst="roundRect">
            <a:avLst/>
          </a:prstGeom>
          <a:solidFill>
            <a:srgbClr val="ABE9FF"/>
          </a:solidFill>
          <a:ln w="28575">
            <a:solidFill>
              <a:srgbClr val="00B0F0"/>
            </a:solid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charset="0"/>
                <a:ea typeface="+mn-ea"/>
                <a:cs typeface="Arial" charset="0"/>
              </a:rPr>
              <a:t>Counterterrorism measures will help to reduce the chances of a site becoming a target. Threats can be reduced by: </a:t>
            </a:r>
          </a:p>
        </p:txBody>
      </p:sp>
    </p:spTree>
    <p:extLst>
      <p:ext uri="{BB962C8B-B14F-4D97-AF65-F5344CB8AC3E}">
        <p14:creationId xmlns:p14="http://schemas.microsoft.com/office/powerpoint/2010/main" val="953109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altLang="en-US" dirty="0"/>
              <a:t>Planning phase </a:t>
            </a:r>
          </a:p>
        </p:txBody>
      </p:sp>
      <p:sp>
        <p:nvSpPr>
          <p:cNvPr id="2" name="Content Placeholder 1">
            <a:extLst>
              <a:ext uri="{FF2B5EF4-FFF2-40B4-BE49-F238E27FC236}">
                <a16:creationId xmlns:a16="http://schemas.microsoft.com/office/drawing/2014/main" id="{BE5BDBCF-EE8B-4EEB-A7AE-E0110D5377BB}"/>
              </a:ext>
            </a:extLst>
          </p:cNvPr>
          <p:cNvSpPr>
            <a:spLocks noGrp="1"/>
          </p:cNvSpPr>
          <p:nvPr>
            <p:ph idx="1"/>
          </p:nvPr>
        </p:nvSpPr>
        <p:spPr>
          <a:xfrm>
            <a:off x="251520" y="3050585"/>
            <a:ext cx="8640960" cy="1296144"/>
          </a:xfrm>
        </p:spPr>
        <p:txBody>
          <a:bodyPr/>
          <a:lstStyle/>
          <a:p>
            <a:r>
              <a:rPr lang="en-GB" dirty="0"/>
              <a:t>gathering information on the target </a:t>
            </a:r>
          </a:p>
          <a:p>
            <a:r>
              <a:rPr lang="en-GB" dirty="0"/>
              <a:t>identifying the target’s vulnerabilities </a:t>
            </a:r>
          </a:p>
          <a:p>
            <a:r>
              <a:rPr lang="en-GB" dirty="0"/>
              <a:t>identifying levels of security present at the target.</a:t>
            </a:r>
          </a:p>
          <a:p>
            <a:endParaRPr lang="en-GB" dirty="0"/>
          </a:p>
          <a:p>
            <a:endParaRPr lang="en-GB" dirty="0"/>
          </a:p>
          <a:p>
            <a:pPr marL="0" indent="0">
              <a:buNone/>
            </a:pPr>
            <a:endParaRPr lang="en-GB" dirty="0"/>
          </a:p>
        </p:txBody>
      </p:sp>
      <p:sp>
        <p:nvSpPr>
          <p:cNvPr id="4" name="Rectangle: Rounded Corners 3">
            <a:extLst>
              <a:ext uri="{FF2B5EF4-FFF2-40B4-BE49-F238E27FC236}">
                <a16:creationId xmlns:a16="http://schemas.microsoft.com/office/drawing/2014/main" id="{F1972E59-809C-47D4-88C5-5EDBAA393E7C}"/>
              </a:ext>
            </a:extLst>
          </p:cNvPr>
          <p:cNvSpPr/>
          <p:nvPr/>
        </p:nvSpPr>
        <p:spPr>
          <a:xfrm>
            <a:off x="179512" y="1916832"/>
            <a:ext cx="8712968" cy="851297"/>
          </a:xfrm>
          <a:prstGeom prst="roundRect">
            <a:avLst/>
          </a:prstGeom>
          <a:solidFill>
            <a:srgbClr val="ABE9FF"/>
          </a:solidFill>
          <a:ln w="28575">
            <a:solidFill>
              <a:srgbClr val="00B0F0"/>
            </a:solid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Once terrorists have identified a target, the potential attack will be moved into the planning phase. This phase involves: </a:t>
            </a:r>
          </a:p>
        </p:txBody>
      </p:sp>
    </p:spTree>
    <p:extLst>
      <p:ext uri="{BB962C8B-B14F-4D97-AF65-F5344CB8AC3E}">
        <p14:creationId xmlns:p14="http://schemas.microsoft.com/office/powerpoint/2010/main" val="661133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altLang="en-US" dirty="0"/>
              <a:t>Attack methods </a:t>
            </a:r>
          </a:p>
        </p:txBody>
      </p:sp>
      <p:sp>
        <p:nvSpPr>
          <p:cNvPr id="2" name="Content Placeholder 1">
            <a:extLst>
              <a:ext uri="{FF2B5EF4-FFF2-40B4-BE49-F238E27FC236}">
                <a16:creationId xmlns:a16="http://schemas.microsoft.com/office/drawing/2014/main" id="{BE5BDBCF-EE8B-4EEB-A7AE-E0110D5377BB}"/>
              </a:ext>
            </a:extLst>
          </p:cNvPr>
          <p:cNvSpPr>
            <a:spLocks noGrp="1"/>
          </p:cNvSpPr>
          <p:nvPr>
            <p:ph idx="1"/>
          </p:nvPr>
        </p:nvSpPr>
        <p:spPr>
          <a:xfrm>
            <a:off x="251520" y="1484784"/>
            <a:ext cx="8640960" cy="3960440"/>
          </a:xfrm>
          <a:prstGeom prst="roundRect">
            <a:avLst/>
          </a:prstGeom>
          <a:ln w="28575">
            <a:solidFill>
              <a:srgbClr val="00B0F0"/>
            </a:solidFill>
          </a:ln>
        </p:spPr>
        <p:txBody>
          <a:bodyPr/>
          <a:lstStyle/>
          <a:p>
            <a:pPr marL="0" indent="0">
              <a:buNone/>
            </a:pPr>
            <a:r>
              <a:rPr lang="en-GB" dirty="0">
                <a:solidFill>
                  <a:srgbClr val="00B0F0"/>
                </a:solidFill>
              </a:rPr>
              <a:t>The most current terrorist attack methods have included:</a:t>
            </a:r>
          </a:p>
          <a:p>
            <a:pPr marL="0" indent="0">
              <a:buNone/>
            </a:pPr>
            <a:endParaRPr lang="en-GB" sz="1100" dirty="0">
              <a:solidFill>
                <a:srgbClr val="00B0F0"/>
              </a:solidFill>
            </a:endParaRPr>
          </a:p>
          <a:p>
            <a:r>
              <a:rPr lang="en-GB" dirty="0"/>
              <a:t>marauding terror attacks (MTAs)</a:t>
            </a:r>
          </a:p>
          <a:p>
            <a:r>
              <a:rPr lang="en-GB" dirty="0"/>
              <a:t>explosive devices, including improvised explosive device (IED), person-borne improvised explosive device (PBIED), vehicle-borne improvised device (VBIED)</a:t>
            </a:r>
          </a:p>
          <a:p>
            <a:r>
              <a:rPr lang="en-GB" dirty="0"/>
              <a:t>vehicle as a weapon (VAAW)</a:t>
            </a:r>
          </a:p>
          <a:p>
            <a:r>
              <a:rPr lang="en-GB" dirty="0"/>
              <a:t>hazardous substances including chemical, biological </a:t>
            </a:r>
            <a:br>
              <a:rPr lang="en-GB" dirty="0"/>
            </a:br>
            <a:r>
              <a:rPr lang="en-GB" dirty="0"/>
              <a:t>and radiological (CBR)</a:t>
            </a:r>
          </a:p>
          <a:p>
            <a:r>
              <a:rPr lang="en-GB" dirty="0"/>
              <a:t>cyberattacks. </a:t>
            </a:r>
          </a:p>
        </p:txBody>
      </p:sp>
    </p:spTree>
    <p:extLst>
      <p:ext uri="{BB962C8B-B14F-4D97-AF65-F5344CB8AC3E}">
        <p14:creationId xmlns:p14="http://schemas.microsoft.com/office/powerpoint/2010/main" val="2414108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F5E87D-D71F-438E-AD27-DD07458B21C2}"/>
              </a:ext>
            </a:extLst>
          </p:cNvPr>
          <p:cNvSpPr txBox="1"/>
          <p:nvPr/>
        </p:nvSpPr>
        <p:spPr>
          <a:xfrm>
            <a:off x="2519772" y="4833410"/>
            <a:ext cx="4104456" cy="830997"/>
          </a:xfrm>
          <a:prstGeom prst="rect">
            <a:avLst/>
          </a:prstGeom>
          <a:noFill/>
        </p:spPr>
        <p:txBody>
          <a:bodyPr wrap="square" rtlCol="0">
            <a:spAutoFit/>
          </a:bodyPr>
          <a:lstStyle/>
          <a:p>
            <a:pPr algn="ctr"/>
            <a:r>
              <a:rPr lang="en-GB" dirty="0"/>
              <a:t>Conducting effective search procedures</a:t>
            </a:r>
          </a:p>
        </p:txBody>
      </p:sp>
      <p:pic>
        <p:nvPicPr>
          <p:cNvPr id="6" name="Picture 2" descr="\\designarchive\Archive\Image Bank\CW ILLUSTRATION HISTORY\Illustrations 2014\Security Illustrations October 2014\PNG\Search wand.png">
            <a:extLst>
              <a:ext uri="{FF2B5EF4-FFF2-40B4-BE49-F238E27FC236}">
                <a16:creationId xmlns:a16="http://schemas.microsoft.com/office/drawing/2014/main" id="{D734CD33-A769-6549-B09D-936830DACD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7509" y="1052736"/>
            <a:ext cx="2888982" cy="307765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ECE6F819-53E2-4D6F-8970-6B3A378F2230}"/>
              </a:ext>
            </a:extLst>
          </p:cNvPr>
          <p:cNvGrpSpPr/>
          <p:nvPr/>
        </p:nvGrpSpPr>
        <p:grpSpPr>
          <a:xfrm>
            <a:off x="7219917" y="4509269"/>
            <a:ext cx="1976777" cy="1638035"/>
            <a:chOff x="7219917" y="4509269"/>
            <a:chExt cx="1976777" cy="1638035"/>
          </a:xfrm>
        </p:grpSpPr>
        <p:sp>
          <p:nvSpPr>
            <p:cNvPr id="8" name="Oval 5">
              <a:hlinkClick r:id="" action="ppaction://noaction"/>
              <a:extLst>
                <a:ext uri="{FF2B5EF4-FFF2-40B4-BE49-F238E27FC236}">
                  <a16:creationId xmlns:a16="http://schemas.microsoft.com/office/drawing/2014/main" id="{11C94D85-F4CC-4501-A7E2-BEB2E4AD005B}"/>
                </a:ext>
              </a:extLst>
            </p:cNvPr>
            <p:cNvSpPr>
              <a:spLocks noChangeArrowheads="1"/>
            </p:cNvSpPr>
            <p:nvPr/>
          </p:nvSpPr>
          <p:spPr bwMode="auto">
            <a:xfrm>
              <a:off x="7398307" y="4527304"/>
              <a:ext cx="1620000" cy="1620000"/>
            </a:xfrm>
            <a:prstGeom prst="ellipse">
              <a:avLst/>
            </a:prstGeom>
            <a:solidFill>
              <a:srgbClr val="00B0F0"/>
            </a:solidFill>
            <a:ln w="57150">
              <a:solidFill>
                <a:schemeClr val="bg1"/>
              </a:solidFill>
              <a:round/>
              <a:headEnd/>
              <a:tailEnd/>
            </a:ln>
          </p:spPr>
          <p:txBody>
            <a:bodyPr wrap="none" lIns="180000" tIns="180000" rIns="180000" bIns="180000" anchor="t"/>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6600" dirty="0">
                  <a:solidFill>
                    <a:prstClr val="white"/>
                  </a:solidFill>
                  <a:ea typeface="MS PGothic" pitchFamily="34" charset="-128"/>
                </a:rPr>
                <a:t>1</a:t>
              </a:r>
              <a:r>
                <a:rPr lang="en-US" altLang="en-US" sz="6600" b="1" dirty="0">
                  <a:solidFill>
                    <a:prstClr val="white"/>
                  </a:solidFill>
                  <a:ea typeface="MS PGothic" pitchFamily="34" charset="-128"/>
                </a:rPr>
                <a:t>.1</a:t>
              </a:r>
            </a:p>
          </p:txBody>
        </p:sp>
        <p:pic>
          <p:nvPicPr>
            <p:cNvPr id="9" name="Picture 8">
              <a:extLst>
                <a:ext uri="{FF2B5EF4-FFF2-40B4-BE49-F238E27FC236}">
                  <a16:creationId xmlns:a16="http://schemas.microsoft.com/office/drawing/2014/main" id="{4023641C-666C-4322-BDFB-A78F5D97C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9917" y="4509269"/>
              <a:ext cx="1976777" cy="739640"/>
            </a:xfrm>
            <a:prstGeom prst="rect">
              <a:avLst/>
            </a:prstGeom>
          </p:spPr>
        </p:pic>
      </p:grpSp>
    </p:spTree>
    <p:extLst>
      <p:ext uri="{BB962C8B-B14F-4D97-AF65-F5344CB8AC3E}">
        <p14:creationId xmlns:p14="http://schemas.microsoft.com/office/powerpoint/2010/main" val="506529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altLang="en-US" dirty="0"/>
              <a:t>Actions to take  </a:t>
            </a:r>
          </a:p>
        </p:txBody>
      </p:sp>
      <p:sp>
        <p:nvSpPr>
          <p:cNvPr id="3" name="Rectangle: Rounded Corners 2">
            <a:extLst>
              <a:ext uri="{FF2B5EF4-FFF2-40B4-BE49-F238E27FC236}">
                <a16:creationId xmlns:a16="http://schemas.microsoft.com/office/drawing/2014/main" id="{BF633468-EF7C-4006-A822-AC7568A0B851}"/>
              </a:ext>
            </a:extLst>
          </p:cNvPr>
          <p:cNvSpPr/>
          <p:nvPr/>
        </p:nvSpPr>
        <p:spPr>
          <a:xfrm>
            <a:off x="251520" y="1288522"/>
            <a:ext cx="8640960" cy="851297"/>
          </a:xfrm>
          <a:prstGeom prst="roundRect">
            <a:avLst/>
          </a:prstGeom>
          <a:solidFill>
            <a:srgbClr val="ABE9FF"/>
          </a:solidFill>
          <a:ln w="28575">
            <a:solidFill>
              <a:srgbClr val="00B0F0"/>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The role you will be expected to take during a terror attack will be outlined in your organisation’s policies and procedures </a:t>
            </a:r>
          </a:p>
        </p:txBody>
      </p:sp>
      <p:sp>
        <p:nvSpPr>
          <p:cNvPr id="6" name="Rectangle 5">
            <a:extLst>
              <a:ext uri="{FF2B5EF4-FFF2-40B4-BE49-F238E27FC236}">
                <a16:creationId xmlns:a16="http://schemas.microsoft.com/office/drawing/2014/main" id="{B9A9EB9E-6D65-4BC5-8B6F-D76DE95719FD}"/>
              </a:ext>
            </a:extLst>
          </p:cNvPr>
          <p:cNvSpPr/>
          <p:nvPr/>
        </p:nvSpPr>
        <p:spPr>
          <a:xfrm>
            <a:off x="222546" y="2297295"/>
            <a:ext cx="8669933" cy="43088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You should encourage members of the public to:</a:t>
            </a:r>
          </a:p>
        </p:txBody>
      </p:sp>
      <p:grpSp>
        <p:nvGrpSpPr>
          <p:cNvPr id="2" name="Group 1">
            <a:extLst>
              <a:ext uri="{FF2B5EF4-FFF2-40B4-BE49-F238E27FC236}">
                <a16:creationId xmlns:a16="http://schemas.microsoft.com/office/drawing/2014/main" id="{9355F75F-0313-4DB2-A8CC-D5BCCE982F4E}"/>
              </a:ext>
            </a:extLst>
          </p:cNvPr>
          <p:cNvGrpSpPr/>
          <p:nvPr/>
        </p:nvGrpSpPr>
        <p:grpSpPr>
          <a:xfrm>
            <a:off x="827584" y="2862117"/>
            <a:ext cx="1882160" cy="2992508"/>
            <a:chOff x="827584" y="2862117"/>
            <a:chExt cx="1882160" cy="2992508"/>
          </a:xfrm>
        </p:grpSpPr>
        <p:pic>
          <p:nvPicPr>
            <p:cNvPr id="5" name="Picture 4" descr="A picture containing drawing&#10;&#10;Description automatically generated">
              <a:extLst>
                <a:ext uri="{FF2B5EF4-FFF2-40B4-BE49-F238E27FC236}">
                  <a16:creationId xmlns:a16="http://schemas.microsoft.com/office/drawing/2014/main" id="{915AB871-C100-405C-978C-92B5750FA3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1348" y="3457717"/>
              <a:ext cx="1494632" cy="1493532"/>
            </a:xfrm>
            <a:prstGeom prst="rect">
              <a:avLst/>
            </a:prstGeom>
          </p:spPr>
        </p:pic>
        <p:sp>
          <p:nvSpPr>
            <p:cNvPr id="7" name="Rectangle 6">
              <a:extLst>
                <a:ext uri="{FF2B5EF4-FFF2-40B4-BE49-F238E27FC236}">
                  <a16:creationId xmlns:a16="http://schemas.microsoft.com/office/drawing/2014/main" id="{88C4899F-B767-4FA5-9865-E8C3F54AFB1A}"/>
                </a:ext>
              </a:extLst>
            </p:cNvPr>
            <p:cNvSpPr/>
            <p:nvPr/>
          </p:nvSpPr>
          <p:spPr>
            <a:xfrm>
              <a:off x="1289264" y="2862117"/>
              <a:ext cx="795411" cy="43088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RUN</a:t>
              </a:r>
              <a:endParaRPr kumimoji="0" lang="en-GB" sz="2200" b="1"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8" name="Rectangle 7">
              <a:extLst>
                <a:ext uri="{FF2B5EF4-FFF2-40B4-BE49-F238E27FC236}">
                  <a16:creationId xmlns:a16="http://schemas.microsoft.com/office/drawing/2014/main" id="{6EA2F336-469B-463E-A13D-2D47AB2C9C1C}"/>
                </a:ext>
              </a:extLst>
            </p:cNvPr>
            <p:cNvSpPr/>
            <p:nvPr/>
          </p:nvSpPr>
          <p:spPr>
            <a:xfrm>
              <a:off x="827584" y="5085184"/>
              <a:ext cx="1882160" cy="769441"/>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to a place of safety </a:t>
              </a:r>
            </a:p>
          </p:txBody>
        </p:sp>
      </p:grpSp>
      <p:grpSp>
        <p:nvGrpSpPr>
          <p:cNvPr id="19" name="Group 18">
            <a:extLst>
              <a:ext uri="{FF2B5EF4-FFF2-40B4-BE49-F238E27FC236}">
                <a16:creationId xmlns:a16="http://schemas.microsoft.com/office/drawing/2014/main" id="{9AE2975C-019D-4A32-8EE7-13546DB45C18}"/>
              </a:ext>
            </a:extLst>
          </p:cNvPr>
          <p:cNvGrpSpPr/>
          <p:nvPr/>
        </p:nvGrpSpPr>
        <p:grpSpPr>
          <a:xfrm>
            <a:off x="3511205" y="2862117"/>
            <a:ext cx="1944216" cy="2992508"/>
            <a:chOff x="3511205" y="2862117"/>
            <a:chExt cx="1944216" cy="2992508"/>
          </a:xfrm>
        </p:grpSpPr>
        <p:sp>
          <p:nvSpPr>
            <p:cNvPr id="10" name="Rectangle 9">
              <a:extLst>
                <a:ext uri="{FF2B5EF4-FFF2-40B4-BE49-F238E27FC236}">
                  <a16:creationId xmlns:a16="http://schemas.microsoft.com/office/drawing/2014/main" id="{76C290C7-612E-4AE7-B284-12FDE73F23CF}"/>
                </a:ext>
              </a:extLst>
            </p:cNvPr>
            <p:cNvSpPr/>
            <p:nvPr/>
          </p:nvSpPr>
          <p:spPr>
            <a:xfrm>
              <a:off x="3960713" y="2862117"/>
              <a:ext cx="857927" cy="43088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HIDE</a:t>
              </a:r>
              <a:endParaRPr kumimoji="0" lang="en-GB" sz="2200" b="1"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11" name="Rectangle 10">
              <a:extLst>
                <a:ext uri="{FF2B5EF4-FFF2-40B4-BE49-F238E27FC236}">
                  <a16:creationId xmlns:a16="http://schemas.microsoft.com/office/drawing/2014/main" id="{918C6C5F-1FDB-4BAC-BC5E-E98DFB80D749}"/>
                </a:ext>
              </a:extLst>
            </p:cNvPr>
            <p:cNvSpPr/>
            <p:nvPr/>
          </p:nvSpPr>
          <p:spPr>
            <a:xfrm>
              <a:off x="3511205" y="5085184"/>
              <a:ext cx="1944216" cy="769441"/>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if you cannot run, hide</a:t>
              </a:r>
            </a:p>
          </p:txBody>
        </p:sp>
        <p:pic>
          <p:nvPicPr>
            <p:cNvPr id="12" name="Picture 11" descr="A picture containing drawing&#10;&#10;Description automatically generated">
              <a:extLst>
                <a:ext uri="{FF2B5EF4-FFF2-40B4-BE49-F238E27FC236}">
                  <a16:creationId xmlns:a16="http://schemas.microsoft.com/office/drawing/2014/main" id="{09C63D86-2E7C-4DB8-AA76-2DB6D53F18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77855" y="3429000"/>
              <a:ext cx="1494633" cy="1493533"/>
            </a:xfrm>
            <a:prstGeom prst="rect">
              <a:avLst/>
            </a:prstGeom>
          </p:spPr>
        </p:pic>
      </p:grpSp>
      <p:grpSp>
        <p:nvGrpSpPr>
          <p:cNvPr id="20" name="Group 19">
            <a:extLst>
              <a:ext uri="{FF2B5EF4-FFF2-40B4-BE49-F238E27FC236}">
                <a16:creationId xmlns:a16="http://schemas.microsoft.com/office/drawing/2014/main" id="{F62E3CE2-A91E-42AD-8C62-9E1F104C99C5}"/>
              </a:ext>
            </a:extLst>
          </p:cNvPr>
          <p:cNvGrpSpPr/>
          <p:nvPr/>
        </p:nvGrpSpPr>
        <p:grpSpPr>
          <a:xfrm>
            <a:off x="5617567" y="2862117"/>
            <a:ext cx="3312367" cy="3161785"/>
            <a:chOff x="5796136" y="2862117"/>
            <a:chExt cx="3312367" cy="3161785"/>
          </a:xfrm>
        </p:grpSpPr>
        <p:sp>
          <p:nvSpPr>
            <p:cNvPr id="14" name="Rectangle 13">
              <a:extLst>
                <a:ext uri="{FF2B5EF4-FFF2-40B4-BE49-F238E27FC236}">
                  <a16:creationId xmlns:a16="http://schemas.microsoft.com/office/drawing/2014/main" id="{9059ADFA-31D8-4C3B-9E7B-5D50855BDB72}"/>
                </a:ext>
              </a:extLst>
            </p:cNvPr>
            <p:cNvSpPr/>
            <p:nvPr/>
          </p:nvSpPr>
          <p:spPr>
            <a:xfrm>
              <a:off x="6976066" y="2862117"/>
              <a:ext cx="891591" cy="43088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TELL</a:t>
              </a:r>
              <a:endParaRPr kumimoji="0" lang="en-GB" sz="2200" b="1"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15" name="Rectangle 14">
              <a:extLst>
                <a:ext uri="{FF2B5EF4-FFF2-40B4-BE49-F238E27FC236}">
                  <a16:creationId xmlns:a16="http://schemas.microsoft.com/office/drawing/2014/main" id="{A1C87F48-9C14-4465-9282-547D94C96860}"/>
                </a:ext>
              </a:extLst>
            </p:cNvPr>
            <p:cNvSpPr/>
            <p:nvPr/>
          </p:nvSpPr>
          <p:spPr>
            <a:xfrm>
              <a:off x="5796136" y="4915906"/>
              <a:ext cx="3312367" cy="1107996"/>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call 999 (response times may vary according to location).</a:t>
              </a:r>
            </a:p>
          </p:txBody>
        </p:sp>
        <p:pic>
          <p:nvPicPr>
            <p:cNvPr id="16" name="Picture 15" descr="A picture containing drawing&#10;&#10;Description automatically generated">
              <a:extLst>
                <a:ext uri="{FF2B5EF4-FFF2-40B4-BE49-F238E27FC236}">
                  <a16:creationId xmlns:a16="http://schemas.microsoft.com/office/drawing/2014/main" id="{25D5BB82-8158-42CA-89CE-DAFD89BEC1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5003" y="3348810"/>
              <a:ext cx="1494632" cy="1493532"/>
            </a:xfrm>
            <a:prstGeom prst="rect">
              <a:avLst/>
            </a:prstGeom>
          </p:spPr>
        </p:pic>
      </p:grpSp>
    </p:spTree>
    <p:extLst>
      <p:ext uri="{BB962C8B-B14F-4D97-AF65-F5344CB8AC3E}">
        <p14:creationId xmlns:p14="http://schemas.microsoft.com/office/powerpoint/2010/main" val="1235350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altLang="en-US" dirty="0"/>
              <a:t>Run </a:t>
            </a:r>
          </a:p>
        </p:txBody>
      </p:sp>
      <p:sp>
        <p:nvSpPr>
          <p:cNvPr id="2" name="Content Placeholder 1">
            <a:extLst>
              <a:ext uri="{FF2B5EF4-FFF2-40B4-BE49-F238E27FC236}">
                <a16:creationId xmlns:a16="http://schemas.microsoft.com/office/drawing/2014/main" id="{BE5BDBCF-EE8B-4EEB-A7AE-E0110D5377BB}"/>
              </a:ext>
            </a:extLst>
          </p:cNvPr>
          <p:cNvSpPr>
            <a:spLocks noGrp="1"/>
          </p:cNvSpPr>
          <p:nvPr>
            <p:ph idx="1"/>
          </p:nvPr>
        </p:nvSpPr>
        <p:spPr>
          <a:xfrm>
            <a:off x="323528" y="1709316"/>
            <a:ext cx="6624736" cy="2088232"/>
          </a:xfrm>
        </p:spPr>
        <p:txBody>
          <a:bodyPr/>
          <a:lstStyle/>
          <a:p>
            <a:pPr marL="0" indent="0">
              <a:buNone/>
            </a:pPr>
            <a:r>
              <a:rPr lang="en-GB" dirty="0"/>
              <a:t>In the event of an attack, you should:</a:t>
            </a:r>
          </a:p>
          <a:p>
            <a:pPr marL="0" indent="0">
              <a:buNone/>
            </a:pPr>
            <a:endParaRPr lang="en-GB" sz="1100" dirty="0"/>
          </a:p>
          <a:p>
            <a:r>
              <a:rPr lang="en-GB" dirty="0"/>
              <a:t>consider your route </a:t>
            </a:r>
          </a:p>
          <a:p>
            <a:r>
              <a:rPr lang="en-GB" dirty="0"/>
              <a:t>insist others go along with you (however, don't let their indecision slow you down)</a:t>
            </a:r>
          </a:p>
          <a:p>
            <a:r>
              <a:rPr lang="en-GB" dirty="0"/>
              <a:t>once you have identified a safe route, </a:t>
            </a:r>
            <a:r>
              <a:rPr lang="en-GB" dirty="0">
                <a:solidFill>
                  <a:srgbClr val="00B0F0"/>
                </a:solidFill>
              </a:rPr>
              <a:t>RUN</a:t>
            </a:r>
            <a:endParaRPr lang="en-GB" dirty="0"/>
          </a:p>
          <a:p>
            <a:pPr marL="0" indent="0">
              <a:buNone/>
            </a:pPr>
            <a:endParaRPr lang="en-GB" dirty="0"/>
          </a:p>
        </p:txBody>
      </p:sp>
      <p:pic>
        <p:nvPicPr>
          <p:cNvPr id="4" name="Picture 3" descr="A picture containing drawing&#10;&#10;Description automatically generated">
            <a:extLst>
              <a:ext uri="{FF2B5EF4-FFF2-40B4-BE49-F238E27FC236}">
                <a16:creationId xmlns:a16="http://schemas.microsoft.com/office/drawing/2014/main" id="{43873E98-E422-40D1-BFA6-1B780E4089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4925" y="1862841"/>
            <a:ext cx="1638648" cy="1637442"/>
          </a:xfrm>
          <a:prstGeom prst="rect">
            <a:avLst/>
          </a:prstGeom>
        </p:spPr>
      </p:pic>
      <p:sp>
        <p:nvSpPr>
          <p:cNvPr id="3" name="Rectangle: Rounded Corners 2">
            <a:extLst>
              <a:ext uri="{FF2B5EF4-FFF2-40B4-BE49-F238E27FC236}">
                <a16:creationId xmlns:a16="http://schemas.microsoft.com/office/drawing/2014/main" id="{6C3ED05B-6F3A-4705-BA59-4EF7A2BB991F}"/>
              </a:ext>
            </a:extLst>
          </p:cNvPr>
          <p:cNvSpPr/>
          <p:nvPr/>
        </p:nvSpPr>
        <p:spPr>
          <a:xfrm>
            <a:off x="251520" y="4077072"/>
            <a:ext cx="8640960" cy="1225868"/>
          </a:xfrm>
          <a:prstGeom prst="roundRect">
            <a:avLst/>
          </a:prstGeom>
          <a:solidFill>
            <a:schemeClr val="bg1">
              <a:lumMod val="85000"/>
            </a:schemeClr>
          </a:solidFill>
          <a:ln w="28575">
            <a:solidFill>
              <a:schemeClr val="tx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Consider your route as you leave. Will it place you in the line of fire, is it safer to wait for the attacker to move away before you continue?</a:t>
            </a:r>
          </a:p>
        </p:txBody>
      </p:sp>
    </p:spTree>
    <p:extLst>
      <p:ext uri="{BB962C8B-B14F-4D97-AF65-F5344CB8AC3E}">
        <p14:creationId xmlns:p14="http://schemas.microsoft.com/office/powerpoint/2010/main" val="3873766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altLang="en-US" dirty="0"/>
              <a:t>Hide</a:t>
            </a:r>
          </a:p>
        </p:txBody>
      </p:sp>
      <p:sp>
        <p:nvSpPr>
          <p:cNvPr id="2" name="Content Placeholder 1">
            <a:extLst>
              <a:ext uri="{FF2B5EF4-FFF2-40B4-BE49-F238E27FC236}">
                <a16:creationId xmlns:a16="http://schemas.microsoft.com/office/drawing/2014/main" id="{BE5BDBCF-EE8B-4EEB-A7AE-E0110D5377BB}"/>
              </a:ext>
            </a:extLst>
          </p:cNvPr>
          <p:cNvSpPr>
            <a:spLocks noGrp="1"/>
          </p:cNvSpPr>
          <p:nvPr>
            <p:ph idx="1"/>
          </p:nvPr>
        </p:nvSpPr>
        <p:spPr>
          <a:xfrm>
            <a:off x="323528" y="2348880"/>
            <a:ext cx="8640960" cy="3096344"/>
          </a:xfrm>
        </p:spPr>
        <p:txBody>
          <a:bodyPr/>
          <a:lstStyle/>
          <a:p>
            <a:pPr marL="0" indent="0">
              <a:buNone/>
            </a:pPr>
            <a:r>
              <a:rPr lang="en-GB" dirty="0"/>
              <a:t>When finding a hiding place, you should consider:</a:t>
            </a:r>
          </a:p>
          <a:p>
            <a:pPr marL="0" indent="0">
              <a:buNone/>
            </a:pPr>
            <a:r>
              <a:rPr lang="en-GB" sz="1100" dirty="0"/>
              <a:t> </a:t>
            </a:r>
          </a:p>
          <a:p>
            <a:r>
              <a:rPr lang="en-GB" dirty="0"/>
              <a:t>the exits and escape routes </a:t>
            </a:r>
          </a:p>
          <a:p>
            <a:r>
              <a:rPr lang="en-GB" dirty="0"/>
              <a:t>rooms that have reinforced walls and doors with internal locks </a:t>
            </a:r>
          </a:p>
          <a:p>
            <a:r>
              <a:rPr lang="en-GB" dirty="0"/>
              <a:t>moving away from the door</a:t>
            </a:r>
          </a:p>
          <a:p>
            <a:r>
              <a:rPr lang="en-GB" dirty="0"/>
              <a:t>switching your phone to silent and switching off vibrate</a:t>
            </a:r>
          </a:p>
          <a:p>
            <a:r>
              <a:rPr lang="en-GB" dirty="0"/>
              <a:t>staying silent (don’t shout for help).</a:t>
            </a:r>
          </a:p>
        </p:txBody>
      </p:sp>
      <p:sp>
        <p:nvSpPr>
          <p:cNvPr id="3" name="Rectangle: Rounded Corners 2">
            <a:extLst>
              <a:ext uri="{FF2B5EF4-FFF2-40B4-BE49-F238E27FC236}">
                <a16:creationId xmlns:a16="http://schemas.microsoft.com/office/drawing/2014/main" id="{00A124B0-EBD4-40D0-861C-6B856385E169}"/>
              </a:ext>
            </a:extLst>
          </p:cNvPr>
          <p:cNvSpPr/>
          <p:nvPr/>
        </p:nvSpPr>
        <p:spPr>
          <a:xfrm>
            <a:off x="251520" y="1633201"/>
            <a:ext cx="7632848" cy="476726"/>
          </a:xfrm>
          <a:prstGeom prst="roundRect">
            <a:avLst/>
          </a:prstGeom>
          <a:solidFill>
            <a:srgbClr val="00B0F0"/>
          </a:solid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FFFFFF"/>
                </a:solidFill>
                <a:effectLst/>
                <a:uLnTx/>
                <a:uFillTx/>
                <a:latin typeface="Arial" charset="0"/>
                <a:ea typeface="+mn-ea"/>
                <a:cs typeface="Arial" charset="0"/>
              </a:rPr>
              <a:t>If you can’t move to safety - HIDE</a:t>
            </a:r>
          </a:p>
        </p:txBody>
      </p:sp>
      <p:pic>
        <p:nvPicPr>
          <p:cNvPr id="5" name="Picture 4" descr="A picture containing drawing&#10;&#10;Description automatically generated">
            <a:extLst>
              <a:ext uri="{FF2B5EF4-FFF2-40B4-BE49-F238E27FC236}">
                <a16:creationId xmlns:a16="http://schemas.microsoft.com/office/drawing/2014/main" id="{5C84AA97-3241-4192-B380-BBCF7B7889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1863" y="1196752"/>
            <a:ext cx="1350617" cy="1349623"/>
          </a:xfrm>
          <a:prstGeom prst="rect">
            <a:avLst/>
          </a:prstGeom>
        </p:spPr>
      </p:pic>
    </p:spTree>
    <p:extLst>
      <p:ext uri="{BB962C8B-B14F-4D97-AF65-F5344CB8AC3E}">
        <p14:creationId xmlns:p14="http://schemas.microsoft.com/office/powerpoint/2010/main" val="2046452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altLang="en-US" dirty="0"/>
              <a:t>Tell</a:t>
            </a:r>
          </a:p>
        </p:txBody>
      </p:sp>
      <p:sp>
        <p:nvSpPr>
          <p:cNvPr id="2" name="Content Placeholder 1">
            <a:extLst>
              <a:ext uri="{FF2B5EF4-FFF2-40B4-BE49-F238E27FC236}">
                <a16:creationId xmlns:a16="http://schemas.microsoft.com/office/drawing/2014/main" id="{BE5BDBCF-EE8B-4EEB-A7AE-E0110D5377BB}"/>
              </a:ext>
            </a:extLst>
          </p:cNvPr>
          <p:cNvSpPr>
            <a:spLocks noGrp="1"/>
          </p:cNvSpPr>
          <p:nvPr>
            <p:ph idx="1"/>
          </p:nvPr>
        </p:nvSpPr>
        <p:spPr>
          <a:xfrm>
            <a:off x="252761" y="2348880"/>
            <a:ext cx="8640960" cy="3240360"/>
          </a:xfrm>
        </p:spPr>
        <p:txBody>
          <a:bodyPr/>
          <a:lstStyle/>
          <a:p>
            <a:pPr marL="0" indent="0">
              <a:buNone/>
            </a:pPr>
            <a:r>
              <a:rPr lang="en-GB" dirty="0"/>
              <a:t>Call the police by dialling 999</a:t>
            </a:r>
          </a:p>
          <a:p>
            <a:r>
              <a:rPr lang="en-GB" dirty="0">
                <a:solidFill>
                  <a:srgbClr val="00B0F0"/>
                </a:solidFill>
              </a:rPr>
              <a:t>TELL</a:t>
            </a:r>
            <a:r>
              <a:rPr lang="en-GB" dirty="0"/>
              <a:t> them clearly where you are located and where the attackers are</a:t>
            </a:r>
          </a:p>
          <a:p>
            <a:r>
              <a:rPr lang="en-GB" dirty="0"/>
              <a:t>Give a clear description of the attackers, including details </a:t>
            </a:r>
            <a:br>
              <a:rPr lang="en-GB" dirty="0"/>
            </a:br>
            <a:r>
              <a:rPr lang="en-GB" dirty="0"/>
              <a:t>of their clothing and weapons </a:t>
            </a:r>
          </a:p>
          <a:p>
            <a:r>
              <a:rPr lang="en-GB" dirty="0"/>
              <a:t>Give details about the number of casualties </a:t>
            </a:r>
          </a:p>
          <a:p>
            <a:r>
              <a:rPr lang="en-GB" dirty="0"/>
              <a:t>Explain the layout of the building </a:t>
            </a:r>
          </a:p>
          <a:p>
            <a:r>
              <a:rPr lang="en-GB" dirty="0"/>
              <a:t>Include anything else that you think is important. </a:t>
            </a:r>
          </a:p>
        </p:txBody>
      </p:sp>
      <p:sp>
        <p:nvSpPr>
          <p:cNvPr id="4" name="Rectangle: Rounded Corners 3">
            <a:extLst>
              <a:ext uri="{FF2B5EF4-FFF2-40B4-BE49-F238E27FC236}">
                <a16:creationId xmlns:a16="http://schemas.microsoft.com/office/drawing/2014/main" id="{13AB85AD-F9D5-4220-BF6B-187A8C151C33}"/>
              </a:ext>
            </a:extLst>
          </p:cNvPr>
          <p:cNvSpPr/>
          <p:nvPr/>
        </p:nvSpPr>
        <p:spPr>
          <a:xfrm>
            <a:off x="251520" y="1364679"/>
            <a:ext cx="8208912" cy="851297"/>
          </a:xfrm>
          <a:prstGeom prst="roundRect">
            <a:avLst/>
          </a:prstGeom>
          <a:solidFill>
            <a:srgbClr val="00B0F0"/>
          </a:solid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FFFFFF"/>
                </a:solidFill>
                <a:effectLst/>
                <a:uLnTx/>
                <a:uFillTx/>
                <a:latin typeface="Arial" charset="0"/>
                <a:ea typeface="+mn-ea"/>
                <a:cs typeface="Arial" charset="0"/>
              </a:rPr>
              <a:t>If you are able to evacuate, get as far away </a:t>
            </a:r>
            <a:br>
              <a:rPr kumimoji="0" lang="en-GB" sz="2200" b="1" i="0" u="none" strike="noStrike" kern="1200" cap="none" spc="0" normalizeH="0" baseline="0" noProof="0" dirty="0">
                <a:ln>
                  <a:noFill/>
                </a:ln>
                <a:solidFill>
                  <a:srgbClr val="FFFFFF"/>
                </a:solidFill>
                <a:effectLst/>
                <a:uLnTx/>
                <a:uFillTx/>
                <a:latin typeface="Arial" charset="0"/>
                <a:ea typeface="+mn-ea"/>
                <a:cs typeface="Arial" charset="0"/>
              </a:rPr>
            </a:br>
            <a:r>
              <a:rPr kumimoji="0" lang="en-GB" sz="2200" b="1" i="0" u="none" strike="noStrike" kern="1200" cap="none" spc="0" normalizeH="0" baseline="0" noProof="0" dirty="0">
                <a:ln>
                  <a:noFill/>
                </a:ln>
                <a:solidFill>
                  <a:srgbClr val="FFFFFF"/>
                </a:solidFill>
                <a:effectLst/>
                <a:uLnTx/>
                <a:uFillTx/>
                <a:latin typeface="Arial" charset="0"/>
                <a:ea typeface="+mn-ea"/>
                <a:cs typeface="Arial" charset="0"/>
              </a:rPr>
              <a:t>as possible and  TELL</a:t>
            </a:r>
          </a:p>
        </p:txBody>
      </p:sp>
      <p:pic>
        <p:nvPicPr>
          <p:cNvPr id="5" name="Picture 4" descr="A picture containing drawing&#10;&#10;Description automatically generated">
            <a:extLst>
              <a:ext uri="{FF2B5EF4-FFF2-40B4-BE49-F238E27FC236}">
                <a16:creationId xmlns:a16="http://schemas.microsoft.com/office/drawing/2014/main" id="{8587C38C-83E0-4946-AE36-982B2EB732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46638" y="1137543"/>
            <a:ext cx="1284290" cy="1283345"/>
          </a:xfrm>
          <a:prstGeom prst="rect">
            <a:avLst/>
          </a:prstGeom>
        </p:spPr>
      </p:pic>
    </p:spTree>
    <p:extLst>
      <p:ext uri="{BB962C8B-B14F-4D97-AF65-F5344CB8AC3E}">
        <p14:creationId xmlns:p14="http://schemas.microsoft.com/office/powerpoint/2010/main" val="351840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9B72A-9845-4E0F-AF88-7559955E72AC}"/>
              </a:ext>
            </a:extLst>
          </p:cNvPr>
          <p:cNvSpPr>
            <a:spLocks noGrp="1"/>
          </p:cNvSpPr>
          <p:nvPr>
            <p:ph type="title"/>
          </p:nvPr>
        </p:nvSpPr>
        <p:spPr/>
        <p:txBody>
          <a:bodyPr/>
          <a:lstStyle/>
          <a:p>
            <a:r>
              <a:rPr lang="en-GB" dirty="0"/>
              <a:t>Following procedures </a:t>
            </a:r>
          </a:p>
        </p:txBody>
      </p:sp>
      <p:sp>
        <p:nvSpPr>
          <p:cNvPr id="4" name="Rectangle 3">
            <a:extLst>
              <a:ext uri="{FF2B5EF4-FFF2-40B4-BE49-F238E27FC236}">
                <a16:creationId xmlns:a16="http://schemas.microsoft.com/office/drawing/2014/main" id="{03E9D005-5EB6-43B4-9897-0364D38DB4DF}"/>
              </a:ext>
            </a:extLst>
          </p:cNvPr>
          <p:cNvSpPr/>
          <p:nvPr/>
        </p:nvSpPr>
        <p:spPr>
          <a:xfrm>
            <a:off x="251520" y="1268760"/>
            <a:ext cx="8640960" cy="43088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Follow all </a:t>
            </a:r>
            <a:r>
              <a:rPr kumimoji="0" lang="en-GB" sz="2200" b="1" i="0" u="none" strike="noStrike" kern="1200" cap="none" spc="0" normalizeH="0" baseline="0" noProof="0" dirty="0" err="1">
                <a:ln>
                  <a:noFill/>
                </a:ln>
                <a:solidFill>
                  <a:srgbClr val="000000"/>
                </a:solidFill>
                <a:effectLst/>
                <a:uLnTx/>
                <a:uFillTx/>
                <a:latin typeface="Arial" charset="0"/>
                <a:ea typeface="+mn-ea"/>
                <a:cs typeface="Arial" charset="0"/>
              </a:rPr>
              <a:t>invacuation</a:t>
            </a: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/lockdown and evacuation procedures </a:t>
            </a:r>
          </a:p>
        </p:txBody>
      </p:sp>
      <p:sp>
        <p:nvSpPr>
          <p:cNvPr id="5" name="Rectangle 4">
            <a:extLst>
              <a:ext uri="{FF2B5EF4-FFF2-40B4-BE49-F238E27FC236}">
                <a16:creationId xmlns:a16="http://schemas.microsoft.com/office/drawing/2014/main" id="{D4CA4FD9-5401-4405-9B10-CD8F85F0DF5B}"/>
              </a:ext>
            </a:extLst>
          </p:cNvPr>
          <p:cNvSpPr/>
          <p:nvPr/>
        </p:nvSpPr>
        <p:spPr>
          <a:xfrm>
            <a:off x="251520" y="1844243"/>
            <a:ext cx="3392275" cy="43088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err="1">
                <a:ln>
                  <a:noFill/>
                </a:ln>
                <a:solidFill>
                  <a:srgbClr val="00B0F0"/>
                </a:solidFill>
                <a:effectLst/>
                <a:uLnTx/>
                <a:uFillTx/>
                <a:latin typeface="Arial" charset="0"/>
                <a:ea typeface="+mn-ea"/>
                <a:cs typeface="Arial" charset="0"/>
              </a:rPr>
              <a:t>Invacuation</a:t>
            </a: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/lockdown - </a:t>
            </a:r>
            <a:endParaRPr kumimoji="0" lang="en-GB" sz="2200" b="1"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6" name="Rectangle: Rounded Corners 5">
            <a:extLst>
              <a:ext uri="{FF2B5EF4-FFF2-40B4-BE49-F238E27FC236}">
                <a16:creationId xmlns:a16="http://schemas.microsoft.com/office/drawing/2014/main" id="{3C88C256-D69A-44E9-B729-88E1526680BD}"/>
              </a:ext>
            </a:extLst>
          </p:cNvPr>
          <p:cNvSpPr/>
          <p:nvPr/>
        </p:nvSpPr>
        <p:spPr>
          <a:xfrm>
            <a:off x="251520" y="2281989"/>
            <a:ext cx="8640960" cy="1600438"/>
          </a:xfrm>
          <a:prstGeom prst="roundRect">
            <a:avLst/>
          </a:prstGeom>
          <a:solidFill>
            <a:srgbClr val="ABE9FF"/>
          </a:solidFill>
          <a:ln w="28575">
            <a:solidFill>
              <a:srgbClr val="00B0F0"/>
            </a:solid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staff members and members of the public should be moved </a:t>
            </a:r>
            <a:b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b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to the most sheltered area of the venue/site, away from windows and other exposed areas. All external doors and windows should be locked</a:t>
            </a:r>
          </a:p>
        </p:txBody>
      </p:sp>
      <p:sp>
        <p:nvSpPr>
          <p:cNvPr id="7" name="Rectangle 6">
            <a:extLst>
              <a:ext uri="{FF2B5EF4-FFF2-40B4-BE49-F238E27FC236}">
                <a16:creationId xmlns:a16="http://schemas.microsoft.com/office/drawing/2014/main" id="{DDAFA3B3-F8F2-43BA-946B-EA6B5F1AFED4}"/>
              </a:ext>
            </a:extLst>
          </p:cNvPr>
          <p:cNvSpPr/>
          <p:nvPr/>
        </p:nvSpPr>
        <p:spPr>
          <a:xfrm>
            <a:off x="251520" y="4071374"/>
            <a:ext cx="1944763" cy="43088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Evacuation - </a:t>
            </a:r>
            <a:endParaRPr kumimoji="0" lang="en-GB" sz="2200" b="1"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8" name="Rectangle: Rounded Corners 7">
            <a:extLst>
              <a:ext uri="{FF2B5EF4-FFF2-40B4-BE49-F238E27FC236}">
                <a16:creationId xmlns:a16="http://schemas.microsoft.com/office/drawing/2014/main" id="{D3A6830B-8837-485D-99E5-0A0B4258C1C0}"/>
              </a:ext>
            </a:extLst>
          </p:cNvPr>
          <p:cNvSpPr/>
          <p:nvPr/>
        </p:nvSpPr>
        <p:spPr>
          <a:xfrm>
            <a:off x="251520" y="4509120"/>
            <a:ext cx="8640960" cy="1225868"/>
          </a:xfrm>
          <a:prstGeom prst="roundRect">
            <a:avLst/>
          </a:prstGeom>
          <a:solidFill>
            <a:srgbClr val="ABE9FF"/>
          </a:solidFill>
          <a:ln w="28575">
            <a:solidFill>
              <a:srgbClr val="00B0F0"/>
            </a:solid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the orderly removal of staff and members of the public to a safe place away from the immediate vicinity of the building. Evacuation will normally happen in situations such as a fire. </a:t>
            </a:r>
          </a:p>
        </p:txBody>
      </p:sp>
    </p:spTree>
    <p:extLst>
      <p:ext uri="{BB962C8B-B14F-4D97-AF65-F5344CB8AC3E}">
        <p14:creationId xmlns:p14="http://schemas.microsoft.com/office/powerpoint/2010/main" val="1664205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FC989-C024-48C9-B8FC-BE839CB80F7F}"/>
              </a:ext>
            </a:extLst>
          </p:cNvPr>
          <p:cNvSpPr>
            <a:spLocks noGrp="1"/>
          </p:cNvSpPr>
          <p:nvPr>
            <p:ph type="title"/>
          </p:nvPr>
        </p:nvSpPr>
        <p:spPr/>
        <p:txBody>
          <a:bodyPr/>
          <a:lstStyle/>
          <a:p>
            <a:r>
              <a:rPr lang="en-GB" dirty="0"/>
              <a:t>Following procedures cont. </a:t>
            </a:r>
          </a:p>
        </p:txBody>
      </p:sp>
      <p:sp>
        <p:nvSpPr>
          <p:cNvPr id="4" name="Rectangle: Rounded Corners 3">
            <a:extLst>
              <a:ext uri="{FF2B5EF4-FFF2-40B4-BE49-F238E27FC236}">
                <a16:creationId xmlns:a16="http://schemas.microsoft.com/office/drawing/2014/main" id="{BA6BD5BD-2DF7-44C5-A681-0EF1FE44CACE}"/>
              </a:ext>
            </a:extLst>
          </p:cNvPr>
          <p:cNvSpPr/>
          <p:nvPr/>
        </p:nvSpPr>
        <p:spPr>
          <a:xfrm>
            <a:off x="251520" y="2131124"/>
            <a:ext cx="8640960" cy="1225868"/>
          </a:xfrm>
          <a:prstGeom prst="roundRect">
            <a:avLst/>
          </a:prstGeom>
          <a:solidFill>
            <a:srgbClr val="ABE9FF"/>
          </a:solidFill>
          <a:ln w="28575">
            <a:solidFill>
              <a:srgbClr val="00B0F0"/>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An early assessment of the situation is vital. If a terrorist attack begins outside, a quick lockdown procedure could protect everybody inside the site/venue</a:t>
            </a:r>
          </a:p>
        </p:txBody>
      </p:sp>
      <p:sp>
        <p:nvSpPr>
          <p:cNvPr id="5" name="Rectangle: Rounded Corners 4">
            <a:extLst>
              <a:ext uri="{FF2B5EF4-FFF2-40B4-BE49-F238E27FC236}">
                <a16:creationId xmlns:a16="http://schemas.microsoft.com/office/drawing/2014/main" id="{06A9EB06-C26A-43BB-9370-135A40D3FF94}"/>
              </a:ext>
            </a:extLst>
          </p:cNvPr>
          <p:cNvSpPr/>
          <p:nvPr/>
        </p:nvSpPr>
        <p:spPr>
          <a:xfrm>
            <a:off x="251520" y="3571284"/>
            <a:ext cx="8640960" cy="1225868"/>
          </a:xfrm>
          <a:prstGeom prst="roundRect">
            <a:avLst/>
          </a:prstGeom>
          <a:solidFill>
            <a:schemeClr val="bg1">
              <a:lumMod val="85000"/>
            </a:schemeClr>
          </a:solidFill>
          <a:ln w="28575">
            <a:solidFill>
              <a:schemeClr val="tx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If lockdown is slow, incomplete or causes a state of confusion, the threat could move inside, putting the people inside at great risk. </a:t>
            </a:r>
          </a:p>
        </p:txBody>
      </p:sp>
    </p:spTree>
    <p:extLst>
      <p:ext uri="{BB962C8B-B14F-4D97-AF65-F5344CB8AC3E}">
        <p14:creationId xmlns:p14="http://schemas.microsoft.com/office/powerpoint/2010/main" val="557723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CE0A2-D237-4C43-B539-16B1A2CC029A}"/>
              </a:ext>
            </a:extLst>
          </p:cNvPr>
          <p:cNvSpPr>
            <a:spLocks noGrp="1"/>
          </p:cNvSpPr>
          <p:nvPr>
            <p:ph type="title"/>
          </p:nvPr>
        </p:nvSpPr>
        <p:spPr/>
        <p:txBody>
          <a:bodyPr/>
          <a:lstStyle/>
          <a:p>
            <a:r>
              <a:rPr lang="en-GB" dirty="0"/>
              <a:t>Following procedures </a:t>
            </a:r>
          </a:p>
        </p:txBody>
      </p:sp>
      <p:graphicFrame>
        <p:nvGraphicFramePr>
          <p:cNvPr id="4" name="Table 4">
            <a:extLst>
              <a:ext uri="{FF2B5EF4-FFF2-40B4-BE49-F238E27FC236}">
                <a16:creationId xmlns:a16="http://schemas.microsoft.com/office/drawing/2014/main" id="{FAB8B291-FC7B-4492-8D62-0494C394AA37}"/>
              </a:ext>
            </a:extLst>
          </p:cNvPr>
          <p:cNvGraphicFramePr>
            <a:graphicFrameLocks noGrp="1"/>
          </p:cNvGraphicFramePr>
          <p:nvPr>
            <p:ph idx="1"/>
          </p:nvPr>
        </p:nvGraphicFramePr>
        <p:xfrm>
          <a:off x="251520" y="1484784"/>
          <a:ext cx="8640960" cy="4236720"/>
        </p:xfrm>
        <a:graphic>
          <a:graphicData uri="http://schemas.openxmlformats.org/drawingml/2006/table">
            <a:tbl>
              <a:tblPr firstRow="1" bandRow="1">
                <a:tableStyleId>{5C22544A-7EE6-4342-B048-85BDC9FD1C3A}</a:tableStyleId>
              </a:tblPr>
              <a:tblGrid>
                <a:gridCol w="1656184">
                  <a:extLst>
                    <a:ext uri="{9D8B030D-6E8A-4147-A177-3AD203B41FA5}">
                      <a16:colId xmlns:a16="http://schemas.microsoft.com/office/drawing/2014/main" val="1648609400"/>
                    </a:ext>
                  </a:extLst>
                </a:gridCol>
                <a:gridCol w="3492388">
                  <a:extLst>
                    <a:ext uri="{9D8B030D-6E8A-4147-A177-3AD203B41FA5}">
                      <a16:colId xmlns:a16="http://schemas.microsoft.com/office/drawing/2014/main" val="885292846"/>
                    </a:ext>
                  </a:extLst>
                </a:gridCol>
                <a:gridCol w="3492388">
                  <a:extLst>
                    <a:ext uri="{9D8B030D-6E8A-4147-A177-3AD203B41FA5}">
                      <a16:colId xmlns:a16="http://schemas.microsoft.com/office/drawing/2014/main" val="2693459280"/>
                    </a:ext>
                  </a:extLst>
                </a:gridCol>
              </a:tblGrid>
              <a:tr h="345638">
                <a:tc>
                  <a:txBody>
                    <a:bodyPr/>
                    <a:lstStyle/>
                    <a:p>
                      <a:endParaRPr lang="en-GB" sz="2000" b="1" dirty="0"/>
                    </a:p>
                  </a:txBody>
                  <a:tcPr>
                    <a:solidFill>
                      <a:schemeClr val="bg1"/>
                    </a:solidFill>
                  </a:tcPr>
                </a:tc>
                <a:tc>
                  <a:txBody>
                    <a:bodyPr/>
                    <a:lstStyle/>
                    <a:p>
                      <a:pPr algn="ctr"/>
                      <a:r>
                        <a:rPr lang="en-GB" sz="2000" b="1" dirty="0">
                          <a:solidFill>
                            <a:schemeClr val="tx1"/>
                          </a:solidFill>
                        </a:rPr>
                        <a:t>Pros</a:t>
                      </a:r>
                    </a:p>
                  </a:txBody>
                  <a:tcPr>
                    <a:solidFill>
                      <a:srgbClr val="ABE9FF"/>
                    </a:solidFill>
                  </a:tcPr>
                </a:tc>
                <a:tc>
                  <a:txBody>
                    <a:bodyPr/>
                    <a:lstStyle/>
                    <a:p>
                      <a:pPr algn="ctr"/>
                      <a:r>
                        <a:rPr lang="en-GB" sz="2000" b="1" dirty="0">
                          <a:solidFill>
                            <a:schemeClr val="tx1"/>
                          </a:solidFill>
                        </a:rPr>
                        <a:t>Cons </a:t>
                      </a:r>
                    </a:p>
                  </a:txBody>
                  <a:tcPr>
                    <a:solidFill>
                      <a:srgbClr val="ABE9FF"/>
                    </a:solidFill>
                  </a:tcPr>
                </a:tc>
                <a:extLst>
                  <a:ext uri="{0D108BD9-81ED-4DB2-BD59-A6C34878D82A}">
                    <a16:rowId xmlns:a16="http://schemas.microsoft.com/office/drawing/2014/main" val="1667697691"/>
                  </a:ext>
                </a:extLst>
              </a:tr>
              <a:tr h="1578456">
                <a:tc>
                  <a:txBody>
                    <a:bodyPr/>
                    <a:lstStyle/>
                    <a:p>
                      <a:r>
                        <a:rPr lang="en-GB" sz="2000" b="1" dirty="0" err="1"/>
                        <a:t>Invacuation</a:t>
                      </a:r>
                      <a:r>
                        <a:rPr lang="en-GB" sz="2000" b="1" dirty="0"/>
                        <a:t> </a:t>
                      </a:r>
                    </a:p>
                  </a:txBody>
                  <a:tcPr>
                    <a:solidFill>
                      <a:srgbClr val="ABE9FF"/>
                    </a:solidFill>
                  </a:tcPr>
                </a:tc>
                <a:tc>
                  <a:txBody>
                    <a:bodyPr/>
                    <a:lstStyle/>
                    <a:p>
                      <a:pPr algn="ctr"/>
                      <a:r>
                        <a:rPr lang="en-GB" sz="2000" b="1" dirty="0"/>
                        <a:t>Locks staff and members of the public away from the perpetrator, providing a physical barrier</a:t>
                      </a:r>
                    </a:p>
                  </a:txBody>
                  <a:tcPr>
                    <a:solidFill>
                      <a:schemeClr val="bg1">
                        <a:lumMod val="95000"/>
                      </a:schemeClr>
                    </a:solidFill>
                  </a:tcPr>
                </a:tc>
                <a:tc>
                  <a:txBody>
                    <a:bodyPr/>
                    <a:lstStyle/>
                    <a:p>
                      <a:pPr algn="ctr"/>
                      <a:r>
                        <a:rPr lang="en-GB" sz="2000" b="1" dirty="0"/>
                        <a:t>Potential lack of exits limits the ability to run should the perpetrator gain access or the attack zone spreads</a:t>
                      </a:r>
                    </a:p>
                  </a:txBody>
                  <a:tcPr>
                    <a:solidFill>
                      <a:schemeClr val="bg1">
                        <a:lumMod val="95000"/>
                      </a:schemeClr>
                    </a:solidFill>
                  </a:tcPr>
                </a:tc>
                <a:extLst>
                  <a:ext uri="{0D108BD9-81ED-4DB2-BD59-A6C34878D82A}">
                    <a16:rowId xmlns:a16="http://schemas.microsoft.com/office/drawing/2014/main" val="2157276619"/>
                  </a:ext>
                </a:extLst>
              </a:tr>
              <a:tr h="2160240">
                <a:tc>
                  <a:txBody>
                    <a:bodyPr/>
                    <a:lstStyle/>
                    <a:p>
                      <a:r>
                        <a:rPr lang="en-GB" sz="2000" b="1" dirty="0"/>
                        <a:t>Evacuation </a:t>
                      </a:r>
                    </a:p>
                  </a:txBody>
                  <a:tcPr>
                    <a:solidFill>
                      <a:srgbClr val="ABE9FF"/>
                    </a:solidFill>
                  </a:tcPr>
                </a:tc>
                <a:tc>
                  <a:txBody>
                    <a:bodyPr/>
                    <a:lstStyle/>
                    <a:p>
                      <a:pPr algn="ctr"/>
                      <a:r>
                        <a:rPr lang="en-GB" sz="2000" b="1" dirty="0"/>
                        <a:t>Allows staff and members of the public to get as far away as possible from the scene of the incident </a:t>
                      </a:r>
                    </a:p>
                  </a:txBody>
                  <a:tcPr>
                    <a:solidFill>
                      <a:schemeClr val="bg1">
                        <a:lumMod val="95000"/>
                      </a:schemeClr>
                    </a:solidFill>
                  </a:tcPr>
                </a:tc>
                <a:tc>
                  <a:txBody>
                    <a:bodyPr/>
                    <a:lstStyle/>
                    <a:p>
                      <a:pPr algn="ctr"/>
                      <a:r>
                        <a:rPr lang="en-GB" sz="2000" b="1" dirty="0"/>
                        <a:t>Some evacuation routes may put staff and members of the public at risk of being in the line of fire, or the perpetrator may attempt to pursue along the evacuation route. </a:t>
                      </a:r>
                    </a:p>
                  </a:txBody>
                  <a:tcPr>
                    <a:solidFill>
                      <a:schemeClr val="bg1">
                        <a:lumMod val="95000"/>
                      </a:schemeClr>
                    </a:solidFill>
                  </a:tcPr>
                </a:tc>
                <a:extLst>
                  <a:ext uri="{0D108BD9-81ED-4DB2-BD59-A6C34878D82A}">
                    <a16:rowId xmlns:a16="http://schemas.microsoft.com/office/drawing/2014/main" val="23739865"/>
                  </a:ext>
                </a:extLst>
              </a:tr>
            </a:tbl>
          </a:graphicData>
        </a:graphic>
      </p:graphicFrame>
    </p:spTree>
    <p:extLst>
      <p:ext uri="{BB962C8B-B14F-4D97-AF65-F5344CB8AC3E}">
        <p14:creationId xmlns:p14="http://schemas.microsoft.com/office/powerpoint/2010/main" val="795799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5C5287-DAC9-4AA9-9DCC-AE72727D16B2}"/>
              </a:ext>
            </a:extLst>
          </p:cNvPr>
          <p:cNvSpPr>
            <a:spLocks noGrp="1"/>
          </p:cNvSpPr>
          <p:nvPr>
            <p:ph type="title"/>
          </p:nvPr>
        </p:nvSpPr>
        <p:spPr/>
        <p:txBody>
          <a:bodyPr/>
          <a:lstStyle/>
          <a:p>
            <a:r>
              <a:rPr lang="en-GB" dirty="0"/>
              <a:t>Suspicious packages </a:t>
            </a:r>
          </a:p>
        </p:txBody>
      </p:sp>
      <p:sp>
        <p:nvSpPr>
          <p:cNvPr id="5" name="Rectangle: Rounded Corners 4">
            <a:extLst>
              <a:ext uri="{FF2B5EF4-FFF2-40B4-BE49-F238E27FC236}">
                <a16:creationId xmlns:a16="http://schemas.microsoft.com/office/drawing/2014/main" id="{421B96DA-60E9-46DA-AFBC-7372C8A35E16}"/>
              </a:ext>
            </a:extLst>
          </p:cNvPr>
          <p:cNvSpPr/>
          <p:nvPr/>
        </p:nvSpPr>
        <p:spPr>
          <a:xfrm>
            <a:off x="251520" y="1916832"/>
            <a:ext cx="8640960" cy="851297"/>
          </a:xfrm>
          <a:prstGeom prst="roundRect">
            <a:avLst/>
          </a:prstGeom>
          <a:solidFill>
            <a:srgbClr val="00B0F0"/>
          </a:solidFill>
          <a:ln w="28575">
            <a:solidFill>
              <a:schemeClr val="bg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effectLst/>
                <a:uLnTx/>
                <a:uFillTx/>
                <a:latin typeface="Arial" charset="0"/>
                <a:ea typeface="+mn-ea"/>
                <a:cs typeface="Arial" charset="0"/>
              </a:rPr>
              <a:t>You need to be aware of suspicious packages and know the procedures to follow if one is identified</a:t>
            </a:r>
          </a:p>
        </p:txBody>
      </p:sp>
      <p:sp>
        <p:nvSpPr>
          <p:cNvPr id="6" name="Rectangle: Rounded Corners 5">
            <a:extLst>
              <a:ext uri="{FF2B5EF4-FFF2-40B4-BE49-F238E27FC236}">
                <a16:creationId xmlns:a16="http://schemas.microsoft.com/office/drawing/2014/main" id="{3B6CC556-3A05-448C-8A06-01BF62DCAAD0}"/>
              </a:ext>
            </a:extLst>
          </p:cNvPr>
          <p:cNvSpPr/>
          <p:nvPr/>
        </p:nvSpPr>
        <p:spPr>
          <a:xfrm>
            <a:off x="251520" y="4116614"/>
            <a:ext cx="8640960" cy="851297"/>
          </a:xfrm>
          <a:prstGeom prst="roundRect">
            <a:avLst/>
          </a:prstGeom>
          <a:solidFill>
            <a:schemeClr val="bg2"/>
          </a:solidFill>
          <a:ln w="28575">
            <a:solidFill>
              <a:schemeClr val="bg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effectLst/>
                <a:uLnTx/>
                <a:uFillTx/>
                <a:latin typeface="Arial" charset="0"/>
                <a:ea typeface="+mn-ea"/>
                <a:cs typeface="Arial" charset="0"/>
              </a:rPr>
              <a:t>You can use the </a:t>
            </a: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HOT</a:t>
            </a:r>
            <a:r>
              <a:rPr kumimoji="0" lang="en-GB" sz="2200" b="1" i="0" u="none" strike="noStrike" kern="1200" cap="none" spc="0" normalizeH="0" baseline="0" noProof="0" dirty="0">
                <a:ln>
                  <a:noFill/>
                </a:ln>
                <a:effectLst/>
                <a:uLnTx/>
                <a:uFillTx/>
                <a:latin typeface="Arial" charset="0"/>
                <a:ea typeface="+mn-ea"/>
                <a:cs typeface="Arial" charset="0"/>
              </a:rPr>
              <a:t> protocol to help you determine whether items are suspicious. </a:t>
            </a:r>
          </a:p>
        </p:txBody>
      </p:sp>
      <p:sp>
        <p:nvSpPr>
          <p:cNvPr id="7" name="Rectangle: Rounded Corners 6">
            <a:extLst>
              <a:ext uri="{FF2B5EF4-FFF2-40B4-BE49-F238E27FC236}">
                <a16:creationId xmlns:a16="http://schemas.microsoft.com/office/drawing/2014/main" id="{309B9F5F-55E5-445C-88A0-63EA300C59E8}"/>
              </a:ext>
            </a:extLst>
          </p:cNvPr>
          <p:cNvSpPr/>
          <p:nvPr/>
        </p:nvSpPr>
        <p:spPr>
          <a:xfrm>
            <a:off x="251520" y="3016723"/>
            <a:ext cx="8640960" cy="851297"/>
          </a:xfrm>
          <a:prstGeom prst="roundRect">
            <a:avLst/>
          </a:prstGeom>
          <a:solidFill>
            <a:schemeClr val="tx1"/>
          </a:solidFill>
          <a:ln w="28575">
            <a:solidFill>
              <a:schemeClr val="bg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effectLst/>
                <a:uLnTx/>
                <a:uFillTx/>
                <a:latin typeface="Arial" charset="0"/>
                <a:ea typeface="+mn-ea"/>
                <a:cs typeface="Arial" charset="0"/>
              </a:rPr>
              <a:t>You need to know what looks out of place at the venue or site that you are working at</a:t>
            </a:r>
          </a:p>
        </p:txBody>
      </p:sp>
    </p:spTree>
    <p:extLst>
      <p:ext uri="{BB962C8B-B14F-4D97-AF65-F5344CB8AC3E}">
        <p14:creationId xmlns:p14="http://schemas.microsoft.com/office/powerpoint/2010/main" val="2428883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BDE9B-9B6C-48C2-A34F-30AA5266B962}"/>
              </a:ext>
            </a:extLst>
          </p:cNvPr>
          <p:cNvSpPr>
            <a:spLocks noGrp="1"/>
          </p:cNvSpPr>
          <p:nvPr>
            <p:ph type="title"/>
          </p:nvPr>
        </p:nvSpPr>
        <p:spPr/>
        <p:txBody>
          <a:bodyPr/>
          <a:lstStyle/>
          <a:p>
            <a:r>
              <a:rPr lang="en-GB" dirty="0"/>
              <a:t>Suspicious packages cont.  </a:t>
            </a:r>
          </a:p>
        </p:txBody>
      </p:sp>
      <p:grpSp>
        <p:nvGrpSpPr>
          <p:cNvPr id="15" name="Group 14">
            <a:extLst>
              <a:ext uri="{FF2B5EF4-FFF2-40B4-BE49-F238E27FC236}">
                <a16:creationId xmlns:a16="http://schemas.microsoft.com/office/drawing/2014/main" id="{ED2E960A-9035-44FC-85D8-007451293687}"/>
              </a:ext>
            </a:extLst>
          </p:cNvPr>
          <p:cNvGrpSpPr/>
          <p:nvPr/>
        </p:nvGrpSpPr>
        <p:grpSpPr>
          <a:xfrm>
            <a:off x="251521" y="1268760"/>
            <a:ext cx="8640957" cy="1307129"/>
            <a:chOff x="251521" y="1268760"/>
            <a:chExt cx="8640957" cy="1307129"/>
          </a:xfrm>
        </p:grpSpPr>
        <p:pic>
          <p:nvPicPr>
            <p:cNvPr id="5" name="Picture 4" descr="A picture containing drawing&#10;&#10;Description automatically generated">
              <a:extLst>
                <a:ext uri="{FF2B5EF4-FFF2-40B4-BE49-F238E27FC236}">
                  <a16:creationId xmlns:a16="http://schemas.microsoft.com/office/drawing/2014/main" id="{F3345E32-DAC3-40BE-A017-80D5C08579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1" y="1268760"/>
              <a:ext cx="1296144" cy="1307129"/>
            </a:xfrm>
            <a:prstGeom prst="rect">
              <a:avLst/>
            </a:prstGeom>
          </p:spPr>
        </p:pic>
        <p:sp>
          <p:nvSpPr>
            <p:cNvPr id="10" name="Rectangle 9">
              <a:extLst>
                <a:ext uri="{FF2B5EF4-FFF2-40B4-BE49-F238E27FC236}">
                  <a16:creationId xmlns:a16="http://schemas.microsoft.com/office/drawing/2014/main" id="{5E53B568-1B48-4EF6-B8C8-600E2FABEEE1}"/>
                </a:ext>
              </a:extLst>
            </p:cNvPr>
            <p:cNvSpPr/>
            <p:nvPr/>
          </p:nvSpPr>
          <p:spPr>
            <a:xfrm>
              <a:off x="1619672" y="1506825"/>
              <a:ext cx="7272806" cy="76944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HIDDEN </a:t>
              </a: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 has someone deliberately tried to conceal it from view? </a:t>
              </a:r>
            </a:p>
          </p:txBody>
        </p:sp>
      </p:grpSp>
      <p:grpSp>
        <p:nvGrpSpPr>
          <p:cNvPr id="16" name="Group 15">
            <a:extLst>
              <a:ext uri="{FF2B5EF4-FFF2-40B4-BE49-F238E27FC236}">
                <a16:creationId xmlns:a16="http://schemas.microsoft.com/office/drawing/2014/main" id="{53CAFD3B-8E62-42B2-BDCC-E49397EB8BAE}"/>
              </a:ext>
            </a:extLst>
          </p:cNvPr>
          <p:cNvGrpSpPr/>
          <p:nvPr/>
        </p:nvGrpSpPr>
        <p:grpSpPr>
          <a:xfrm>
            <a:off x="251521" y="2852936"/>
            <a:ext cx="8640957" cy="1307128"/>
            <a:chOff x="251521" y="2852936"/>
            <a:chExt cx="8640957" cy="1307128"/>
          </a:xfrm>
        </p:grpSpPr>
        <p:pic>
          <p:nvPicPr>
            <p:cNvPr id="7" name="Picture 6" descr="A picture containing drawing&#10;&#10;Description automatically generated">
              <a:extLst>
                <a:ext uri="{FF2B5EF4-FFF2-40B4-BE49-F238E27FC236}">
                  <a16:creationId xmlns:a16="http://schemas.microsoft.com/office/drawing/2014/main" id="{06886196-96D3-4AF5-9BDD-7CAB7297AE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1" y="2852936"/>
              <a:ext cx="1296144" cy="1307128"/>
            </a:xfrm>
            <a:prstGeom prst="rect">
              <a:avLst/>
            </a:prstGeom>
          </p:spPr>
        </p:pic>
        <p:sp>
          <p:nvSpPr>
            <p:cNvPr id="11" name="Rectangle 10">
              <a:extLst>
                <a:ext uri="{FF2B5EF4-FFF2-40B4-BE49-F238E27FC236}">
                  <a16:creationId xmlns:a16="http://schemas.microsoft.com/office/drawing/2014/main" id="{979A7950-976D-4CA9-9F32-9148C656ECA4}"/>
                </a:ext>
              </a:extLst>
            </p:cNvPr>
            <p:cNvSpPr/>
            <p:nvPr/>
          </p:nvSpPr>
          <p:spPr>
            <a:xfrm>
              <a:off x="1619672" y="2993520"/>
              <a:ext cx="7272806" cy="110799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OBVIOUSLY SUSPICIOUS  </a:t>
              </a: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 does its appearance seem odd or out of the ordinary? Maybe it’s even showing wires, batteries or liquids?</a:t>
              </a:r>
            </a:p>
          </p:txBody>
        </p:sp>
      </p:grpSp>
      <p:grpSp>
        <p:nvGrpSpPr>
          <p:cNvPr id="17" name="Group 16">
            <a:extLst>
              <a:ext uri="{FF2B5EF4-FFF2-40B4-BE49-F238E27FC236}">
                <a16:creationId xmlns:a16="http://schemas.microsoft.com/office/drawing/2014/main" id="{D4A54EDB-418D-4500-82B8-110BF19C5E9C}"/>
              </a:ext>
            </a:extLst>
          </p:cNvPr>
          <p:cNvGrpSpPr/>
          <p:nvPr/>
        </p:nvGrpSpPr>
        <p:grpSpPr>
          <a:xfrm>
            <a:off x="251522" y="4449440"/>
            <a:ext cx="8640956" cy="1499949"/>
            <a:chOff x="251522" y="4449440"/>
            <a:chExt cx="8640956" cy="1499949"/>
          </a:xfrm>
        </p:grpSpPr>
        <p:pic>
          <p:nvPicPr>
            <p:cNvPr id="9" name="Picture 8" descr="A picture containing drawing&#10;&#10;Description automatically generated">
              <a:extLst>
                <a:ext uri="{FF2B5EF4-FFF2-40B4-BE49-F238E27FC236}">
                  <a16:creationId xmlns:a16="http://schemas.microsoft.com/office/drawing/2014/main" id="{47E9B865-A445-437A-BCA0-FBCCCBB0F6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522" y="4449440"/>
              <a:ext cx="1296144" cy="1307129"/>
            </a:xfrm>
            <a:prstGeom prst="rect">
              <a:avLst/>
            </a:prstGeom>
          </p:spPr>
        </p:pic>
        <p:sp>
          <p:nvSpPr>
            <p:cNvPr id="12" name="Rectangle 11">
              <a:extLst>
                <a:ext uri="{FF2B5EF4-FFF2-40B4-BE49-F238E27FC236}">
                  <a16:creationId xmlns:a16="http://schemas.microsoft.com/office/drawing/2014/main" id="{7493D2BE-E971-4F34-8FF3-3BFFF19C9C13}"/>
                </a:ext>
              </a:extLst>
            </p:cNvPr>
            <p:cNvSpPr/>
            <p:nvPr/>
          </p:nvSpPr>
          <p:spPr>
            <a:xfrm>
              <a:off x="1619672" y="4502839"/>
              <a:ext cx="7272806" cy="144655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TYPICAL  </a:t>
              </a: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 is it typical for the location? For example, ae large rucksack would be expected at an outdoor festival but would be out of place at an indoor concert venue. </a:t>
              </a:r>
            </a:p>
          </p:txBody>
        </p:sp>
      </p:grpSp>
    </p:spTree>
    <p:extLst>
      <p:ext uri="{BB962C8B-B14F-4D97-AF65-F5344CB8AC3E}">
        <p14:creationId xmlns:p14="http://schemas.microsoft.com/office/powerpoint/2010/main" val="150053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09C4C1-0356-4D54-85FF-95201CA8F731}"/>
              </a:ext>
            </a:extLst>
          </p:cNvPr>
          <p:cNvSpPr>
            <a:spLocks noGrp="1"/>
          </p:cNvSpPr>
          <p:nvPr>
            <p:ph type="title"/>
          </p:nvPr>
        </p:nvSpPr>
        <p:spPr/>
        <p:txBody>
          <a:bodyPr/>
          <a:lstStyle/>
          <a:p>
            <a:r>
              <a:rPr lang="en-GB" dirty="0"/>
              <a:t>Suspicious packages cont.  </a:t>
            </a:r>
          </a:p>
        </p:txBody>
      </p:sp>
      <p:sp>
        <p:nvSpPr>
          <p:cNvPr id="4" name="Content Placeholder 3">
            <a:extLst>
              <a:ext uri="{FF2B5EF4-FFF2-40B4-BE49-F238E27FC236}">
                <a16:creationId xmlns:a16="http://schemas.microsoft.com/office/drawing/2014/main" id="{DAF66EA8-69D7-4689-8B62-DC26FF1C945F}"/>
              </a:ext>
            </a:extLst>
          </p:cNvPr>
          <p:cNvSpPr>
            <a:spLocks noGrp="1"/>
          </p:cNvSpPr>
          <p:nvPr>
            <p:ph idx="1"/>
          </p:nvPr>
        </p:nvSpPr>
        <p:spPr>
          <a:xfrm>
            <a:off x="251520" y="2364667"/>
            <a:ext cx="8640960" cy="3008549"/>
          </a:xfrm>
        </p:spPr>
        <p:txBody>
          <a:bodyPr/>
          <a:lstStyle/>
          <a:p>
            <a:r>
              <a:rPr lang="en-GB" dirty="0"/>
              <a:t>Don’t touch the item</a:t>
            </a:r>
          </a:p>
          <a:p>
            <a:r>
              <a:rPr lang="en-GB" dirty="0"/>
              <a:t>Move yourself and others a safe distance from the item</a:t>
            </a:r>
          </a:p>
          <a:p>
            <a:r>
              <a:rPr lang="en-GB" dirty="0"/>
              <a:t>Clear 100m around the object</a:t>
            </a:r>
          </a:p>
          <a:p>
            <a:r>
              <a:rPr lang="en-GB" dirty="0"/>
              <a:t>Large items or small vehicles need a clear area of around 200m </a:t>
            </a:r>
          </a:p>
          <a:p>
            <a:r>
              <a:rPr lang="en-GB" dirty="0"/>
              <a:t>Large vehicles need a clear area of 400m or the length </a:t>
            </a:r>
            <a:br>
              <a:rPr lang="en-GB" dirty="0"/>
            </a:br>
            <a:r>
              <a:rPr lang="en-GB" dirty="0"/>
              <a:t>of a football pitch.</a:t>
            </a:r>
          </a:p>
          <a:p>
            <a:endParaRPr lang="en-GB" dirty="0"/>
          </a:p>
          <a:p>
            <a:pPr marL="0" indent="0">
              <a:buNone/>
            </a:pPr>
            <a:endParaRPr lang="en-GB" dirty="0"/>
          </a:p>
          <a:p>
            <a:pPr marL="0" indent="0">
              <a:buNone/>
            </a:pPr>
            <a:endParaRPr lang="en-GB" dirty="0"/>
          </a:p>
        </p:txBody>
      </p:sp>
      <p:sp>
        <p:nvSpPr>
          <p:cNvPr id="2" name="Rectangle: Rounded Corners 1">
            <a:extLst>
              <a:ext uri="{FF2B5EF4-FFF2-40B4-BE49-F238E27FC236}">
                <a16:creationId xmlns:a16="http://schemas.microsoft.com/office/drawing/2014/main" id="{2DAB5949-E376-4750-8FAA-3ABC480E70D2}"/>
              </a:ext>
            </a:extLst>
          </p:cNvPr>
          <p:cNvSpPr/>
          <p:nvPr/>
        </p:nvSpPr>
        <p:spPr>
          <a:xfrm>
            <a:off x="251520" y="1628800"/>
            <a:ext cx="8640960" cy="476726"/>
          </a:xfrm>
          <a:prstGeom prst="roundRect">
            <a:avLst/>
          </a:prstGeom>
          <a:solidFill>
            <a:schemeClr val="bg1">
              <a:lumMod val="85000"/>
            </a:schemeClr>
          </a:solidFill>
          <a:ln w="28575">
            <a:solidFill>
              <a:schemeClr val="tx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Suspicious items should be treated with caution</a:t>
            </a:r>
          </a:p>
        </p:txBody>
      </p:sp>
    </p:spTree>
    <p:extLst>
      <p:ext uri="{BB962C8B-B14F-4D97-AF65-F5344CB8AC3E}">
        <p14:creationId xmlns:p14="http://schemas.microsoft.com/office/powerpoint/2010/main" val="1707432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Rights to search</a:t>
            </a:r>
          </a:p>
        </p:txBody>
      </p:sp>
      <p:sp>
        <p:nvSpPr>
          <p:cNvPr id="4" name="Rectangle 3"/>
          <p:cNvSpPr/>
          <p:nvPr/>
        </p:nvSpPr>
        <p:spPr>
          <a:xfrm>
            <a:off x="432263" y="2013573"/>
            <a:ext cx="5004556" cy="1446550"/>
          </a:xfrm>
          <a:prstGeom prst="rect">
            <a:avLst/>
          </a:prstGeom>
          <a:ln w="38100">
            <a:noFill/>
          </a:ln>
        </p:spPr>
        <p:txBody>
          <a:bodyPr wrap="square" anchor="ctr">
            <a:spAutoFit/>
          </a:bodyPr>
          <a:lstStyle/>
          <a:p>
            <a:pPr marR="0" lvl="0" algn="l" defTabSz="914400" rtl="0" eaLnBrk="1" fontAlgn="auto" latinLnBrk="0" hangingPunct="1">
              <a:lnSpc>
                <a:spcPct val="100000"/>
              </a:lnSpc>
              <a:spcBef>
                <a:spcPts val="600"/>
              </a:spcBef>
              <a:spcAft>
                <a:spcPts val="0"/>
              </a:spcAft>
              <a:buClr>
                <a:srgbClr val="00B0F0"/>
              </a:buClr>
              <a:buSzTx/>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Door supervisors, as private members of the public, have no legal or statutory right to search any person without permission</a:t>
            </a:r>
          </a:p>
        </p:txBody>
      </p:sp>
      <p:pic>
        <p:nvPicPr>
          <p:cNvPr id="14338" name="Picture 2" descr="\\DESIGNARCHIVE\Archive\Image Bank\CW ILLUSTRATION HISTORY\Illustrations 2014\Security Illustrations October 2014\PNG\Pg69 Speech bubble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2360" y="1775495"/>
            <a:ext cx="2988332" cy="2486045"/>
          </a:xfrm>
          <a:prstGeom prst="rect">
            <a:avLst/>
          </a:prstGeom>
          <a:noFill/>
          <a:extLst>
            <a:ext uri="{909E8E84-426E-40DD-AFC4-6F175D3DCCD1}">
              <a14:hiddenFill xmlns:a14="http://schemas.microsoft.com/office/drawing/2010/main">
                <a:solidFill>
                  <a:srgbClr val="FFFFFF"/>
                </a:solidFill>
              </a14:hiddenFill>
            </a:ext>
          </a:extLst>
        </p:spPr>
      </p:pic>
      <p:sp>
        <p:nvSpPr>
          <p:cNvPr id="9" name="Rounded Rectangle 4">
            <a:extLst>
              <a:ext uri="{FF2B5EF4-FFF2-40B4-BE49-F238E27FC236}">
                <a16:creationId xmlns:a16="http://schemas.microsoft.com/office/drawing/2014/main" id="{FEA0ED9F-580B-4FDD-89B2-325A171E983B}"/>
              </a:ext>
            </a:extLst>
          </p:cNvPr>
          <p:cNvSpPr>
            <a:spLocks noChangeArrowheads="1"/>
          </p:cNvSpPr>
          <p:nvPr/>
        </p:nvSpPr>
        <p:spPr bwMode="auto">
          <a:xfrm>
            <a:off x="256020" y="3966182"/>
            <a:ext cx="8465101" cy="1437481"/>
          </a:xfrm>
          <a:prstGeom prst="roundRect">
            <a:avLst>
              <a:gd name="adj" fmla="val 16667"/>
            </a:avLst>
          </a:prstGeom>
          <a:noFill/>
          <a:ln w="38100">
            <a:solidFill>
              <a:srgbClr val="00B0F0"/>
            </a:solidFill>
          </a:ln>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2200" b="1" dirty="0">
                <a:solidFill>
                  <a:srgbClr val="000000"/>
                </a:solidFill>
              </a:rPr>
              <a:t>It is most important, therefore, that security </a:t>
            </a:r>
            <a:br>
              <a:rPr lang="en-GB" altLang="en-US" sz="2200" b="1" dirty="0">
                <a:solidFill>
                  <a:srgbClr val="000000"/>
                </a:solidFill>
              </a:rPr>
            </a:br>
            <a:r>
              <a:rPr lang="en-GB" altLang="en-US" sz="2200" b="1" dirty="0">
                <a:solidFill>
                  <a:srgbClr val="000000"/>
                </a:solidFill>
              </a:rPr>
              <a:t>officers actually obtain permission from a person </a:t>
            </a:r>
            <a:br>
              <a:rPr lang="en-GB" altLang="en-US" sz="2200" b="1" dirty="0">
                <a:solidFill>
                  <a:srgbClr val="000000"/>
                </a:solidFill>
              </a:rPr>
            </a:br>
            <a:r>
              <a:rPr lang="en-GB" altLang="en-US" sz="2200" b="1" dirty="0">
                <a:solidFill>
                  <a:srgbClr val="000000"/>
                </a:solidFill>
              </a:rPr>
              <a:t>they wish to search (beforehand.)</a:t>
            </a:r>
          </a:p>
        </p:txBody>
      </p:sp>
      <p:sp>
        <p:nvSpPr>
          <p:cNvPr id="14" name="Rounded Rectangle 13">
            <a:extLst>
              <a:ext uri="{FF2B5EF4-FFF2-40B4-BE49-F238E27FC236}">
                <a16:creationId xmlns:a16="http://schemas.microsoft.com/office/drawing/2014/main" id="{A06E1E6D-09CD-254E-A115-1EB236D21517}"/>
              </a:ext>
            </a:extLst>
          </p:cNvPr>
          <p:cNvSpPr/>
          <p:nvPr/>
        </p:nvSpPr>
        <p:spPr bwMode="auto">
          <a:xfrm>
            <a:off x="432263" y="3773533"/>
            <a:ext cx="1422206" cy="385298"/>
          </a:xfrm>
          <a:prstGeom prst="roundRect">
            <a:avLst/>
          </a:prstGeom>
          <a:solidFill>
            <a:srgbClr val="00B0F0"/>
          </a:solidFill>
          <a:ln w="2540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189049"/>
              </a:buClr>
              <a:buSzTx/>
              <a:buFontTx/>
              <a:buNone/>
              <a:tabLst/>
              <a:defRPr/>
            </a:pPr>
            <a:r>
              <a:rPr kumimoji="0" lang="en-GB" sz="1700" b="1" i="0" u="none" strike="noStrike" kern="1200" cap="none" spc="0" normalizeH="0" baseline="0" noProof="0" dirty="0">
                <a:ln>
                  <a:noFill/>
                </a:ln>
                <a:solidFill>
                  <a:srgbClr val="FFFFFF"/>
                </a:solidFill>
                <a:effectLst/>
                <a:uLnTx/>
                <a:uFillTx/>
                <a:latin typeface="Arial"/>
                <a:ea typeface="+mn-ea"/>
                <a:cs typeface="Arial"/>
              </a:rPr>
              <a:t>KEY POINT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545F-BFAA-465D-93F3-9809124885C1}"/>
              </a:ext>
            </a:extLst>
          </p:cNvPr>
          <p:cNvSpPr>
            <a:spLocks noGrp="1"/>
          </p:cNvSpPr>
          <p:nvPr>
            <p:ph type="title"/>
          </p:nvPr>
        </p:nvSpPr>
        <p:spPr/>
        <p:txBody>
          <a:bodyPr/>
          <a:lstStyle/>
          <a:p>
            <a:r>
              <a:rPr lang="en-GB" dirty="0"/>
              <a:t>Suspicious packages cont. </a:t>
            </a:r>
          </a:p>
        </p:txBody>
      </p:sp>
      <p:sp>
        <p:nvSpPr>
          <p:cNvPr id="4" name="Rectangle: Rounded Corners 3">
            <a:extLst>
              <a:ext uri="{FF2B5EF4-FFF2-40B4-BE49-F238E27FC236}">
                <a16:creationId xmlns:a16="http://schemas.microsoft.com/office/drawing/2014/main" id="{3062478C-1CD7-43CC-9352-8F44785B3C9E}"/>
              </a:ext>
            </a:extLst>
          </p:cNvPr>
          <p:cNvSpPr/>
          <p:nvPr/>
        </p:nvSpPr>
        <p:spPr>
          <a:xfrm>
            <a:off x="251520" y="1916832"/>
            <a:ext cx="8640960" cy="476726"/>
          </a:xfrm>
          <a:prstGeom prst="roundRect">
            <a:avLst/>
          </a:prstGeom>
          <a:solidFill>
            <a:srgbClr val="ABE9FF"/>
          </a:solidFill>
          <a:ln w="28575">
            <a:solidFill>
              <a:srgbClr val="00B0F0"/>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Keep yourself and others out of line of sight </a:t>
            </a:r>
          </a:p>
        </p:txBody>
      </p:sp>
      <p:sp>
        <p:nvSpPr>
          <p:cNvPr id="6" name="Rectangle: Rounded Corners 5">
            <a:extLst>
              <a:ext uri="{FF2B5EF4-FFF2-40B4-BE49-F238E27FC236}">
                <a16:creationId xmlns:a16="http://schemas.microsoft.com/office/drawing/2014/main" id="{4D6DC4E4-CCB3-4807-AB4D-027F55317533}"/>
              </a:ext>
            </a:extLst>
          </p:cNvPr>
          <p:cNvSpPr/>
          <p:nvPr/>
        </p:nvSpPr>
        <p:spPr>
          <a:xfrm>
            <a:off x="251520" y="2652538"/>
            <a:ext cx="8640960" cy="476726"/>
          </a:xfrm>
          <a:prstGeom prst="roundRect">
            <a:avLst/>
          </a:prstGeom>
          <a:solidFill>
            <a:schemeClr val="bg1">
              <a:lumMod val="85000"/>
            </a:schemeClr>
          </a:solidFill>
          <a:ln w="28575">
            <a:solidFill>
              <a:schemeClr val="tx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If you can’t see the item then you’re better protected from it </a:t>
            </a:r>
          </a:p>
        </p:txBody>
      </p:sp>
      <p:grpSp>
        <p:nvGrpSpPr>
          <p:cNvPr id="11" name="Group 10">
            <a:extLst>
              <a:ext uri="{FF2B5EF4-FFF2-40B4-BE49-F238E27FC236}">
                <a16:creationId xmlns:a16="http://schemas.microsoft.com/office/drawing/2014/main" id="{1F05465C-92FF-48DE-9CEE-CE1A540A13AB}"/>
              </a:ext>
            </a:extLst>
          </p:cNvPr>
          <p:cNvGrpSpPr/>
          <p:nvPr/>
        </p:nvGrpSpPr>
        <p:grpSpPr>
          <a:xfrm>
            <a:off x="251520" y="3388244"/>
            <a:ext cx="8712969" cy="1657186"/>
            <a:chOff x="251520" y="3388244"/>
            <a:chExt cx="8712969" cy="1657186"/>
          </a:xfrm>
        </p:grpSpPr>
        <p:sp>
          <p:nvSpPr>
            <p:cNvPr id="5" name="Rectangle: Rounded Corners 4">
              <a:extLst>
                <a:ext uri="{FF2B5EF4-FFF2-40B4-BE49-F238E27FC236}">
                  <a16:creationId xmlns:a16="http://schemas.microsoft.com/office/drawing/2014/main" id="{421AA558-AFA0-4539-8189-B26A50687D02}"/>
                </a:ext>
              </a:extLst>
            </p:cNvPr>
            <p:cNvSpPr/>
            <p:nvPr/>
          </p:nvSpPr>
          <p:spPr>
            <a:xfrm>
              <a:off x="251520" y="3422612"/>
              <a:ext cx="8280920" cy="1600438"/>
            </a:xfrm>
            <a:prstGeom prst="roundRect">
              <a:avLst/>
            </a:prstGeom>
            <a:solidFill>
              <a:srgbClr val="00B0F0"/>
            </a:solidFill>
            <a:ln w="28575">
              <a:solidFill>
                <a:srgbClr val="00B0F0"/>
              </a:solid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FFFFFF"/>
                  </a:solidFill>
                  <a:effectLst/>
                  <a:uLnTx/>
                  <a:uFillTx/>
                  <a:latin typeface="Arial" charset="0"/>
                  <a:ea typeface="+mn-ea"/>
                  <a:cs typeface="Arial" charset="0"/>
                </a:rPr>
                <a:t>THINK ABOUT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what you can hide behind, find something </a:t>
              </a:r>
              <a:b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b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substantial and keep away from glass, such </a:t>
              </a:r>
              <a:b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b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as windows and skylights. </a:t>
              </a:r>
            </a:p>
          </p:txBody>
        </p:sp>
        <p:pic>
          <p:nvPicPr>
            <p:cNvPr id="8" name="Picture 7" descr="A picture containing drawing&#10;&#10;Description automatically generated">
              <a:extLst>
                <a:ext uri="{FF2B5EF4-FFF2-40B4-BE49-F238E27FC236}">
                  <a16:creationId xmlns:a16="http://schemas.microsoft.com/office/drawing/2014/main" id="{54F32CFB-F362-437E-9486-52CCF63EB6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08305" y="3388244"/>
              <a:ext cx="1656184" cy="1657186"/>
            </a:xfrm>
            <a:prstGeom prst="rect">
              <a:avLst/>
            </a:prstGeom>
          </p:spPr>
        </p:pic>
      </p:grpSp>
    </p:spTree>
    <p:extLst>
      <p:ext uri="{BB962C8B-B14F-4D97-AF65-F5344CB8AC3E}">
        <p14:creationId xmlns:p14="http://schemas.microsoft.com/office/powerpoint/2010/main" val="2030140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A55B8E-1F22-42A5-8F3E-DD6692C72D5F}"/>
              </a:ext>
            </a:extLst>
          </p:cNvPr>
          <p:cNvSpPr>
            <a:spLocks noGrp="1"/>
          </p:cNvSpPr>
          <p:nvPr>
            <p:ph type="title"/>
          </p:nvPr>
        </p:nvSpPr>
        <p:spPr/>
        <p:txBody>
          <a:bodyPr/>
          <a:lstStyle/>
          <a:p>
            <a:r>
              <a:rPr lang="en-GB" dirty="0"/>
              <a:t>Suspicious packages cont.</a:t>
            </a:r>
          </a:p>
        </p:txBody>
      </p:sp>
      <p:sp>
        <p:nvSpPr>
          <p:cNvPr id="5" name="Rectangle: Rounded Corners 4">
            <a:extLst>
              <a:ext uri="{FF2B5EF4-FFF2-40B4-BE49-F238E27FC236}">
                <a16:creationId xmlns:a16="http://schemas.microsoft.com/office/drawing/2014/main" id="{FB68FFC5-33EB-4E7D-B3F9-AF8FE88145BC}"/>
              </a:ext>
            </a:extLst>
          </p:cNvPr>
          <p:cNvSpPr/>
          <p:nvPr/>
        </p:nvSpPr>
        <p:spPr>
          <a:xfrm>
            <a:off x="251520" y="1916832"/>
            <a:ext cx="8640960" cy="476726"/>
          </a:xfrm>
          <a:prstGeom prst="roundRect">
            <a:avLst/>
          </a:prstGeom>
          <a:solidFill>
            <a:srgbClr val="ABE9FF"/>
          </a:solidFill>
          <a:ln w="28575">
            <a:solidFill>
              <a:srgbClr val="00B0F0"/>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Inform the relevant people as well as the police</a:t>
            </a:r>
          </a:p>
        </p:txBody>
      </p:sp>
      <p:sp>
        <p:nvSpPr>
          <p:cNvPr id="6" name="Rectangle: Rounded Corners 5">
            <a:extLst>
              <a:ext uri="{FF2B5EF4-FFF2-40B4-BE49-F238E27FC236}">
                <a16:creationId xmlns:a16="http://schemas.microsoft.com/office/drawing/2014/main" id="{CEC5F6C2-6B78-47EF-85D9-906B6D9B467D}"/>
              </a:ext>
            </a:extLst>
          </p:cNvPr>
          <p:cNvSpPr/>
          <p:nvPr/>
        </p:nvSpPr>
        <p:spPr>
          <a:xfrm>
            <a:off x="251520" y="2652538"/>
            <a:ext cx="8640960" cy="476726"/>
          </a:xfrm>
          <a:prstGeom prst="roundRect">
            <a:avLst/>
          </a:prstGeom>
          <a:solidFill>
            <a:schemeClr val="bg1">
              <a:lumMod val="85000"/>
            </a:schemeClr>
          </a:solidFill>
          <a:ln w="28575">
            <a:solidFill>
              <a:schemeClr val="tx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Don’t use communication devices within 15m of the item </a:t>
            </a:r>
          </a:p>
        </p:txBody>
      </p:sp>
      <p:grpSp>
        <p:nvGrpSpPr>
          <p:cNvPr id="11" name="Group 10">
            <a:extLst>
              <a:ext uri="{FF2B5EF4-FFF2-40B4-BE49-F238E27FC236}">
                <a16:creationId xmlns:a16="http://schemas.microsoft.com/office/drawing/2014/main" id="{59D4CBFF-FA4A-4844-ABCD-5293F3FF6751}"/>
              </a:ext>
            </a:extLst>
          </p:cNvPr>
          <p:cNvGrpSpPr/>
          <p:nvPr/>
        </p:nvGrpSpPr>
        <p:grpSpPr>
          <a:xfrm>
            <a:off x="251520" y="3301245"/>
            <a:ext cx="8646000" cy="1507708"/>
            <a:chOff x="251520" y="3301245"/>
            <a:chExt cx="8646000" cy="1507708"/>
          </a:xfrm>
        </p:grpSpPr>
        <p:sp>
          <p:nvSpPr>
            <p:cNvPr id="7" name="Rectangle: Rounded Corners 6">
              <a:extLst>
                <a:ext uri="{FF2B5EF4-FFF2-40B4-BE49-F238E27FC236}">
                  <a16:creationId xmlns:a16="http://schemas.microsoft.com/office/drawing/2014/main" id="{CA828728-DE50-4DA9-909B-86D8AC1D8223}"/>
                </a:ext>
              </a:extLst>
            </p:cNvPr>
            <p:cNvSpPr/>
            <p:nvPr/>
          </p:nvSpPr>
          <p:spPr>
            <a:xfrm>
              <a:off x="251520" y="3573016"/>
              <a:ext cx="8280920" cy="851297"/>
            </a:xfrm>
            <a:prstGeom prst="roundRect">
              <a:avLst/>
            </a:prstGeom>
            <a:solidFill>
              <a:srgbClr val="00B0F0"/>
            </a:solidFill>
            <a:ln w="28575">
              <a:solidFill>
                <a:srgbClr val="00B0F0"/>
              </a:solid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Remember, </a:t>
              </a:r>
              <a:r>
                <a:rPr kumimoji="0" lang="en-GB" sz="2200" b="1" i="0" u="none" strike="noStrike" kern="1200" cap="none" spc="0" normalizeH="0" baseline="0" noProof="0" dirty="0">
                  <a:ln>
                    <a:noFill/>
                  </a:ln>
                  <a:solidFill>
                    <a:srgbClr val="FFFFFF"/>
                  </a:solidFill>
                  <a:effectLst/>
                  <a:uLnTx/>
                  <a:uFillTx/>
                  <a:latin typeface="Arial" charset="0"/>
                  <a:ea typeface="+mn-ea"/>
                  <a:cs typeface="Arial" charset="0"/>
                </a:rPr>
                <a:t>some explosives can be triggered </a:t>
              </a:r>
              <a:br>
                <a:rPr kumimoji="0" lang="en-GB" sz="2200" b="1" i="0" u="none" strike="noStrike" kern="1200" cap="none" spc="0" normalizeH="0" baseline="0" noProof="0" dirty="0">
                  <a:ln>
                    <a:noFill/>
                  </a:ln>
                  <a:solidFill>
                    <a:srgbClr val="FFFFFF"/>
                  </a:solidFill>
                  <a:effectLst/>
                  <a:uLnTx/>
                  <a:uFillTx/>
                  <a:latin typeface="Arial" charset="0"/>
                  <a:ea typeface="+mn-ea"/>
                  <a:cs typeface="Arial" charset="0"/>
                </a:rPr>
              </a:br>
              <a:r>
                <a:rPr kumimoji="0" lang="en-GB" sz="2200" b="1" i="0" u="none" strike="noStrike" kern="1200" cap="none" spc="0" normalizeH="0" baseline="0" noProof="0" dirty="0">
                  <a:ln>
                    <a:noFill/>
                  </a:ln>
                  <a:solidFill>
                    <a:srgbClr val="FFFFFF"/>
                  </a:solidFill>
                  <a:effectLst/>
                  <a:uLnTx/>
                  <a:uFillTx/>
                  <a:latin typeface="Arial" charset="0"/>
                  <a:ea typeface="+mn-ea"/>
                  <a:cs typeface="Arial" charset="0"/>
                </a:rPr>
                <a:t>by the signal from a radio or mobile phone.</a:t>
              </a:r>
            </a:p>
          </p:txBody>
        </p:sp>
        <p:pic>
          <p:nvPicPr>
            <p:cNvPr id="8" name="Picture 7" descr="A picture containing drawing&#10;&#10;Description automatically generated">
              <a:extLst>
                <a:ext uri="{FF2B5EF4-FFF2-40B4-BE49-F238E27FC236}">
                  <a16:creationId xmlns:a16="http://schemas.microsoft.com/office/drawing/2014/main" id="{6B0AF8B8-0726-44F5-B506-702018C6AB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876" y="3301245"/>
              <a:ext cx="1276644" cy="1507708"/>
            </a:xfrm>
            <a:prstGeom prst="rect">
              <a:avLst/>
            </a:prstGeom>
          </p:spPr>
        </p:pic>
      </p:grpSp>
    </p:spTree>
    <p:extLst>
      <p:ext uri="{BB962C8B-B14F-4D97-AF65-F5344CB8AC3E}">
        <p14:creationId xmlns:p14="http://schemas.microsoft.com/office/powerpoint/2010/main" val="2883162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7ABE4-66F6-4702-A5C0-CC1143C066EF}"/>
              </a:ext>
            </a:extLst>
          </p:cNvPr>
          <p:cNvSpPr>
            <a:spLocks noGrp="1"/>
          </p:cNvSpPr>
          <p:nvPr>
            <p:ph type="title"/>
          </p:nvPr>
        </p:nvSpPr>
        <p:spPr/>
        <p:txBody>
          <a:bodyPr/>
          <a:lstStyle/>
          <a:p>
            <a:r>
              <a:rPr lang="en-GB" dirty="0"/>
              <a:t>Suspicious packages cont. </a:t>
            </a:r>
          </a:p>
        </p:txBody>
      </p:sp>
      <p:sp>
        <p:nvSpPr>
          <p:cNvPr id="3" name="Content Placeholder 2">
            <a:extLst>
              <a:ext uri="{FF2B5EF4-FFF2-40B4-BE49-F238E27FC236}">
                <a16:creationId xmlns:a16="http://schemas.microsoft.com/office/drawing/2014/main" id="{EBC071A9-612E-4E44-ADE8-37AF2A95F78C}"/>
              </a:ext>
            </a:extLst>
          </p:cNvPr>
          <p:cNvSpPr>
            <a:spLocks noGrp="1"/>
          </p:cNvSpPr>
          <p:nvPr>
            <p:ph idx="1"/>
          </p:nvPr>
        </p:nvSpPr>
        <p:spPr>
          <a:xfrm>
            <a:off x="971600" y="1912564"/>
            <a:ext cx="7920880" cy="3028604"/>
          </a:xfrm>
        </p:spPr>
        <p:txBody>
          <a:bodyPr/>
          <a:lstStyle/>
          <a:p>
            <a:pPr marL="0" indent="0">
              <a:lnSpc>
                <a:spcPct val="200000"/>
              </a:lnSpc>
              <a:buNone/>
            </a:pPr>
            <a:r>
              <a:rPr lang="en-GB" dirty="0"/>
              <a:t>Confirm if the package is suspicious </a:t>
            </a:r>
          </a:p>
          <a:p>
            <a:pPr marL="0" indent="0">
              <a:lnSpc>
                <a:spcPct val="200000"/>
              </a:lnSpc>
              <a:buNone/>
            </a:pPr>
            <a:r>
              <a:rPr lang="en-GB" dirty="0"/>
              <a:t>Clear the area as best you can </a:t>
            </a:r>
          </a:p>
          <a:p>
            <a:pPr marL="0" indent="0">
              <a:lnSpc>
                <a:spcPct val="200000"/>
              </a:lnSpc>
              <a:buNone/>
            </a:pPr>
            <a:r>
              <a:rPr lang="en-GB" dirty="0"/>
              <a:t>Communicate to your team and the police  </a:t>
            </a:r>
          </a:p>
          <a:p>
            <a:pPr marL="0" indent="0">
              <a:lnSpc>
                <a:spcPct val="200000"/>
              </a:lnSpc>
              <a:buNone/>
            </a:pPr>
            <a:r>
              <a:rPr lang="en-GB" dirty="0"/>
              <a:t>Control others getting into that area. </a:t>
            </a:r>
          </a:p>
        </p:txBody>
      </p:sp>
      <p:pic>
        <p:nvPicPr>
          <p:cNvPr id="5" name="Picture 4" descr="A picture containing drawing&#10;&#10;Description automatically generated">
            <a:extLst>
              <a:ext uri="{FF2B5EF4-FFF2-40B4-BE49-F238E27FC236}">
                <a16:creationId xmlns:a16="http://schemas.microsoft.com/office/drawing/2014/main" id="{354D10D4-0896-4DFA-BF8E-85B80B4BFFDF}"/>
              </a:ext>
            </a:extLst>
          </p:cNvPr>
          <p:cNvPicPr>
            <a:picLocks noChangeAspect="1"/>
          </p:cNvPicPr>
          <p:nvPr/>
        </p:nvPicPr>
        <p:blipFill>
          <a:blip r:embed="rId3" cstate="print">
            <a:alphaModFix amt="25000"/>
            <a:extLst>
              <a:ext uri="{28A0092B-C50C-407E-A947-70E740481C1C}">
                <a14:useLocalDpi xmlns:a14="http://schemas.microsoft.com/office/drawing/2010/main" val="0"/>
              </a:ext>
            </a:extLst>
          </a:blip>
          <a:stretch>
            <a:fillRect/>
          </a:stretch>
        </p:blipFill>
        <p:spPr>
          <a:xfrm>
            <a:off x="4983619" y="1274148"/>
            <a:ext cx="3880695" cy="3883043"/>
          </a:xfrm>
          <a:prstGeom prst="rect">
            <a:avLst/>
          </a:prstGeom>
        </p:spPr>
      </p:pic>
      <p:sp>
        <p:nvSpPr>
          <p:cNvPr id="6" name="Rectangle 5">
            <a:extLst>
              <a:ext uri="{FF2B5EF4-FFF2-40B4-BE49-F238E27FC236}">
                <a16:creationId xmlns:a16="http://schemas.microsoft.com/office/drawing/2014/main" id="{E751B5C8-0514-4AC6-9D3E-4096F6C8DFB8}"/>
              </a:ext>
            </a:extLst>
          </p:cNvPr>
          <p:cNvSpPr/>
          <p:nvPr/>
        </p:nvSpPr>
        <p:spPr>
          <a:xfrm>
            <a:off x="237250" y="1412776"/>
            <a:ext cx="2993127" cy="43088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Remember the 4 Cs: </a:t>
            </a:r>
          </a:p>
        </p:txBody>
      </p:sp>
      <p:grpSp>
        <p:nvGrpSpPr>
          <p:cNvPr id="15" name="Group 14">
            <a:extLst>
              <a:ext uri="{FF2B5EF4-FFF2-40B4-BE49-F238E27FC236}">
                <a16:creationId xmlns:a16="http://schemas.microsoft.com/office/drawing/2014/main" id="{F110E69A-D27C-4D82-90C5-BFF064D3A8B0}"/>
              </a:ext>
            </a:extLst>
          </p:cNvPr>
          <p:cNvGrpSpPr/>
          <p:nvPr/>
        </p:nvGrpSpPr>
        <p:grpSpPr>
          <a:xfrm>
            <a:off x="313170" y="2057346"/>
            <a:ext cx="634413" cy="2913546"/>
            <a:chOff x="313170" y="2057346"/>
            <a:chExt cx="634413" cy="2913546"/>
          </a:xfrm>
        </p:grpSpPr>
        <p:pic>
          <p:nvPicPr>
            <p:cNvPr id="8" name="Picture 7" descr="A picture containing drawing&#10;&#10;Description automatically generated">
              <a:extLst>
                <a:ext uri="{FF2B5EF4-FFF2-40B4-BE49-F238E27FC236}">
                  <a16:creationId xmlns:a16="http://schemas.microsoft.com/office/drawing/2014/main" id="{4064EDCA-4A76-404D-87B5-6F160C9041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83624">
              <a:off x="337372" y="2057346"/>
              <a:ext cx="561163" cy="642301"/>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CD8E7479-8E77-4F63-A494-7F20B14A8A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984900">
              <a:off x="337343" y="2762419"/>
              <a:ext cx="577275" cy="660743"/>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C26BDB0B-3440-4524-A736-A3DB64D83A2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940160">
              <a:off x="313170" y="3468280"/>
              <a:ext cx="600752" cy="687614"/>
            </a:xfrm>
            <a:prstGeom prst="rect">
              <a:avLst/>
            </a:prstGeom>
          </p:spPr>
        </p:pic>
        <p:pic>
          <p:nvPicPr>
            <p:cNvPr id="14" name="Picture 13" descr="A close up of a sign&#10;&#10;Description automatically generated">
              <a:extLst>
                <a:ext uri="{FF2B5EF4-FFF2-40B4-BE49-F238E27FC236}">
                  <a16:creationId xmlns:a16="http://schemas.microsoft.com/office/drawing/2014/main" id="{B1E47416-75FE-4E69-8097-1DF690D43B4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1089679">
              <a:off x="333107" y="4202797"/>
              <a:ext cx="614476" cy="768095"/>
            </a:xfrm>
            <a:prstGeom prst="rect">
              <a:avLst/>
            </a:prstGeom>
          </p:spPr>
        </p:pic>
      </p:grpSp>
    </p:spTree>
    <p:extLst>
      <p:ext uri="{BB962C8B-B14F-4D97-AF65-F5344CB8AC3E}">
        <p14:creationId xmlns:p14="http://schemas.microsoft.com/office/powerpoint/2010/main" val="4242140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45A3C8-1667-4EB6-B369-F293DFBC9BFD}"/>
              </a:ext>
            </a:extLst>
          </p:cNvPr>
          <p:cNvSpPr>
            <a:spLocks noGrp="1"/>
          </p:cNvSpPr>
          <p:nvPr>
            <p:ph type="title"/>
          </p:nvPr>
        </p:nvSpPr>
        <p:spPr/>
        <p:txBody>
          <a:bodyPr/>
          <a:lstStyle/>
          <a:p>
            <a:r>
              <a:rPr lang="en-GB" dirty="0"/>
              <a:t>Suspicious activity </a:t>
            </a:r>
          </a:p>
        </p:txBody>
      </p:sp>
      <p:sp>
        <p:nvSpPr>
          <p:cNvPr id="4" name="Content Placeholder 3">
            <a:extLst>
              <a:ext uri="{FF2B5EF4-FFF2-40B4-BE49-F238E27FC236}">
                <a16:creationId xmlns:a16="http://schemas.microsoft.com/office/drawing/2014/main" id="{79DA1137-9D85-4C1D-A039-4FB64DBF6B9C}"/>
              </a:ext>
            </a:extLst>
          </p:cNvPr>
          <p:cNvSpPr>
            <a:spLocks noGrp="1"/>
          </p:cNvSpPr>
          <p:nvPr>
            <p:ph idx="1"/>
          </p:nvPr>
        </p:nvSpPr>
        <p:spPr>
          <a:xfrm>
            <a:off x="467544" y="4030649"/>
            <a:ext cx="8424936" cy="864096"/>
          </a:xfrm>
        </p:spPr>
        <p:txBody>
          <a:bodyPr numCol="2"/>
          <a:lstStyle/>
          <a:p>
            <a:r>
              <a:rPr lang="en-GB" dirty="0"/>
              <a:t>people</a:t>
            </a:r>
          </a:p>
          <a:p>
            <a:r>
              <a:rPr lang="en-GB" dirty="0"/>
              <a:t>places </a:t>
            </a:r>
            <a:br>
              <a:rPr lang="en-GB" dirty="0"/>
            </a:br>
            <a:br>
              <a:rPr lang="en-GB" dirty="0"/>
            </a:br>
            <a:endParaRPr lang="en-GB" dirty="0"/>
          </a:p>
          <a:p>
            <a:r>
              <a:rPr lang="en-GB" dirty="0"/>
              <a:t>vehicles </a:t>
            </a:r>
          </a:p>
          <a:p>
            <a:r>
              <a:rPr lang="en-GB" dirty="0"/>
              <a:t>locations. </a:t>
            </a:r>
          </a:p>
          <a:p>
            <a:pPr marL="0" lvl="0" indent="0">
              <a:buNone/>
            </a:pPr>
            <a:endParaRPr lang="en-GB" dirty="0">
              <a:solidFill>
                <a:srgbClr val="000000"/>
              </a:solidFill>
            </a:endParaRPr>
          </a:p>
          <a:p>
            <a:pPr marL="0" indent="0">
              <a:buNone/>
            </a:pPr>
            <a:endParaRPr lang="en-GB" dirty="0"/>
          </a:p>
        </p:txBody>
      </p:sp>
      <p:sp>
        <p:nvSpPr>
          <p:cNvPr id="5" name="Rectangle: Rounded Corners 4">
            <a:extLst>
              <a:ext uri="{FF2B5EF4-FFF2-40B4-BE49-F238E27FC236}">
                <a16:creationId xmlns:a16="http://schemas.microsoft.com/office/drawing/2014/main" id="{B894306A-2E3E-4AF9-8F4A-0323CAF3D498}"/>
              </a:ext>
            </a:extLst>
          </p:cNvPr>
          <p:cNvSpPr/>
          <p:nvPr/>
        </p:nvSpPr>
        <p:spPr>
          <a:xfrm>
            <a:off x="251520" y="1844824"/>
            <a:ext cx="8640960" cy="851297"/>
          </a:xfrm>
          <a:prstGeom prst="roundRect">
            <a:avLst/>
          </a:prstGeom>
          <a:solidFill>
            <a:srgbClr val="ABE9FF"/>
          </a:solidFill>
          <a:ln w="28575">
            <a:solidFill>
              <a:srgbClr val="00B0F0"/>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Suspicious activity is any observed behaviour that could indicate terrorism or terrorism-related crime </a:t>
            </a:r>
          </a:p>
        </p:txBody>
      </p:sp>
      <p:sp>
        <p:nvSpPr>
          <p:cNvPr id="2" name="Rectangle 1">
            <a:extLst>
              <a:ext uri="{FF2B5EF4-FFF2-40B4-BE49-F238E27FC236}">
                <a16:creationId xmlns:a16="http://schemas.microsoft.com/office/drawing/2014/main" id="{A9969C12-C046-4CD0-9A55-2108E3008EB7}"/>
              </a:ext>
            </a:extLst>
          </p:cNvPr>
          <p:cNvSpPr/>
          <p:nvPr/>
        </p:nvSpPr>
        <p:spPr>
          <a:xfrm>
            <a:off x="395536" y="3129080"/>
            <a:ext cx="8496944" cy="76944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Security operatives need to be familiar with the different methods of observing suspicious activity including:  </a:t>
            </a:r>
          </a:p>
        </p:txBody>
      </p:sp>
      <p:sp>
        <p:nvSpPr>
          <p:cNvPr id="6" name="Rectangle: Rounded Corners 5">
            <a:extLst>
              <a:ext uri="{FF2B5EF4-FFF2-40B4-BE49-F238E27FC236}">
                <a16:creationId xmlns:a16="http://schemas.microsoft.com/office/drawing/2014/main" id="{EB3100FC-32CE-4EE2-8969-497614A4F7D2}"/>
              </a:ext>
            </a:extLst>
          </p:cNvPr>
          <p:cNvSpPr/>
          <p:nvPr/>
        </p:nvSpPr>
        <p:spPr bwMode="auto">
          <a:xfrm>
            <a:off x="251520" y="2996952"/>
            <a:ext cx="8640960" cy="2160240"/>
          </a:xfrm>
          <a:prstGeom prst="roundRect">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rgbClr val="189049"/>
              </a:buClr>
              <a:buSzTx/>
              <a:buFont typeface="Arial" charset="0"/>
              <a:buChar char="●"/>
              <a:tabLst/>
              <a:defRPr/>
            </a:pPr>
            <a:endParaRPr kumimoji="0" lang="en-GB" sz="20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23233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Suspicious activity cont.</a:t>
            </a:r>
          </a:p>
        </p:txBody>
      </p:sp>
      <p:sp>
        <p:nvSpPr>
          <p:cNvPr id="3" name="Rounded Rectangle 2"/>
          <p:cNvSpPr/>
          <p:nvPr/>
        </p:nvSpPr>
        <p:spPr>
          <a:xfrm>
            <a:off x="251519" y="2142107"/>
            <a:ext cx="7141877" cy="2604968"/>
          </a:xfrm>
          <a:prstGeom prst="roundRect">
            <a:avLst/>
          </a:prstGeom>
          <a:noFill/>
        </p:spPr>
        <p:txBody>
          <a:bodyPr wrap="square">
            <a:spAutoFit/>
          </a:bodyPr>
          <a:lstStyle/>
          <a:p>
            <a:pPr marL="0" marR="0" lvl="0" indent="0" algn="l" defTabSz="914400" rtl="0" eaLnBrk="0" fontAlgn="base" latinLnBrk="0" hangingPunct="0">
              <a:lnSpc>
                <a:spcPct val="100000"/>
              </a:lnSpc>
              <a:spcBef>
                <a:spcPct val="20000"/>
              </a:spcBef>
              <a:spcAft>
                <a:spcPct val="0"/>
              </a:spcAft>
              <a:buClr>
                <a:srgbClr val="00B0F0"/>
              </a:buClr>
              <a:buSzTx/>
              <a:buFontTx/>
              <a:buNone/>
              <a:tabLst/>
              <a:defRPr/>
            </a:pPr>
            <a:r>
              <a:rPr kumimoji="0" lang="en-GB" sz="2000" b="1" i="0" u="none" strike="noStrike" kern="0" cap="none" spc="0" normalizeH="0" baseline="0" noProof="0" dirty="0">
                <a:ln>
                  <a:noFill/>
                </a:ln>
                <a:solidFill>
                  <a:srgbClr val="000000"/>
                </a:solidFill>
                <a:effectLst/>
                <a:uLnTx/>
                <a:uFillTx/>
                <a:latin typeface="Arial"/>
                <a:ea typeface="+mn-ea"/>
                <a:cs typeface="Arial"/>
              </a:rPr>
              <a:t>They will often:</a:t>
            </a:r>
          </a:p>
          <a:p>
            <a:pPr marL="0" marR="0" lvl="0" indent="0" algn="l" defTabSz="914400" rtl="0" eaLnBrk="0" fontAlgn="base" latinLnBrk="0" hangingPunct="0">
              <a:lnSpc>
                <a:spcPct val="100000"/>
              </a:lnSpc>
              <a:spcBef>
                <a:spcPct val="20000"/>
              </a:spcBef>
              <a:spcAft>
                <a:spcPct val="0"/>
              </a:spcAft>
              <a:buClr>
                <a:srgbClr val="00B0F0"/>
              </a:buClr>
              <a:buSzTx/>
              <a:buFontTx/>
              <a:buNone/>
              <a:tabLst/>
              <a:defRPr/>
            </a:pPr>
            <a:endParaRPr kumimoji="0" lang="en-GB" sz="1000" b="1" i="0" u="none" strike="noStrike" kern="0" cap="none" spc="0" normalizeH="0" baseline="0" noProof="0" dirty="0">
              <a:ln>
                <a:noFill/>
              </a:ln>
              <a:solidFill>
                <a:srgbClr val="000000"/>
              </a:solidFill>
              <a:effectLst/>
              <a:uLnTx/>
              <a:uFillTx/>
              <a:latin typeface="Arial"/>
              <a:ea typeface="+mn-ea"/>
              <a:cs typeface="Arial"/>
            </a:endParaRPr>
          </a:p>
          <a:p>
            <a:pPr marL="342900" marR="0" lvl="0" indent="-342900" algn="l" defTabSz="914400" rtl="0" eaLnBrk="0" fontAlgn="base" latinLnBrk="0" hangingPunct="0">
              <a:lnSpc>
                <a:spcPct val="100000"/>
              </a:lnSpc>
              <a:spcBef>
                <a:spcPts val="600"/>
              </a:spcBef>
              <a:spcAft>
                <a:spcPct val="0"/>
              </a:spcAft>
              <a:buClr>
                <a:srgbClr val="00B0F0"/>
              </a:buClr>
              <a:buSzTx/>
              <a:buFont typeface="Arial" pitchFamily="34" charset="0"/>
              <a:buChar char="●"/>
              <a:tabLst/>
              <a:defRPr/>
            </a:pPr>
            <a:r>
              <a:rPr kumimoji="0" lang="en-GB" sz="2000" b="1" i="0" u="none" strike="noStrike" kern="0" cap="none" spc="0" normalizeH="0" baseline="0" noProof="0" dirty="0">
                <a:ln>
                  <a:noFill/>
                </a:ln>
                <a:solidFill>
                  <a:srgbClr val="000000"/>
                </a:solidFill>
                <a:effectLst/>
                <a:uLnTx/>
                <a:uFillTx/>
                <a:latin typeface="Arial"/>
                <a:ea typeface="+mn-ea"/>
                <a:cs typeface="Arial"/>
              </a:rPr>
              <a:t>visit potential targets a number </a:t>
            </a:r>
            <a:br>
              <a:rPr kumimoji="0" lang="en-GB" sz="2000" b="1" i="0" u="none" strike="noStrike" kern="0" cap="none" spc="0" normalizeH="0" baseline="0" noProof="0" dirty="0">
                <a:ln>
                  <a:noFill/>
                </a:ln>
                <a:solidFill>
                  <a:srgbClr val="000000"/>
                </a:solidFill>
                <a:effectLst/>
                <a:uLnTx/>
                <a:uFillTx/>
                <a:latin typeface="Arial"/>
                <a:ea typeface="+mn-ea"/>
                <a:cs typeface="Arial"/>
              </a:rPr>
            </a:br>
            <a:r>
              <a:rPr kumimoji="0" lang="en-GB" sz="2000" b="1" i="0" u="none" strike="noStrike" kern="0" cap="none" spc="0" normalizeH="0" baseline="0" noProof="0" dirty="0">
                <a:ln>
                  <a:noFill/>
                </a:ln>
                <a:solidFill>
                  <a:srgbClr val="000000"/>
                </a:solidFill>
                <a:effectLst/>
                <a:uLnTx/>
                <a:uFillTx/>
                <a:latin typeface="Arial"/>
                <a:ea typeface="+mn-ea"/>
                <a:cs typeface="Arial"/>
              </a:rPr>
              <a:t>of times prior to an attack</a:t>
            </a:r>
          </a:p>
          <a:p>
            <a:pPr marL="342900" marR="0" lvl="0" indent="-342900" algn="l" defTabSz="914400" rtl="0" eaLnBrk="0" fontAlgn="base" latinLnBrk="0" hangingPunct="0">
              <a:lnSpc>
                <a:spcPct val="100000"/>
              </a:lnSpc>
              <a:spcBef>
                <a:spcPts val="600"/>
              </a:spcBef>
              <a:spcAft>
                <a:spcPct val="0"/>
              </a:spcAft>
              <a:buClr>
                <a:srgbClr val="00B0F0"/>
              </a:buClr>
              <a:buSzTx/>
              <a:buFont typeface="Arial" pitchFamily="34" charset="0"/>
              <a:buChar char="●"/>
              <a:tabLst/>
              <a:defRPr/>
            </a:pPr>
            <a:r>
              <a:rPr kumimoji="0" lang="en-GB" sz="2000" b="1" i="0" u="none" strike="noStrike" kern="0" cap="none" spc="0" normalizeH="0" baseline="0" noProof="0" dirty="0">
                <a:ln>
                  <a:noFill/>
                </a:ln>
                <a:solidFill>
                  <a:srgbClr val="000000"/>
                </a:solidFill>
                <a:effectLst/>
                <a:uLnTx/>
                <a:uFillTx/>
                <a:latin typeface="Arial"/>
                <a:ea typeface="+mn-ea"/>
                <a:cs typeface="Arial"/>
              </a:rPr>
              <a:t>try to find out as much as they </a:t>
            </a:r>
            <a:br>
              <a:rPr kumimoji="0" lang="en-GB" sz="2000" b="1" i="0" u="none" strike="noStrike" kern="0" cap="none" spc="0" normalizeH="0" baseline="0" noProof="0" dirty="0">
                <a:ln>
                  <a:noFill/>
                </a:ln>
                <a:solidFill>
                  <a:srgbClr val="000000"/>
                </a:solidFill>
                <a:effectLst/>
                <a:uLnTx/>
                <a:uFillTx/>
                <a:latin typeface="Arial"/>
                <a:ea typeface="+mn-ea"/>
                <a:cs typeface="Arial"/>
              </a:rPr>
            </a:br>
            <a:r>
              <a:rPr kumimoji="0" lang="en-GB" sz="2000" b="1" i="0" u="none" strike="noStrike" kern="0" cap="none" spc="0" normalizeH="0" baseline="0" noProof="0" dirty="0">
                <a:ln>
                  <a:noFill/>
                </a:ln>
                <a:solidFill>
                  <a:srgbClr val="000000"/>
                </a:solidFill>
                <a:effectLst/>
                <a:uLnTx/>
                <a:uFillTx/>
                <a:latin typeface="Arial"/>
                <a:ea typeface="+mn-ea"/>
                <a:cs typeface="Arial"/>
              </a:rPr>
              <a:t>can about the location itself</a:t>
            </a:r>
          </a:p>
          <a:p>
            <a:pPr marL="342900" marR="0" lvl="0" indent="-342900" algn="l" defTabSz="914400" rtl="0" eaLnBrk="0" fontAlgn="base" latinLnBrk="0" hangingPunct="0">
              <a:lnSpc>
                <a:spcPct val="100000"/>
              </a:lnSpc>
              <a:spcBef>
                <a:spcPts val="600"/>
              </a:spcBef>
              <a:spcAft>
                <a:spcPct val="0"/>
              </a:spcAft>
              <a:buClr>
                <a:srgbClr val="00B0F0"/>
              </a:buClr>
              <a:buSzTx/>
              <a:buFont typeface="Arial" pitchFamily="34" charset="0"/>
              <a:buChar char="●"/>
              <a:tabLst/>
              <a:defRPr/>
            </a:pPr>
            <a:r>
              <a:rPr kumimoji="0" lang="en-GB" sz="2000" b="1" i="0" u="none" strike="noStrike" kern="0" cap="none" spc="0" normalizeH="0" baseline="0" noProof="0" dirty="0">
                <a:ln>
                  <a:noFill/>
                </a:ln>
                <a:solidFill>
                  <a:srgbClr val="000000"/>
                </a:solidFill>
                <a:effectLst/>
                <a:uLnTx/>
                <a:uFillTx/>
                <a:latin typeface="Arial"/>
                <a:ea typeface="+mn-ea"/>
                <a:cs typeface="Arial"/>
              </a:rPr>
              <a:t>try to discover the best time and method of attack</a:t>
            </a:r>
          </a:p>
        </p:txBody>
      </p:sp>
      <p:sp>
        <p:nvSpPr>
          <p:cNvPr id="6" name="Rectangle: Rounded Corners 5">
            <a:extLst>
              <a:ext uri="{FF2B5EF4-FFF2-40B4-BE49-F238E27FC236}">
                <a16:creationId xmlns:a16="http://schemas.microsoft.com/office/drawing/2014/main" id="{81B46382-B285-4C17-9C1D-94973BFDD687}"/>
              </a:ext>
            </a:extLst>
          </p:cNvPr>
          <p:cNvSpPr/>
          <p:nvPr/>
        </p:nvSpPr>
        <p:spPr>
          <a:xfrm>
            <a:off x="216023" y="1298313"/>
            <a:ext cx="7524329" cy="783193"/>
          </a:xfrm>
          <a:prstGeom prst="roundRect">
            <a:avLst/>
          </a:prstGeom>
          <a:solidFill>
            <a:srgbClr val="ABE9FF"/>
          </a:solidFill>
          <a:ln w="28575">
            <a:solidFill>
              <a:srgbClr val="00B0F0"/>
            </a:solidFill>
          </a:ln>
        </p:spPr>
        <p:txBody>
          <a:bodyPr wrap="square">
            <a:spAutoFit/>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charset="0"/>
                <a:ea typeface="+mn-ea"/>
                <a:cs typeface="Arial" charset="0"/>
              </a:rPr>
              <a:t>Hostile reconnaissance is the term used to describe </a:t>
            </a:r>
            <a:br>
              <a:rPr kumimoji="0" lang="en-GB" sz="2000" b="1" i="0" u="none" strike="noStrike" kern="1200" cap="none" spc="0" normalizeH="0" baseline="0" noProof="0" dirty="0">
                <a:ln>
                  <a:noFill/>
                </a:ln>
                <a:solidFill>
                  <a:srgbClr val="000000"/>
                </a:solidFill>
                <a:effectLst/>
                <a:uLnTx/>
                <a:uFillTx/>
                <a:latin typeface="Arial" charset="0"/>
                <a:ea typeface="+mn-ea"/>
                <a:cs typeface="Arial" charset="0"/>
              </a:rPr>
            </a:br>
            <a:r>
              <a:rPr kumimoji="0" lang="en-GB" sz="2000" b="1" i="0" u="none" strike="noStrike" kern="1200" cap="none" spc="0" normalizeH="0" baseline="0" noProof="0" dirty="0">
                <a:ln>
                  <a:noFill/>
                </a:ln>
                <a:solidFill>
                  <a:srgbClr val="000000"/>
                </a:solidFill>
                <a:effectLst/>
                <a:uLnTx/>
                <a:uFillTx/>
                <a:latin typeface="Arial" charset="0"/>
                <a:ea typeface="+mn-ea"/>
                <a:cs typeface="Arial" charset="0"/>
              </a:rPr>
              <a:t>how terrorists gain information on potential targets</a:t>
            </a:r>
          </a:p>
        </p:txBody>
      </p:sp>
      <p:sp>
        <p:nvSpPr>
          <p:cNvPr id="9" name="Rectangle: Rounded Corners 8">
            <a:extLst>
              <a:ext uri="{FF2B5EF4-FFF2-40B4-BE49-F238E27FC236}">
                <a16:creationId xmlns:a16="http://schemas.microsoft.com/office/drawing/2014/main" id="{C95240FA-63F3-4A86-8497-D64B64B73E3F}"/>
              </a:ext>
            </a:extLst>
          </p:cNvPr>
          <p:cNvSpPr/>
          <p:nvPr/>
        </p:nvSpPr>
        <p:spPr>
          <a:xfrm>
            <a:off x="216023" y="4877729"/>
            <a:ext cx="8671615" cy="783193"/>
          </a:xfrm>
          <a:prstGeom prst="roundRect">
            <a:avLst/>
          </a:prstGeom>
          <a:solidFill>
            <a:schemeClr val="bg1">
              <a:lumMod val="85000"/>
            </a:schemeClr>
          </a:solidFill>
          <a:ln w="28575">
            <a:solidFill>
              <a:schemeClr val="tx1"/>
            </a:solidFill>
          </a:ln>
        </p:spPr>
        <p:txBody>
          <a:bodyPr wrap="square">
            <a:spAutoFit/>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charset="0"/>
                <a:ea typeface="+mn-ea"/>
                <a:cs typeface="Arial" charset="0"/>
              </a:rPr>
              <a:t>You need to be vigilant at all times to try and recognise suspicious behaviour that may indicate a terrorist interest in your site.</a:t>
            </a:r>
          </a:p>
        </p:txBody>
      </p:sp>
      <p:pic>
        <p:nvPicPr>
          <p:cNvPr id="10242" name="Picture 2" descr="\\DESIGNARCHIVE\Archive\Image Bank\CW ILLUSTRATION HISTORY\Illustrations 2014\Security Illustrations October 2014\PNG\Pg19 Security Guard taking note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8264" y="1274223"/>
            <a:ext cx="1939375" cy="3297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15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Suspicious behaviour</a:t>
            </a:r>
          </a:p>
        </p:txBody>
      </p:sp>
      <p:sp>
        <p:nvSpPr>
          <p:cNvPr id="4" name="Content Placeholder 3"/>
          <p:cNvSpPr>
            <a:spLocks noGrp="1"/>
          </p:cNvSpPr>
          <p:nvPr>
            <p:ph idx="1"/>
          </p:nvPr>
        </p:nvSpPr>
        <p:spPr>
          <a:xfrm>
            <a:off x="251520" y="1740878"/>
            <a:ext cx="4320480" cy="4352418"/>
          </a:xfrm>
          <a:prstGeom prst="rect">
            <a:avLst/>
          </a:prstGeom>
        </p:spPr>
        <p:txBody>
          <a:bodyPr/>
          <a:lstStyle/>
          <a:p>
            <a:pPr>
              <a:spcBef>
                <a:spcPts val="600"/>
              </a:spcBef>
              <a:buClr>
                <a:srgbClr val="00B0F0"/>
              </a:buClr>
            </a:pPr>
            <a:r>
              <a:rPr lang="en-GB" sz="2000" dirty="0"/>
              <a:t>a particular interest in the outside of the site</a:t>
            </a:r>
          </a:p>
          <a:p>
            <a:pPr>
              <a:spcBef>
                <a:spcPts val="600"/>
              </a:spcBef>
              <a:buClr>
                <a:srgbClr val="00B0F0"/>
              </a:buClr>
            </a:pPr>
            <a:r>
              <a:rPr lang="en-GB" sz="2000" dirty="0"/>
              <a:t>an interest in the CCTV systems</a:t>
            </a:r>
          </a:p>
          <a:p>
            <a:pPr>
              <a:spcBef>
                <a:spcPts val="600"/>
              </a:spcBef>
              <a:buClr>
                <a:srgbClr val="00B0F0"/>
              </a:buClr>
            </a:pPr>
            <a:r>
              <a:rPr lang="en-GB" sz="2000" dirty="0"/>
              <a:t>taking pictures of the site (overtly or covertly)</a:t>
            </a:r>
          </a:p>
          <a:p>
            <a:pPr>
              <a:spcBef>
                <a:spcPts val="600"/>
              </a:spcBef>
              <a:buClr>
                <a:srgbClr val="00B0F0"/>
              </a:buClr>
            </a:pPr>
            <a:r>
              <a:rPr lang="en-GB" sz="2000" dirty="0"/>
              <a:t>making notes or drawing diagrams of the site</a:t>
            </a:r>
          </a:p>
          <a:p>
            <a:pPr>
              <a:spcBef>
                <a:spcPts val="600"/>
              </a:spcBef>
              <a:buClr>
                <a:srgbClr val="00B0F0"/>
              </a:buClr>
            </a:pPr>
            <a:r>
              <a:rPr lang="en-GB" sz="2000" dirty="0"/>
              <a:t>taking an interest in the timings of activities</a:t>
            </a:r>
          </a:p>
          <a:p>
            <a:pPr>
              <a:spcBef>
                <a:spcPts val="600"/>
              </a:spcBef>
              <a:buClr>
                <a:srgbClr val="00B0F0"/>
              </a:buClr>
            </a:pPr>
            <a:r>
              <a:rPr lang="en-GB" sz="2000" dirty="0"/>
              <a:t>false alarm activations (testing response times)</a:t>
            </a:r>
          </a:p>
        </p:txBody>
      </p:sp>
      <p:sp>
        <p:nvSpPr>
          <p:cNvPr id="5" name="Content Placeholder 3"/>
          <p:cNvSpPr txBox="1">
            <a:spLocks/>
          </p:cNvSpPr>
          <p:nvPr/>
        </p:nvSpPr>
        <p:spPr>
          <a:xfrm>
            <a:off x="4432825" y="1613626"/>
            <a:ext cx="4454814" cy="5032176"/>
          </a:xfrm>
          <a:prstGeom prst="rect">
            <a:avLst/>
          </a:prstGeom>
        </p:spPr>
        <p:txBody>
          <a:bodyPr/>
          <a:lstStyle>
            <a:lvl1pPr marL="342900" indent="-342900" algn="l" rtl="0" eaLnBrk="0" fontAlgn="base" hangingPunct="0">
              <a:spcBef>
                <a:spcPct val="20000"/>
              </a:spcBef>
              <a:spcAft>
                <a:spcPct val="0"/>
              </a:spcAft>
              <a:buClr>
                <a:srgbClr val="00B0F0"/>
              </a:buClr>
              <a:buFont typeface="Arial" pitchFamily="34" charset="0"/>
              <a:buChar char="●"/>
              <a:defRPr sz="2200" b="1">
                <a:solidFill>
                  <a:schemeClr val="tx1"/>
                </a:solidFill>
                <a:latin typeface="Arial" pitchFamily="34" charset="0"/>
                <a:ea typeface="+mn-ea"/>
                <a:cs typeface="+mn-cs"/>
              </a:defRPr>
            </a:lvl1pPr>
            <a:lvl2pPr marL="742950" indent="-285750" algn="l" rtl="0" eaLnBrk="0" fontAlgn="base" hangingPunct="0">
              <a:spcBef>
                <a:spcPct val="20000"/>
              </a:spcBef>
              <a:spcAft>
                <a:spcPct val="0"/>
              </a:spcAft>
              <a:buClr>
                <a:srgbClr val="00B0F0"/>
              </a:buClr>
              <a:buFont typeface="Arial" pitchFamily="34" charset="0"/>
              <a:buChar char="●"/>
              <a:defRPr sz="2200" b="1">
                <a:solidFill>
                  <a:schemeClr val="tx1"/>
                </a:solidFill>
                <a:latin typeface="Arial" pitchFamily="34" charset="0"/>
                <a:cs typeface="+mn-cs"/>
              </a:defRPr>
            </a:lvl2pPr>
            <a:lvl3pPr marL="1143000" indent="-228600" algn="l" rtl="0" eaLnBrk="0" fontAlgn="base" hangingPunct="0">
              <a:spcBef>
                <a:spcPct val="20000"/>
              </a:spcBef>
              <a:spcAft>
                <a:spcPct val="0"/>
              </a:spcAft>
              <a:buClr>
                <a:srgbClr val="00B0F0"/>
              </a:buClr>
              <a:buFont typeface="Arial" pitchFamily="34" charset="0"/>
              <a:buChar char="●"/>
              <a:defRPr sz="2200" b="1">
                <a:solidFill>
                  <a:schemeClr val="tx1"/>
                </a:solidFill>
                <a:latin typeface="Arial" pitchFamily="34" charset="0"/>
                <a:cs typeface="+mn-cs"/>
              </a:defRPr>
            </a:lvl3pPr>
            <a:lvl4pPr marL="1600200" indent="-228600" algn="l" rtl="0" eaLnBrk="0" fontAlgn="base" hangingPunct="0">
              <a:spcBef>
                <a:spcPct val="20000"/>
              </a:spcBef>
              <a:spcAft>
                <a:spcPct val="0"/>
              </a:spcAft>
              <a:buClr>
                <a:srgbClr val="00B0F0"/>
              </a:buClr>
              <a:buFont typeface="Arial" pitchFamily="34" charset="0"/>
              <a:buChar char="●"/>
              <a:defRPr sz="2200" b="1">
                <a:solidFill>
                  <a:schemeClr val="tx1"/>
                </a:solidFill>
                <a:latin typeface="Arial" pitchFamily="34" charset="0"/>
                <a:cs typeface="+mn-cs"/>
              </a:defRPr>
            </a:lvl4pPr>
            <a:lvl5pPr marL="2057400" indent="-228600" algn="l" rtl="0" eaLnBrk="0" fontAlgn="base" hangingPunct="0">
              <a:spcBef>
                <a:spcPct val="20000"/>
              </a:spcBef>
              <a:spcAft>
                <a:spcPct val="0"/>
              </a:spcAft>
              <a:buClr>
                <a:srgbClr val="00B0F0"/>
              </a:buClr>
              <a:buFont typeface="Arial" pitchFamily="34" charset="0"/>
              <a:buChar char="●"/>
              <a:defRPr sz="2200" b="1">
                <a:solidFill>
                  <a:schemeClr val="tx1"/>
                </a:solidFill>
                <a:latin typeface="Arial" pitchFamily="34" charset="0"/>
                <a:cs typeface="+mn-cs"/>
              </a:defRPr>
            </a:lvl5pPr>
            <a:lvl6pPr marL="25146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6pPr>
            <a:lvl7pPr marL="29718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7pPr>
            <a:lvl8pPr marL="34290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8pPr>
            <a:lvl9pPr marL="38862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9pPr>
          </a:lstStyle>
          <a:p>
            <a:pPr marL="342900" marR="0" lvl="0" indent="-342900" algn="l" defTabSz="914400" rtl="0" eaLnBrk="0" fontAlgn="base" latinLnBrk="0" hangingPunct="0">
              <a:lnSpc>
                <a:spcPct val="100000"/>
              </a:lnSpc>
              <a:spcBef>
                <a:spcPts val="600"/>
              </a:spcBef>
              <a:spcAft>
                <a:spcPct val="0"/>
              </a:spcAft>
              <a:buClr>
                <a:srgbClr val="00B0F0"/>
              </a:buClr>
              <a:buSzTx/>
              <a:buFont typeface="Arial" pitchFamily="34" charset="0"/>
              <a:buChar char="●"/>
              <a:tabLst/>
              <a:defRPr/>
            </a:pPr>
            <a:r>
              <a:rPr kumimoji="0" lang="en-GB" sz="2000" b="1" i="0" u="none" strike="noStrike" kern="1200" cap="none" spc="0" normalizeH="0" baseline="0" noProof="0" dirty="0">
                <a:ln>
                  <a:noFill/>
                </a:ln>
                <a:solidFill>
                  <a:srgbClr val="000000"/>
                </a:solidFill>
                <a:effectLst/>
                <a:uLnTx/>
                <a:uFillTx/>
                <a:latin typeface="Arial" pitchFamily="34" charset="0"/>
                <a:ea typeface="+mn-ea"/>
                <a:cs typeface="Arial"/>
              </a:rPr>
              <a:t>damage to perimeter security</a:t>
            </a:r>
          </a:p>
          <a:p>
            <a:pPr marL="342900" marR="0" lvl="0" indent="-342900" algn="l" defTabSz="914400" rtl="0" eaLnBrk="0" fontAlgn="base" latinLnBrk="0" hangingPunct="0">
              <a:lnSpc>
                <a:spcPct val="100000"/>
              </a:lnSpc>
              <a:spcBef>
                <a:spcPts val="600"/>
              </a:spcBef>
              <a:spcAft>
                <a:spcPct val="0"/>
              </a:spcAft>
              <a:buClr>
                <a:srgbClr val="00B0F0"/>
              </a:buClr>
              <a:buSzTx/>
              <a:buFont typeface="Arial" pitchFamily="34" charset="0"/>
              <a:buChar char="●"/>
              <a:tabLst/>
              <a:defRPr/>
            </a:pPr>
            <a:r>
              <a:rPr kumimoji="0" lang="en-GB" sz="2000" b="1" i="0" u="none" strike="noStrike" kern="0" cap="none" spc="0" normalizeH="0" baseline="0" noProof="0" dirty="0">
                <a:ln>
                  <a:noFill/>
                </a:ln>
                <a:solidFill>
                  <a:srgbClr val="000000"/>
                </a:solidFill>
                <a:effectLst/>
                <a:uLnTx/>
                <a:uFillTx/>
                <a:latin typeface="Arial" pitchFamily="34" charset="0"/>
                <a:ea typeface="+mn-ea"/>
                <a:cs typeface="Arial"/>
              </a:rPr>
              <a:t>attempts to disguise identity (hats and hoods)</a:t>
            </a:r>
          </a:p>
          <a:p>
            <a:pPr marL="342900" marR="0" lvl="0" indent="-342900" algn="l" defTabSz="914400" rtl="0" eaLnBrk="0" fontAlgn="base" latinLnBrk="0" hangingPunct="0">
              <a:lnSpc>
                <a:spcPct val="100000"/>
              </a:lnSpc>
              <a:spcBef>
                <a:spcPts val="600"/>
              </a:spcBef>
              <a:spcAft>
                <a:spcPct val="0"/>
              </a:spcAft>
              <a:buClr>
                <a:srgbClr val="00B0F0"/>
              </a:buClr>
              <a:buSzTx/>
              <a:buFont typeface="Arial" pitchFamily="34" charset="0"/>
              <a:buChar char="●"/>
              <a:tabLst/>
              <a:defRPr/>
            </a:pPr>
            <a:r>
              <a:rPr kumimoji="0" lang="en-GB" sz="2000" b="1" i="0" u="none" strike="noStrike" kern="0" cap="none" spc="0" normalizeH="0" baseline="0" noProof="0" dirty="0">
                <a:ln>
                  <a:noFill/>
                </a:ln>
                <a:solidFill>
                  <a:srgbClr val="000000"/>
                </a:solidFill>
                <a:effectLst/>
                <a:uLnTx/>
                <a:uFillTx/>
                <a:latin typeface="Arial" pitchFamily="34" charset="0"/>
                <a:ea typeface="+mn-ea"/>
                <a:cs typeface="Arial"/>
              </a:rPr>
              <a:t>trespassing or loitering with no good reason</a:t>
            </a:r>
          </a:p>
          <a:p>
            <a:pPr marL="342900" marR="0" lvl="0" indent="-342900" algn="l" defTabSz="914400" rtl="0" eaLnBrk="0" fontAlgn="base" latinLnBrk="0" hangingPunct="0">
              <a:lnSpc>
                <a:spcPct val="100000"/>
              </a:lnSpc>
              <a:spcBef>
                <a:spcPts val="600"/>
              </a:spcBef>
              <a:spcAft>
                <a:spcPct val="0"/>
              </a:spcAft>
              <a:buClr>
                <a:srgbClr val="00B0F0"/>
              </a:buClr>
              <a:buSzTx/>
              <a:buFont typeface="Arial" pitchFamily="34" charset="0"/>
              <a:buChar char="●"/>
              <a:tabLst/>
              <a:defRPr/>
            </a:pPr>
            <a:r>
              <a:rPr kumimoji="0" lang="en-GB" sz="2000" b="1" i="0" u="none" strike="noStrike" kern="0" cap="none" spc="0" normalizeH="0" baseline="0" noProof="0" dirty="0">
                <a:ln>
                  <a:noFill/>
                </a:ln>
                <a:solidFill>
                  <a:srgbClr val="000000"/>
                </a:solidFill>
                <a:effectLst/>
                <a:uLnTx/>
                <a:uFillTx/>
                <a:latin typeface="Arial" pitchFamily="34" charset="0"/>
                <a:ea typeface="+mn-ea"/>
                <a:cs typeface="Arial"/>
              </a:rPr>
              <a:t>asking unusual/specific questions about the site or security arrangements</a:t>
            </a:r>
          </a:p>
          <a:p>
            <a:pPr marL="342900" marR="0" lvl="0" indent="-342900" algn="l" defTabSz="914400" rtl="0" eaLnBrk="0" fontAlgn="base" latinLnBrk="0" hangingPunct="0">
              <a:lnSpc>
                <a:spcPct val="100000"/>
              </a:lnSpc>
              <a:spcBef>
                <a:spcPts val="600"/>
              </a:spcBef>
              <a:spcAft>
                <a:spcPct val="0"/>
              </a:spcAft>
              <a:buClr>
                <a:srgbClr val="00B0F0"/>
              </a:buClr>
              <a:buSzTx/>
              <a:buFont typeface="Arial" pitchFamily="34" charset="0"/>
              <a:buChar char="●"/>
              <a:tabLst/>
              <a:defRPr/>
            </a:pPr>
            <a:r>
              <a:rPr kumimoji="0" lang="en-GB" sz="2000" b="1" i="0" u="none" strike="noStrike" kern="0" cap="none" spc="0" normalizeH="0" baseline="0" noProof="0" dirty="0">
                <a:ln>
                  <a:noFill/>
                </a:ln>
                <a:solidFill>
                  <a:srgbClr val="000000"/>
                </a:solidFill>
                <a:effectLst/>
                <a:uLnTx/>
                <a:uFillTx/>
                <a:latin typeface="Arial" pitchFamily="34" charset="0"/>
                <a:ea typeface="+mn-ea"/>
                <a:cs typeface="Arial"/>
              </a:rPr>
              <a:t>nervousness</a:t>
            </a:r>
          </a:p>
          <a:p>
            <a:pPr marL="342900" marR="0" lvl="0" indent="-342900" algn="l" defTabSz="914400" rtl="0" eaLnBrk="0" fontAlgn="base" latinLnBrk="0" hangingPunct="0">
              <a:lnSpc>
                <a:spcPct val="100000"/>
              </a:lnSpc>
              <a:spcBef>
                <a:spcPts val="600"/>
              </a:spcBef>
              <a:spcAft>
                <a:spcPct val="0"/>
              </a:spcAft>
              <a:buClr>
                <a:srgbClr val="00B0F0"/>
              </a:buClr>
              <a:buSzTx/>
              <a:buFont typeface="Arial" pitchFamily="34" charset="0"/>
              <a:buChar char="●"/>
              <a:tabLst/>
              <a:defRPr/>
            </a:pPr>
            <a:r>
              <a:rPr kumimoji="0" lang="en-GB" sz="2000" b="1" i="0" u="none" strike="noStrike" kern="0" cap="none" spc="0" normalizeH="0" baseline="0" noProof="0" dirty="0">
                <a:ln>
                  <a:noFill/>
                </a:ln>
                <a:solidFill>
                  <a:srgbClr val="000000"/>
                </a:solidFill>
                <a:effectLst/>
                <a:uLnTx/>
                <a:uFillTx/>
                <a:latin typeface="Arial" pitchFamily="34" charset="0"/>
                <a:ea typeface="+mn-ea"/>
                <a:cs typeface="Arial"/>
              </a:rPr>
              <a:t>reluctance to be noticed or seen</a:t>
            </a:r>
          </a:p>
          <a:p>
            <a:pPr marL="342900" marR="0" lvl="0" indent="-342900" algn="l" defTabSz="914400" rtl="0" eaLnBrk="0" fontAlgn="base" latinLnBrk="0" hangingPunct="0">
              <a:lnSpc>
                <a:spcPct val="100000"/>
              </a:lnSpc>
              <a:spcBef>
                <a:spcPts val="600"/>
              </a:spcBef>
              <a:spcAft>
                <a:spcPct val="0"/>
              </a:spcAft>
              <a:buClr>
                <a:srgbClr val="00B0F0"/>
              </a:buClr>
              <a:buSzTx/>
              <a:buFont typeface="Arial" pitchFamily="34" charset="0"/>
              <a:buChar char="●"/>
              <a:tabLst/>
              <a:defRPr/>
            </a:pPr>
            <a:r>
              <a:rPr kumimoji="0" lang="en-GB" sz="2000" b="1" i="0" u="none" strike="noStrike" kern="0" cap="none" spc="0" normalizeH="0" baseline="0" noProof="0" dirty="0">
                <a:ln>
                  <a:noFill/>
                </a:ln>
                <a:solidFill>
                  <a:srgbClr val="000000"/>
                </a:solidFill>
                <a:effectLst/>
                <a:uLnTx/>
                <a:uFillTx/>
                <a:latin typeface="Arial" pitchFamily="34" charset="0"/>
                <a:ea typeface="+mn-ea"/>
                <a:cs typeface="Arial"/>
              </a:rPr>
              <a:t>use of forged/fake identity documents</a:t>
            </a:r>
          </a:p>
          <a:p>
            <a:pPr marL="342900" marR="0" lvl="0" indent="-342900" algn="l" defTabSz="914400" rtl="0" eaLnBrk="0" fontAlgn="base" latinLnBrk="0" hangingPunct="0">
              <a:lnSpc>
                <a:spcPct val="100000"/>
              </a:lnSpc>
              <a:spcBef>
                <a:spcPts val="600"/>
              </a:spcBef>
              <a:spcAft>
                <a:spcPct val="0"/>
              </a:spcAft>
              <a:buClr>
                <a:srgbClr val="00B0F0"/>
              </a:buClr>
              <a:buSzTx/>
              <a:buFont typeface="Arial" pitchFamily="34" charset="0"/>
              <a:buChar char="●"/>
              <a:tabLst/>
              <a:defRPr/>
            </a:pPr>
            <a:r>
              <a:rPr kumimoji="0" lang="en-GB" sz="2000" b="1" i="0" u="none" strike="noStrike" kern="0" cap="none" spc="0" normalizeH="0" baseline="0" noProof="0" dirty="0">
                <a:ln>
                  <a:noFill/>
                </a:ln>
                <a:solidFill>
                  <a:srgbClr val="000000"/>
                </a:solidFill>
                <a:effectLst/>
                <a:uLnTx/>
                <a:uFillTx/>
                <a:latin typeface="Arial" pitchFamily="34" charset="0"/>
                <a:ea typeface="+mn-ea"/>
                <a:cs typeface="Arial"/>
              </a:rPr>
              <a:t>strangely parked vehicles.</a:t>
            </a:r>
          </a:p>
        </p:txBody>
      </p:sp>
      <p:sp>
        <p:nvSpPr>
          <p:cNvPr id="3" name="Rectangle 2">
            <a:extLst>
              <a:ext uri="{FF2B5EF4-FFF2-40B4-BE49-F238E27FC236}">
                <a16:creationId xmlns:a16="http://schemas.microsoft.com/office/drawing/2014/main" id="{2F5FF9B7-C27E-4583-AD4A-771D52CB1C7D}"/>
              </a:ext>
            </a:extLst>
          </p:cNvPr>
          <p:cNvSpPr/>
          <p:nvPr/>
        </p:nvSpPr>
        <p:spPr>
          <a:xfrm>
            <a:off x="168825" y="1124744"/>
            <a:ext cx="8718814" cy="400110"/>
          </a:xfrm>
          <a:prstGeom prst="rect">
            <a:avLst/>
          </a:prstGeom>
        </p:spPr>
        <p:txBody>
          <a:bodyPr wrap="square">
            <a:spAutoFit/>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0" lang="en-GB" sz="2000" b="1" i="0" u="none" strike="noStrike" kern="1200" cap="none" spc="0" normalizeH="0" baseline="0" noProof="0" dirty="0">
                <a:ln>
                  <a:noFill/>
                </a:ln>
                <a:solidFill>
                  <a:srgbClr val="00B0F0"/>
                </a:solidFill>
                <a:effectLst/>
                <a:uLnTx/>
                <a:uFillTx/>
                <a:latin typeface="Arial" charset="0"/>
                <a:ea typeface="+mn-ea"/>
                <a:cs typeface="Arial" charset="0"/>
              </a:rPr>
              <a:t>Suspicious behaviour may include:</a:t>
            </a:r>
          </a:p>
        </p:txBody>
      </p:sp>
    </p:spTree>
    <p:extLst>
      <p:ext uri="{BB962C8B-B14F-4D97-AF65-F5344CB8AC3E}">
        <p14:creationId xmlns:p14="http://schemas.microsoft.com/office/powerpoint/2010/main" val="4200084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D4386A-8624-413E-AD14-F93EB472CCC5}"/>
              </a:ext>
            </a:extLst>
          </p:cNvPr>
          <p:cNvSpPr>
            <a:spLocks noGrp="1"/>
          </p:cNvSpPr>
          <p:nvPr>
            <p:ph type="title"/>
          </p:nvPr>
        </p:nvSpPr>
        <p:spPr/>
        <p:txBody>
          <a:bodyPr/>
          <a:lstStyle/>
          <a:p>
            <a:r>
              <a:rPr lang="en-GB" dirty="0"/>
              <a:t>Responding to suspicious behaviour </a:t>
            </a:r>
          </a:p>
        </p:txBody>
      </p:sp>
      <p:sp>
        <p:nvSpPr>
          <p:cNvPr id="4" name="Content Placeholder 3">
            <a:extLst>
              <a:ext uri="{FF2B5EF4-FFF2-40B4-BE49-F238E27FC236}">
                <a16:creationId xmlns:a16="http://schemas.microsoft.com/office/drawing/2014/main" id="{3EE2075E-4654-473D-84EF-A033C2206F80}"/>
              </a:ext>
            </a:extLst>
          </p:cNvPr>
          <p:cNvSpPr>
            <a:spLocks noGrp="1"/>
          </p:cNvSpPr>
          <p:nvPr>
            <p:ph idx="1"/>
          </p:nvPr>
        </p:nvSpPr>
        <p:spPr>
          <a:xfrm>
            <a:off x="251520" y="2573524"/>
            <a:ext cx="8640960" cy="2727684"/>
          </a:xfrm>
          <a:prstGeom prst="roundRect">
            <a:avLst/>
          </a:prstGeom>
          <a:ln w="28575">
            <a:solidFill>
              <a:srgbClr val="00B0F0"/>
            </a:solidFill>
          </a:ln>
        </p:spPr>
        <p:txBody>
          <a:bodyPr/>
          <a:lstStyle/>
          <a:p>
            <a:pPr marL="0" indent="0">
              <a:buNone/>
            </a:pPr>
            <a:r>
              <a:rPr lang="en-GB" dirty="0"/>
              <a:t>Dial 999 if it is a life-threatening emergency and provide the operator with the following information:</a:t>
            </a:r>
          </a:p>
          <a:p>
            <a:pPr marL="0" indent="0">
              <a:buNone/>
            </a:pPr>
            <a:endParaRPr lang="en-GB" sz="1100" dirty="0"/>
          </a:p>
          <a:p>
            <a:r>
              <a:rPr lang="en-GB" dirty="0"/>
              <a:t>your place of work and the specific building </a:t>
            </a:r>
          </a:p>
          <a:p>
            <a:r>
              <a:rPr lang="en-GB" dirty="0"/>
              <a:t>location of the suspicious package inside the building </a:t>
            </a:r>
          </a:p>
          <a:p>
            <a:r>
              <a:rPr lang="en-GB" dirty="0"/>
              <a:t>whether all customers and employees have been evacuated from the building. </a:t>
            </a:r>
          </a:p>
          <a:p>
            <a:pPr marL="0" indent="0">
              <a:buNone/>
            </a:pPr>
            <a:endParaRPr lang="en-GB" dirty="0"/>
          </a:p>
        </p:txBody>
      </p:sp>
      <p:sp>
        <p:nvSpPr>
          <p:cNvPr id="2" name="Rectangle: Rounded Corners 1">
            <a:extLst>
              <a:ext uri="{FF2B5EF4-FFF2-40B4-BE49-F238E27FC236}">
                <a16:creationId xmlns:a16="http://schemas.microsoft.com/office/drawing/2014/main" id="{FD3F3F0A-87F7-4457-AA03-ADF2FEC863F2}"/>
              </a:ext>
            </a:extLst>
          </p:cNvPr>
          <p:cNvSpPr/>
          <p:nvPr/>
        </p:nvSpPr>
        <p:spPr>
          <a:xfrm>
            <a:off x="346294" y="1916832"/>
            <a:ext cx="8451411" cy="476726"/>
          </a:xfrm>
          <a:prstGeom prst="roundRect">
            <a:avLst/>
          </a:prstGeom>
          <a:solidFill>
            <a:schemeClr val="bg1">
              <a:lumMod val="85000"/>
            </a:schemeClr>
          </a:solidFill>
          <a:ln w="28575">
            <a:solidFill>
              <a:schemeClr val="tx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Don’t be afraid to take action, have the confidence to </a:t>
            </a: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ACT </a:t>
            </a:r>
          </a:p>
        </p:txBody>
      </p:sp>
    </p:spTree>
    <p:extLst>
      <p:ext uri="{BB962C8B-B14F-4D97-AF65-F5344CB8AC3E}">
        <p14:creationId xmlns:p14="http://schemas.microsoft.com/office/powerpoint/2010/main" val="2564136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Reporting</a:t>
            </a:r>
          </a:p>
        </p:txBody>
      </p:sp>
      <p:sp>
        <p:nvSpPr>
          <p:cNvPr id="7" name="Content Placeholder 6">
            <a:extLst>
              <a:ext uri="{FF2B5EF4-FFF2-40B4-BE49-F238E27FC236}">
                <a16:creationId xmlns:a16="http://schemas.microsoft.com/office/drawing/2014/main" id="{CE0E5262-E0DC-3748-AD05-D23DD98391DC}"/>
              </a:ext>
            </a:extLst>
          </p:cNvPr>
          <p:cNvSpPr>
            <a:spLocks noGrp="1"/>
          </p:cNvSpPr>
          <p:nvPr>
            <p:ph idx="1"/>
          </p:nvPr>
        </p:nvSpPr>
        <p:spPr/>
        <p:txBody>
          <a:bodyPr/>
          <a:lstStyle/>
          <a:p>
            <a:endParaRPr lang="en-US"/>
          </a:p>
        </p:txBody>
      </p:sp>
      <p:sp>
        <p:nvSpPr>
          <p:cNvPr id="4" name="Content Placeholder 3"/>
          <p:cNvSpPr txBox="1">
            <a:spLocks/>
          </p:cNvSpPr>
          <p:nvPr/>
        </p:nvSpPr>
        <p:spPr>
          <a:xfrm>
            <a:off x="251520" y="3086855"/>
            <a:ext cx="8640960" cy="2358369"/>
          </a:xfrm>
          <a:prstGeom prst="rect">
            <a:avLst/>
          </a:prstGeom>
        </p:spPr>
        <p:txBody>
          <a:bodyPr/>
          <a:lstStyle>
            <a:lvl1pPr marL="342900" indent="-3429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ea typeface="+mn-ea"/>
                <a:cs typeface="+mn-cs"/>
              </a:defRPr>
            </a:lvl1pPr>
            <a:lvl2pPr marL="742950" indent="-28575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2pPr>
            <a:lvl3pPr marL="11430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3pPr>
            <a:lvl4pPr marL="16002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4pPr>
            <a:lvl5pPr marL="20574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5pPr>
            <a:lvl6pPr marL="25146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6pPr>
            <a:lvl7pPr marL="29718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7pPr>
            <a:lvl8pPr marL="34290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8pPr>
            <a:lvl9pPr marL="38862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9pPr>
          </a:lstStyle>
          <a:p>
            <a:pPr marL="0" marR="0" lvl="0" indent="0" algn="l" defTabSz="914400" rtl="0" eaLnBrk="0" fontAlgn="base" latinLnBrk="0" hangingPunct="0">
              <a:lnSpc>
                <a:spcPct val="100000"/>
              </a:lnSpc>
              <a:spcBef>
                <a:spcPts val="600"/>
              </a:spcBef>
              <a:spcAft>
                <a:spcPct val="0"/>
              </a:spcAft>
              <a:buClr>
                <a:srgbClr val="00B0F0"/>
              </a:buClr>
              <a:buSzTx/>
              <a:buFont typeface="Arial" pitchFamily="34" charset="0"/>
              <a:buNone/>
              <a:tabLst/>
              <a:defRPr/>
            </a:pPr>
            <a:r>
              <a:rPr kumimoji="0" lang="en-GB" sz="2200" b="1" i="0" u="none" strike="noStrike" kern="0" cap="none" spc="0" normalizeH="0" baseline="0" noProof="0" dirty="0">
                <a:ln>
                  <a:noFill/>
                </a:ln>
                <a:solidFill>
                  <a:srgbClr val="000000"/>
                </a:solidFill>
                <a:effectLst/>
                <a:uLnTx/>
                <a:uFillTx/>
                <a:latin typeface="Arial"/>
                <a:ea typeface="+mn-ea"/>
                <a:cs typeface="Arial"/>
              </a:rPr>
              <a:t>This line is covered at all times by specialist counterterrorism police officers</a:t>
            </a:r>
          </a:p>
          <a:p>
            <a:pPr marL="342900" marR="0" lvl="0" indent="-342900" algn="l" defTabSz="914400" rtl="0" eaLnBrk="0" fontAlgn="base" latinLnBrk="0" hangingPunct="0">
              <a:lnSpc>
                <a:spcPct val="100000"/>
              </a:lnSpc>
              <a:spcBef>
                <a:spcPts val="600"/>
              </a:spcBef>
              <a:spcAft>
                <a:spcPct val="0"/>
              </a:spcAft>
              <a:buClr>
                <a:srgbClr val="00B0F0"/>
              </a:buClr>
              <a:buSzTx/>
              <a:buFont typeface="Arial" pitchFamily="34" charset="0"/>
              <a:buChar char="●"/>
              <a:tabLst/>
              <a:defRPr/>
            </a:pPr>
            <a:r>
              <a:rPr kumimoji="0" lang="en-GB" sz="2200" b="1" i="0" u="none" strike="noStrike" kern="0" cap="none" spc="0" normalizeH="0" baseline="0" noProof="0" dirty="0">
                <a:ln>
                  <a:noFill/>
                </a:ln>
                <a:solidFill>
                  <a:srgbClr val="000000"/>
                </a:solidFill>
                <a:effectLst/>
                <a:uLnTx/>
                <a:uFillTx/>
                <a:latin typeface="Arial"/>
                <a:ea typeface="+mn-ea"/>
                <a:cs typeface="Arial"/>
              </a:rPr>
              <a:t>Urgent information should be passed on using </a:t>
            </a:r>
            <a:br>
              <a:rPr kumimoji="0" lang="en-GB" sz="2200" b="1" i="0" u="none" strike="noStrike" kern="0" cap="none" spc="0" normalizeH="0" baseline="0" noProof="0" dirty="0">
                <a:ln>
                  <a:noFill/>
                </a:ln>
                <a:solidFill>
                  <a:srgbClr val="000000"/>
                </a:solidFill>
                <a:effectLst/>
                <a:uLnTx/>
                <a:uFillTx/>
                <a:latin typeface="Arial"/>
                <a:ea typeface="+mn-ea"/>
                <a:cs typeface="Arial"/>
              </a:rPr>
            </a:br>
            <a:r>
              <a:rPr kumimoji="0" lang="en-GB" sz="2200" b="1" i="0" u="none" strike="noStrike" kern="0" cap="none" spc="0" normalizeH="0" baseline="0" noProof="0" dirty="0">
                <a:ln>
                  <a:noFill/>
                </a:ln>
                <a:solidFill>
                  <a:srgbClr val="000000"/>
                </a:solidFill>
                <a:effectLst/>
                <a:uLnTx/>
                <a:uFillTx/>
                <a:latin typeface="Arial"/>
                <a:ea typeface="+mn-ea"/>
                <a:cs typeface="Arial"/>
              </a:rPr>
              <a:t>999</a:t>
            </a:r>
          </a:p>
          <a:p>
            <a:pPr marL="342900" marR="0" lvl="0" indent="-342900" algn="l" defTabSz="914400" rtl="0" eaLnBrk="0" fontAlgn="base" latinLnBrk="0" hangingPunct="0">
              <a:lnSpc>
                <a:spcPct val="100000"/>
              </a:lnSpc>
              <a:spcBef>
                <a:spcPct val="20000"/>
              </a:spcBef>
              <a:spcAft>
                <a:spcPct val="0"/>
              </a:spcAft>
              <a:buClr>
                <a:srgbClr val="00B0F0"/>
              </a:buClr>
              <a:buSzTx/>
              <a:buFont typeface="Arial"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Report online </a:t>
            </a:r>
            <a:r>
              <a:rPr kumimoji="0" lang="en-GB" sz="2200" b="1" i="0" u="none" strike="noStrike" kern="1200" cap="none" spc="0" normalizeH="0" baseline="0" noProof="0" dirty="0">
                <a:ln>
                  <a:noFill/>
                </a:ln>
                <a:solidFill>
                  <a:srgbClr val="00B0F0"/>
                </a:solidFill>
                <a:effectLst/>
                <a:uLnTx/>
                <a:uFillTx/>
                <a:latin typeface="Arial"/>
                <a:ea typeface="+mn-ea"/>
                <a:cs typeface="Arial"/>
                <a:hlinkClick r:id="rId3">
                  <a:extLst>
                    <a:ext uri="{A12FA001-AC4F-418D-AE19-62706E023703}">
                      <ahyp:hlinkClr xmlns:ahyp="http://schemas.microsoft.com/office/drawing/2018/hyperlinkcolor" val="tx"/>
                    </a:ext>
                  </a:extLst>
                </a:hlinkClick>
              </a:rPr>
              <a:t>https://act.campaign.gov.uk/</a:t>
            </a:r>
            <a:endParaRPr kumimoji="0" lang="en-GB" sz="2200" b="1" i="0" u="none" strike="noStrike" kern="1200" cap="none" spc="0" normalizeH="0" baseline="0" noProof="0" dirty="0">
              <a:ln>
                <a:noFill/>
              </a:ln>
              <a:solidFill>
                <a:srgbClr val="00B0F0"/>
              </a:solidFill>
              <a:effectLst/>
              <a:uLnTx/>
              <a:uFillTx/>
              <a:latin typeface="Arial"/>
              <a:ea typeface="+mn-ea"/>
              <a:cs typeface="Arial"/>
            </a:endParaRPr>
          </a:p>
          <a:p>
            <a:pPr marL="342900" marR="0" lvl="0" indent="-342900" algn="l" defTabSz="914400" rtl="0" eaLnBrk="0" fontAlgn="base" latinLnBrk="0" hangingPunct="0">
              <a:lnSpc>
                <a:spcPct val="100000"/>
              </a:lnSpc>
              <a:spcBef>
                <a:spcPct val="20000"/>
              </a:spcBef>
              <a:spcAft>
                <a:spcPct val="0"/>
              </a:spcAft>
              <a:buClr>
                <a:srgbClr val="00B0F0"/>
              </a:buClr>
              <a:buSzTx/>
              <a:buFont typeface="Arial" pitchFamily="34" charset="0"/>
              <a:buChar char="●"/>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non-emergency, call </a:t>
            </a:r>
            <a:r>
              <a:rPr kumimoji="0" lang="en-GB" sz="2200" b="1" i="0" u="none" strike="noStrike" kern="1200" cap="none" spc="0" normalizeH="0" baseline="0" noProof="0" dirty="0">
                <a:ln>
                  <a:noFill/>
                </a:ln>
                <a:solidFill>
                  <a:srgbClr val="00B0F0"/>
                </a:solidFill>
                <a:effectLst/>
                <a:uLnTx/>
                <a:uFillTx/>
                <a:latin typeface="Arial"/>
                <a:ea typeface="+mn-ea"/>
                <a:cs typeface="Arial"/>
              </a:rPr>
              <a:t>101</a:t>
            </a:r>
            <a:r>
              <a:rPr kumimoji="0" lang="en-GB" sz="2200" b="1" i="0" u="none" strike="noStrike" kern="1200" cap="none" spc="0" normalizeH="0" baseline="0" noProof="0" dirty="0">
                <a:ln>
                  <a:noFill/>
                </a:ln>
                <a:solidFill>
                  <a:srgbClr val="000000"/>
                </a:solidFill>
                <a:effectLst/>
                <a:uLnTx/>
                <a:uFillTx/>
                <a:latin typeface="Arial"/>
                <a:ea typeface="+mn-ea"/>
                <a:cs typeface="Arial"/>
              </a:rPr>
              <a:t>.</a:t>
            </a:r>
            <a:r>
              <a:rPr kumimoji="0" lang="en-GB" sz="2200" b="1" i="0" u="none" strike="noStrike" kern="1200" cap="none" spc="0" normalizeH="0" baseline="0" noProof="0" dirty="0">
                <a:ln>
                  <a:noFill/>
                </a:ln>
                <a:solidFill>
                  <a:srgbClr val="00B0F0"/>
                </a:solidFill>
                <a:effectLst/>
                <a:uLnTx/>
                <a:uFillTx/>
                <a:latin typeface="Arial"/>
                <a:ea typeface="+mn-ea"/>
                <a:cs typeface="Arial"/>
              </a:rPr>
              <a:t> </a:t>
            </a:r>
          </a:p>
          <a:p>
            <a:pPr marL="342900" marR="0" lvl="0" indent="-342900" algn="l" defTabSz="914400" rtl="0" eaLnBrk="0" fontAlgn="base" latinLnBrk="0" hangingPunct="0">
              <a:lnSpc>
                <a:spcPct val="100000"/>
              </a:lnSpc>
              <a:spcBef>
                <a:spcPts val="600"/>
              </a:spcBef>
              <a:spcAft>
                <a:spcPct val="0"/>
              </a:spcAft>
              <a:buClr>
                <a:srgbClr val="00B0F0"/>
              </a:buClr>
              <a:buSzTx/>
              <a:buFont typeface="Arial" pitchFamily="34" charset="0"/>
              <a:buChar char="●"/>
              <a:tabLst/>
              <a:defRPr/>
            </a:pPr>
            <a:endParaRPr kumimoji="0" lang="en-GB" sz="2200" b="1" i="0" u="none" strike="noStrike" kern="0" cap="none" spc="0" normalizeH="0" baseline="0" noProof="0" dirty="0">
              <a:ln>
                <a:noFill/>
              </a:ln>
              <a:solidFill>
                <a:srgbClr val="000000"/>
              </a:solidFill>
              <a:effectLst/>
              <a:uLnTx/>
              <a:uFillTx/>
              <a:latin typeface="Arial"/>
              <a:ea typeface="+mn-ea"/>
              <a:cs typeface="Arial"/>
            </a:endParaRPr>
          </a:p>
        </p:txBody>
      </p:sp>
      <p:grpSp>
        <p:nvGrpSpPr>
          <p:cNvPr id="3" name="Group 2">
            <a:extLst>
              <a:ext uri="{FF2B5EF4-FFF2-40B4-BE49-F238E27FC236}">
                <a16:creationId xmlns:a16="http://schemas.microsoft.com/office/drawing/2014/main" id="{86365ACD-E9F6-4D97-848B-375E8F142E47}"/>
              </a:ext>
            </a:extLst>
          </p:cNvPr>
          <p:cNvGrpSpPr/>
          <p:nvPr/>
        </p:nvGrpSpPr>
        <p:grpSpPr>
          <a:xfrm>
            <a:off x="251520" y="1299724"/>
            <a:ext cx="8383556" cy="1396127"/>
            <a:chOff x="251520" y="1510381"/>
            <a:chExt cx="8383556" cy="1396127"/>
          </a:xfrm>
        </p:grpSpPr>
        <p:sp>
          <p:nvSpPr>
            <p:cNvPr id="6" name="Rounded Rectangle 5"/>
            <p:cNvSpPr/>
            <p:nvPr/>
          </p:nvSpPr>
          <p:spPr>
            <a:xfrm>
              <a:off x="251520" y="1510381"/>
              <a:ext cx="7848872" cy="1396127"/>
            </a:xfrm>
            <a:prstGeom prst="roundRect">
              <a:avLst/>
            </a:prstGeom>
            <a:solidFill>
              <a:srgbClr val="00B0F0"/>
            </a:solidFill>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FFFFFF"/>
                  </a:solidFill>
                  <a:effectLst/>
                  <a:uLnTx/>
                  <a:uFillTx/>
                  <a:latin typeface="Arial"/>
                  <a:ea typeface="+mn-ea"/>
                  <a:cs typeface="Arial"/>
                </a:rPr>
                <a:t>Non-urgent information about terrorism should </a:t>
              </a:r>
              <a:br>
                <a:rPr kumimoji="0" lang="en-GB" sz="2200" b="1" i="0" u="none" strike="noStrike" kern="1200" cap="none" spc="0" normalizeH="0" baseline="0" noProof="0" dirty="0">
                  <a:ln>
                    <a:noFill/>
                  </a:ln>
                  <a:solidFill>
                    <a:srgbClr val="FFFFFF"/>
                  </a:solidFill>
                  <a:effectLst/>
                  <a:uLnTx/>
                  <a:uFillTx/>
                  <a:latin typeface="Arial"/>
                  <a:ea typeface="+mn-ea"/>
                  <a:cs typeface="Arial"/>
                </a:rPr>
              </a:br>
              <a:r>
                <a:rPr kumimoji="0" lang="en-GB" sz="2200" b="1" i="0" u="none" strike="noStrike" kern="1200" cap="none" spc="0" normalizeH="0" baseline="0" noProof="0" dirty="0">
                  <a:ln>
                    <a:noFill/>
                  </a:ln>
                  <a:solidFill>
                    <a:srgbClr val="FFFFFF"/>
                  </a:solidFill>
                  <a:effectLst/>
                  <a:uLnTx/>
                  <a:uFillTx/>
                  <a:latin typeface="Arial"/>
                  <a:ea typeface="+mn-ea"/>
                  <a:cs typeface="Arial"/>
                </a:rPr>
                <a:t>be passed to the anti-terrorist hotline on </a:t>
              </a:r>
              <a:br>
                <a:rPr kumimoji="0" lang="en-GB" sz="2400" b="1" i="0" u="none" strike="noStrike" kern="1200" cap="none" spc="0" normalizeH="0" baseline="0" noProof="0" dirty="0">
                  <a:ln>
                    <a:noFill/>
                  </a:ln>
                  <a:solidFill>
                    <a:srgbClr val="FFFFFF"/>
                  </a:solidFill>
                  <a:effectLst/>
                  <a:uLnTx/>
                  <a:uFillTx/>
                  <a:latin typeface="Arial"/>
                  <a:ea typeface="+mn-ea"/>
                  <a:cs typeface="Arial"/>
                </a:rPr>
              </a:br>
              <a:r>
                <a:rPr kumimoji="0" lang="en-GB" sz="3200" b="1" i="0" u="none" strike="noStrike" kern="1200" cap="none" spc="0" normalizeH="0" baseline="0" noProof="0" dirty="0">
                  <a:ln>
                    <a:noFill/>
                  </a:ln>
                  <a:solidFill>
                    <a:srgbClr val="000000"/>
                  </a:solidFill>
                  <a:effectLst/>
                  <a:uLnTx/>
                  <a:uFillTx/>
                  <a:latin typeface="Arial"/>
                  <a:ea typeface="+mn-ea"/>
                  <a:cs typeface="Arial"/>
                </a:rPr>
                <a:t>0800 789321</a:t>
              </a:r>
              <a:endParaRPr kumimoji="0" lang="en-GB" sz="4000" b="1" i="0" u="none" strike="noStrike" kern="1200" cap="none" spc="0" normalizeH="0" baseline="0" noProof="0" dirty="0">
                <a:ln>
                  <a:noFill/>
                </a:ln>
                <a:solidFill>
                  <a:srgbClr val="000000"/>
                </a:solidFill>
                <a:effectLst/>
                <a:uLnTx/>
                <a:uFillTx/>
                <a:latin typeface="Arial"/>
                <a:ea typeface="+mn-ea"/>
                <a:cs typeface="Arial"/>
              </a:endParaRPr>
            </a:p>
          </p:txBody>
        </p:sp>
        <p:pic>
          <p:nvPicPr>
            <p:cNvPr id="5" name="Picture 2" descr="\\DESIGNARCHIVE\Archive\Image Bank\CW ILLUSTRATION HISTORY\Illustrations 2014\Security Illustrations October 2014\PNG\Telephone Number Icon 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8949" y="1510381"/>
              <a:ext cx="1396127" cy="1396127"/>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61063-D794-49AB-933F-C3B67E20DCF4}"/>
              </a:ext>
            </a:extLst>
          </p:cNvPr>
          <p:cNvSpPr>
            <a:spLocks noGrp="1"/>
          </p:cNvSpPr>
          <p:nvPr>
            <p:ph type="title"/>
          </p:nvPr>
        </p:nvSpPr>
        <p:spPr/>
        <p:txBody>
          <a:bodyPr/>
          <a:lstStyle/>
          <a:p>
            <a:r>
              <a:rPr lang="en-GB" dirty="0">
                <a:solidFill>
                  <a:srgbClr val="FFFFFF"/>
                </a:solidFill>
              </a:rPr>
              <a:t>Responding to suspicious behaviour </a:t>
            </a:r>
            <a:endParaRPr lang="en-GB" dirty="0"/>
          </a:p>
        </p:txBody>
      </p:sp>
      <p:sp>
        <p:nvSpPr>
          <p:cNvPr id="3" name="Content Placeholder 2">
            <a:extLst>
              <a:ext uri="{FF2B5EF4-FFF2-40B4-BE49-F238E27FC236}">
                <a16:creationId xmlns:a16="http://schemas.microsoft.com/office/drawing/2014/main" id="{65EEADFB-E6CD-4FCB-9EA4-73F14F533A2F}"/>
              </a:ext>
            </a:extLst>
          </p:cNvPr>
          <p:cNvSpPr>
            <a:spLocks noGrp="1"/>
          </p:cNvSpPr>
          <p:nvPr>
            <p:ph idx="1"/>
          </p:nvPr>
        </p:nvSpPr>
        <p:spPr>
          <a:xfrm>
            <a:off x="251520" y="3717032"/>
            <a:ext cx="8640960" cy="1944216"/>
          </a:xfrm>
          <a:prstGeom prst="roundRect">
            <a:avLst/>
          </a:prstGeom>
          <a:solidFill>
            <a:schemeClr val="bg1">
              <a:lumMod val="85000"/>
            </a:schemeClr>
          </a:solidFill>
          <a:ln w="28575">
            <a:solidFill>
              <a:schemeClr val="tx1"/>
            </a:solidFill>
          </a:ln>
        </p:spPr>
        <p:txBody>
          <a:bodyPr/>
          <a:lstStyle/>
          <a:p>
            <a:pPr marL="0" indent="0" algn="ctr">
              <a:buNone/>
            </a:pPr>
            <a:r>
              <a:rPr lang="en-GB" dirty="0"/>
              <a:t>The British Transport Police’s nationwide campaign, designed to encourage train passengers and people visiting train stations to report any unusual items or activity. Passengers and visitors can report any issues by texting </a:t>
            </a:r>
            <a:r>
              <a:rPr lang="en-GB" dirty="0">
                <a:solidFill>
                  <a:srgbClr val="00B0F0"/>
                </a:solidFill>
              </a:rPr>
              <a:t>61016</a:t>
            </a:r>
            <a:r>
              <a:rPr lang="en-GB" dirty="0"/>
              <a:t> or by calling </a:t>
            </a:r>
            <a:r>
              <a:rPr lang="en-GB" dirty="0">
                <a:solidFill>
                  <a:srgbClr val="00B0F0"/>
                </a:solidFill>
              </a:rPr>
              <a:t>0800 405040</a:t>
            </a:r>
            <a:r>
              <a:rPr lang="en-GB" dirty="0"/>
              <a:t>.</a:t>
            </a:r>
          </a:p>
        </p:txBody>
      </p:sp>
      <p:pic>
        <p:nvPicPr>
          <p:cNvPr id="6" name="Picture 5" descr="A picture containing drawing&#10;&#10;Description automatically generated">
            <a:extLst>
              <a:ext uri="{FF2B5EF4-FFF2-40B4-BE49-F238E27FC236}">
                <a16:creationId xmlns:a16="http://schemas.microsoft.com/office/drawing/2014/main" id="{2359BF1D-E5F9-47E2-9486-E1CBF9E06C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592" y="1294985"/>
            <a:ext cx="1653557" cy="1654558"/>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CF15A80F-4898-428B-8A30-5FA494B731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60232" y="1294985"/>
            <a:ext cx="1653556" cy="1654557"/>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FF3F65F0-3EE5-4EE1-87BA-A9910BBBBF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8967" y="1282467"/>
            <a:ext cx="1666066" cy="1667075"/>
          </a:xfrm>
          <a:prstGeom prst="rect">
            <a:avLst/>
          </a:prstGeom>
        </p:spPr>
      </p:pic>
      <p:sp>
        <p:nvSpPr>
          <p:cNvPr id="11" name="Rectangle 10">
            <a:extLst>
              <a:ext uri="{FF2B5EF4-FFF2-40B4-BE49-F238E27FC236}">
                <a16:creationId xmlns:a16="http://schemas.microsoft.com/office/drawing/2014/main" id="{D18BA726-D05E-4E20-A456-4482140A438F}"/>
              </a:ext>
            </a:extLst>
          </p:cNvPr>
          <p:cNvSpPr/>
          <p:nvPr/>
        </p:nvSpPr>
        <p:spPr>
          <a:xfrm>
            <a:off x="1223668" y="2998496"/>
            <a:ext cx="938077" cy="43088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See it</a:t>
            </a:r>
          </a:p>
        </p:txBody>
      </p:sp>
      <p:sp>
        <p:nvSpPr>
          <p:cNvPr id="12" name="Rectangle 11">
            <a:extLst>
              <a:ext uri="{FF2B5EF4-FFF2-40B4-BE49-F238E27FC236}">
                <a16:creationId xmlns:a16="http://schemas.microsoft.com/office/drawing/2014/main" id="{7D90FBEA-BD33-4B81-A996-9E4C5468A33A}"/>
              </a:ext>
            </a:extLst>
          </p:cNvPr>
          <p:cNvSpPr/>
          <p:nvPr/>
        </p:nvSpPr>
        <p:spPr>
          <a:xfrm>
            <a:off x="4139952" y="2998496"/>
            <a:ext cx="938077" cy="43088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Say it</a:t>
            </a:r>
          </a:p>
        </p:txBody>
      </p:sp>
      <p:sp>
        <p:nvSpPr>
          <p:cNvPr id="13" name="Rectangle 12">
            <a:extLst>
              <a:ext uri="{FF2B5EF4-FFF2-40B4-BE49-F238E27FC236}">
                <a16:creationId xmlns:a16="http://schemas.microsoft.com/office/drawing/2014/main" id="{12656ED5-E2A2-403F-9BBE-9172E78B5DCD}"/>
              </a:ext>
            </a:extLst>
          </p:cNvPr>
          <p:cNvSpPr/>
          <p:nvPr/>
        </p:nvSpPr>
        <p:spPr>
          <a:xfrm>
            <a:off x="6984308" y="2998496"/>
            <a:ext cx="1079142" cy="43088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Sorted</a:t>
            </a:r>
          </a:p>
        </p:txBody>
      </p:sp>
    </p:spTree>
    <p:extLst>
      <p:ext uri="{BB962C8B-B14F-4D97-AF65-F5344CB8AC3E}">
        <p14:creationId xmlns:p14="http://schemas.microsoft.com/office/powerpoint/2010/main" val="2481653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03B4C-D767-458E-9225-E563E5D85171}"/>
              </a:ext>
            </a:extLst>
          </p:cNvPr>
          <p:cNvSpPr>
            <a:spLocks noGrp="1"/>
          </p:cNvSpPr>
          <p:nvPr>
            <p:ph type="title"/>
          </p:nvPr>
        </p:nvSpPr>
        <p:spPr/>
        <p:txBody>
          <a:bodyPr/>
          <a:lstStyle/>
          <a:p>
            <a:r>
              <a:rPr lang="en-GB" dirty="0"/>
              <a:t>Current initiatives </a:t>
            </a:r>
          </a:p>
        </p:txBody>
      </p:sp>
      <p:sp>
        <p:nvSpPr>
          <p:cNvPr id="4" name="Rectangle 3">
            <a:extLst>
              <a:ext uri="{FF2B5EF4-FFF2-40B4-BE49-F238E27FC236}">
                <a16:creationId xmlns:a16="http://schemas.microsoft.com/office/drawing/2014/main" id="{F9F876F0-94C1-4570-B09B-A6F02BD66C5E}"/>
              </a:ext>
            </a:extLst>
          </p:cNvPr>
          <p:cNvSpPr/>
          <p:nvPr/>
        </p:nvSpPr>
        <p:spPr>
          <a:xfrm>
            <a:off x="179512" y="1628800"/>
            <a:ext cx="3231975" cy="43088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See, Check and Notify </a:t>
            </a:r>
          </a:p>
        </p:txBody>
      </p:sp>
      <p:sp>
        <p:nvSpPr>
          <p:cNvPr id="5" name="Rectangle: Rounded Corners 4">
            <a:extLst>
              <a:ext uri="{FF2B5EF4-FFF2-40B4-BE49-F238E27FC236}">
                <a16:creationId xmlns:a16="http://schemas.microsoft.com/office/drawing/2014/main" id="{52FA3AA3-AE0C-4270-96D9-F12EC96C7FFC}"/>
              </a:ext>
            </a:extLst>
          </p:cNvPr>
          <p:cNvSpPr/>
          <p:nvPr/>
        </p:nvSpPr>
        <p:spPr>
          <a:xfrm>
            <a:off x="215896" y="2166833"/>
            <a:ext cx="8676583" cy="1225868"/>
          </a:xfrm>
          <a:prstGeom prst="roundRect">
            <a:avLst/>
          </a:prstGeom>
          <a:solidFill>
            <a:schemeClr val="bg1">
              <a:lumMod val="85000"/>
            </a:schemeClr>
          </a:solidFill>
          <a:ln w="28575">
            <a:solidFill>
              <a:schemeClr val="tx1"/>
            </a:solid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A current awareness strategy that aims to help businesses and organisations maximise safety and security using their existing resources</a:t>
            </a:r>
          </a:p>
        </p:txBody>
      </p:sp>
      <p:sp>
        <p:nvSpPr>
          <p:cNvPr id="6" name="Rectangle 5">
            <a:extLst>
              <a:ext uri="{FF2B5EF4-FFF2-40B4-BE49-F238E27FC236}">
                <a16:creationId xmlns:a16="http://schemas.microsoft.com/office/drawing/2014/main" id="{D819126A-57F2-4708-ABD9-A152BBA553F7}"/>
              </a:ext>
            </a:extLst>
          </p:cNvPr>
          <p:cNvSpPr/>
          <p:nvPr/>
        </p:nvSpPr>
        <p:spPr>
          <a:xfrm>
            <a:off x="179512" y="3573016"/>
            <a:ext cx="7667868" cy="43088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Action Counters Terrorism (ACT) Awareness - </a:t>
            </a:r>
            <a:r>
              <a:rPr kumimoji="0" lang="en-GB" sz="2200" b="1" i="0" u="none" strike="noStrike" kern="1200" cap="none" spc="0" normalizeH="0" baseline="0" noProof="0" dirty="0" err="1">
                <a:ln>
                  <a:noFill/>
                </a:ln>
                <a:solidFill>
                  <a:srgbClr val="00B0F0"/>
                </a:solidFill>
                <a:effectLst/>
                <a:uLnTx/>
                <a:uFillTx/>
                <a:latin typeface="Arial" charset="0"/>
                <a:ea typeface="+mn-ea"/>
                <a:cs typeface="Arial" charset="0"/>
              </a:rPr>
              <a:t>elearning</a:t>
            </a:r>
            <a:endParaRPr kumimoji="0" lang="en-GB" sz="2200" b="1" i="0" u="none" strike="noStrike" kern="1200" cap="none" spc="0" normalizeH="0" baseline="0" noProof="0" dirty="0">
              <a:ln>
                <a:noFill/>
              </a:ln>
              <a:solidFill>
                <a:srgbClr val="00B0F0"/>
              </a:solidFill>
              <a:effectLst/>
              <a:uLnTx/>
              <a:uFillTx/>
              <a:latin typeface="Arial" charset="0"/>
              <a:ea typeface="+mn-ea"/>
              <a:cs typeface="Arial" charset="0"/>
            </a:endParaRPr>
          </a:p>
        </p:txBody>
      </p:sp>
      <p:sp>
        <p:nvSpPr>
          <p:cNvPr id="7" name="Rectangle: Rounded Corners 6">
            <a:extLst>
              <a:ext uri="{FF2B5EF4-FFF2-40B4-BE49-F238E27FC236}">
                <a16:creationId xmlns:a16="http://schemas.microsoft.com/office/drawing/2014/main" id="{E6C49DB6-293B-4388-B3C9-01D7F8975733}"/>
              </a:ext>
            </a:extLst>
          </p:cNvPr>
          <p:cNvSpPr/>
          <p:nvPr/>
        </p:nvSpPr>
        <p:spPr>
          <a:xfrm>
            <a:off x="215896" y="4111049"/>
            <a:ext cx="8676583" cy="1038582"/>
          </a:xfrm>
          <a:prstGeom prst="roundRect">
            <a:avLst/>
          </a:prstGeom>
          <a:solidFill>
            <a:schemeClr val="bg1">
              <a:lumMod val="85000"/>
            </a:schemeClr>
          </a:solidFill>
          <a:ln w="28575">
            <a:solidFill>
              <a:schemeClr val="tx1"/>
            </a:solid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This is a free course to access via:</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100" b="1" i="0" u="none" strike="noStrike" kern="1200" cap="none" spc="0" normalizeH="0" baseline="0" noProof="0" dirty="0">
              <a:ln>
                <a:noFill/>
              </a:ln>
              <a:solidFill>
                <a:srgbClr val="000000"/>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https://ct.highfieldelearning.com/ </a:t>
            </a:r>
          </a:p>
        </p:txBody>
      </p:sp>
    </p:spTree>
    <p:extLst>
      <p:ext uri="{BB962C8B-B14F-4D97-AF65-F5344CB8AC3E}">
        <p14:creationId xmlns:p14="http://schemas.microsoft.com/office/powerpoint/2010/main" val="3765967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Searching without permission</a:t>
            </a:r>
          </a:p>
        </p:txBody>
      </p:sp>
      <p:sp>
        <p:nvSpPr>
          <p:cNvPr id="4" name="Rounded Rectangle 3"/>
          <p:cNvSpPr/>
          <p:nvPr/>
        </p:nvSpPr>
        <p:spPr>
          <a:xfrm>
            <a:off x="218796" y="2401223"/>
            <a:ext cx="8640176" cy="851297"/>
          </a:xfrm>
          <a:prstGeom prst="roundRect">
            <a:avLst/>
          </a:prstGeom>
          <a:solidFill>
            <a:srgbClr val="ABEAFF"/>
          </a:solidFill>
          <a:ln w="38100">
            <a:noFill/>
          </a:ln>
        </p:spPr>
        <p:txBody>
          <a:bodyPr wrap="square" anchor="ctr">
            <a:spAutoFit/>
          </a:bodyPr>
          <a:lstStyle/>
          <a:p>
            <a:pPr eaLnBrk="0" fontAlgn="base" hangingPunct="0">
              <a:spcBef>
                <a:spcPct val="20000"/>
              </a:spcBef>
              <a:spcAft>
                <a:spcPct val="0"/>
              </a:spcAft>
              <a:buClr>
                <a:srgbClr val="00B0F0"/>
              </a:buClr>
            </a:pPr>
            <a:r>
              <a:rPr lang="en-GB" sz="2200" kern="0" dirty="0">
                <a:solidFill>
                  <a:srgbClr val="000000"/>
                </a:solidFill>
              </a:rPr>
              <a:t>c</a:t>
            </a:r>
            <a:r>
              <a:rPr lang="en-GB" sz="2200" b="1" kern="0" dirty="0">
                <a:solidFill>
                  <a:srgbClr val="000000"/>
                </a:solidFill>
              </a:rPr>
              <a:t>riminal proceedings for assault being taken against the security officer</a:t>
            </a:r>
          </a:p>
        </p:txBody>
      </p:sp>
      <p:sp>
        <p:nvSpPr>
          <p:cNvPr id="5" name="Rounded Rectangle 4"/>
          <p:cNvSpPr/>
          <p:nvPr/>
        </p:nvSpPr>
        <p:spPr>
          <a:xfrm>
            <a:off x="221919" y="3394068"/>
            <a:ext cx="8637837" cy="851297"/>
          </a:xfrm>
          <a:prstGeom prst="roundRect">
            <a:avLst/>
          </a:prstGeom>
          <a:solidFill>
            <a:srgbClr val="ABEAFF"/>
          </a:solidFill>
          <a:ln w="38100">
            <a:noFill/>
          </a:ln>
        </p:spPr>
        <p:txBody>
          <a:bodyPr wrap="square" anchor="ctr">
            <a:spAutoFit/>
          </a:bodyPr>
          <a:lstStyle/>
          <a:p>
            <a:pPr eaLnBrk="0" fontAlgn="base" hangingPunct="0">
              <a:spcBef>
                <a:spcPct val="20000"/>
              </a:spcBef>
              <a:spcAft>
                <a:spcPct val="0"/>
              </a:spcAft>
              <a:buClr>
                <a:srgbClr val="00B0F0"/>
              </a:buClr>
            </a:pPr>
            <a:r>
              <a:rPr lang="en-GB" sz="2200" kern="0" dirty="0">
                <a:solidFill>
                  <a:srgbClr val="000000"/>
                </a:solidFill>
              </a:rPr>
              <a:t>c</a:t>
            </a:r>
            <a:r>
              <a:rPr lang="en-GB" sz="2200" b="1" kern="0" dirty="0">
                <a:solidFill>
                  <a:srgbClr val="000000"/>
                </a:solidFill>
              </a:rPr>
              <a:t>ivil action (compensation) being taken out against</a:t>
            </a:r>
            <a:br>
              <a:rPr lang="en-GB" sz="2200" b="1" kern="0" dirty="0">
                <a:solidFill>
                  <a:srgbClr val="000000"/>
                </a:solidFill>
              </a:rPr>
            </a:br>
            <a:r>
              <a:rPr lang="en-GB" sz="2200" b="1" kern="0" dirty="0">
                <a:solidFill>
                  <a:srgbClr val="000000"/>
                </a:solidFill>
              </a:rPr>
              <a:t>the security officer and/or the security company</a:t>
            </a:r>
          </a:p>
        </p:txBody>
      </p:sp>
      <p:sp>
        <p:nvSpPr>
          <p:cNvPr id="6" name="Rounded Rectangle 5"/>
          <p:cNvSpPr/>
          <p:nvPr/>
        </p:nvSpPr>
        <p:spPr>
          <a:xfrm>
            <a:off x="203594" y="4386913"/>
            <a:ext cx="8640176" cy="1225868"/>
          </a:xfrm>
          <a:prstGeom prst="roundRect">
            <a:avLst/>
          </a:prstGeom>
          <a:solidFill>
            <a:srgbClr val="ABEAFF"/>
          </a:solidFill>
          <a:ln w="38100">
            <a:noFill/>
          </a:ln>
        </p:spPr>
        <p:txBody>
          <a:bodyPr wrap="square" anchor="ctr">
            <a:spAutoFit/>
          </a:bodyPr>
          <a:lstStyle/>
          <a:p>
            <a:pPr eaLnBrk="0" fontAlgn="base" hangingPunct="0">
              <a:spcBef>
                <a:spcPct val="20000"/>
              </a:spcBef>
              <a:spcAft>
                <a:spcPct val="0"/>
              </a:spcAft>
              <a:buClr>
                <a:srgbClr val="00B0F0"/>
              </a:buClr>
            </a:pPr>
            <a:r>
              <a:rPr lang="en-GB" sz="2200" kern="0" dirty="0">
                <a:solidFill>
                  <a:srgbClr val="000000"/>
                </a:solidFill>
              </a:rPr>
              <a:t>a </a:t>
            </a:r>
            <a:r>
              <a:rPr lang="en-GB" sz="2200" b="1" kern="0" dirty="0">
                <a:solidFill>
                  <a:srgbClr val="000000"/>
                </a:solidFill>
              </a:rPr>
              <a:t>criminal case against a person committing a crime failing, because the search that found the evidence was illegal as consent was not obtained.</a:t>
            </a:r>
          </a:p>
        </p:txBody>
      </p:sp>
      <p:sp>
        <p:nvSpPr>
          <p:cNvPr id="8" name="Rounded Rectangle 6">
            <a:extLst>
              <a:ext uri="{FF2B5EF4-FFF2-40B4-BE49-F238E27FC236}">
                <a16:creationId xmlns:a16="http://schemas.microsoft.com/office/drawing/2014/main" id="{E3355543-BB63-4122-B081-7AAD65FE308D}"/>
              </a:ext>
            </a:extLst>
          </p:cNvPr>
          <p:cNvSpPr/>
          <p:nvPr/>
        </p:nvSpPr>
        <p:spPr>
          <a:xfrm>
            <a:off x="218796" y="1429815"/>
            <a:ext cx="8640960" cy="851297"/>
          </a:xfrm>
          <a:prstGeom prst="roundRect">
            <a:avLst/>
          </a:prstGeom>
          <a:noFill/>
          <a:ln w="38100">
            <a:noFill/>
          </a:ln>
        </p:spPr>
        <p:txBody>
          <a:bodyPr wrap="square" anchor="ctr">
            <a:spAutoFit/>
          </a:bodyPr>
          <a:lstStyle/>
          <a:p>
            <a:pPr eaLnBrk="0" fontAlgn="base" hangingPunct="0">
              <a:spcBef>
                <a:spcPct val="20000"/>
              </a:spcBef>
              <a:spcAft>
                <a:spcPct val="0"/>
              </a:spcAft>
              <a:buClr>
                <a:srgbClr val="00B0F0"/>
              </a:buClr>
            </a:pPr>
            <a:r>
              <a:rPr lang="en-GB" sz="2200" b="1" kern="0" dirty="0">
                <a:solidFill>
                  <a:srgbClr val="00B0F0"/>
                </a:solidFill>
              </a:rPr>
              <a:t>Searching someone without the necessary consent could result in:</a:t>
            </a:r>
          </a:p>
        </p:txBody>
      </p:sp>
    </p:spTree>
    <p:extLst>
      <p:ext uri="{BB962C8B-B14F-4D97-AF65-F5344CB8AC3E}">
        <p14:creationId xmlns:p14="http://schemas.microsoft.com/office/powerpoint/2010/main" val="1473790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7FC57-85A4-498E-A14B-12660B92282C}"/>
              </a:ext>
            </a:extLst>
          </p:cNvPr>
          <p:cNvSpPr>
            <a:spLocks noGrp="1"/>
          </p:cNvSpPr>
          <p:nvPr>
            <p:ph type="title"/>
          </p:nvPr>
        </p:nvSpPr>
        <p:spPr/>
        <p:txBody>
          <a:bodyPr/>
          <a:lstStyle/>
          <a:p>
            <a:r>
              <a:rPr lang="en-GB" dirty="0"/>
              <a:t>Counterterrorism experts </a:t>
            </a:r>
          </a:p>
        </p:txBody>
      </p:sp>
      <p:sp>
        <p:nvSpPr>
          <p:cNvPr id="3" name="Content Placeholder 2">
            <a:extLst>
              <a:ext uri="{FF2B5EF4-FFF2-40B4-BE49-F238E27FC236}">
                <a16:creationId xmlns:a16="http://schemas.microsoft.com/office/drawing/2014/main" id="{F1EAE839-AC75-407B-B0B1-79381925320B}"/>
              </a:ext>
            </a:extLst>
          </p:cNvPr>
          <p:cNvSpPr>
            <a:spLocks noGrp="1"/>
          </p:cNvSpPr>
          <p:nvPr>
            <p:ph idx="1"/>
          </p:nvPr>
        </p:nvSpPr>
        <p:spPr>
          <a:xfrm>
            <a:off x="251520" y="1772816"/>
            <a:ext cx="8640960" cy="3456384"/>
          </a:xfrm>
          <a:prstGeom prst="roundRect">
            <a:avLst/>
          </a:prstGeom>
          <a:ln w="28575">
            <a:solidFill>
              <a:schemeClr val="tx1"/>
            </a:solidFill>
          </a:ln>
        </p:spPr>
        <p:txBody>
          <a:bodyPr/>
          <a:lstStyle/>
          <a:p>
            <a:pPr marL="0" indent="0">
              <a:buNone/>
            </a:pPr>
            <a:r>
              <a:rPr lang="en-GB" dirty="0"/>
              <a:t>Additional information, advice and guidance can be found with the following sources:</a:t>
            </a:r>
          </a:p>
          <a:p>
            <a:pPr marL="0" indent="0">
              <a:buNone/>
            </a:pPr>
            <a:endParaRPr lang="en-GB" sz="1100" dirty="0"/>
          </a:p>
          <a:p>
            <a:pPr marL="0" indent="0">
              <a:buNone/>
            </a:pPr>
            <a:r>
              <a:rPr lang="en-GB" dirty="0"/>
              <a:t>Centre for the protection of National infrastructure (CPNI)</a:t>
            </a:r>
          </a:p>
          <a:p>
            <a:pPr marL="0" indent="0">
              <a:buNone/>
            </a:pPr>
            <a:r>
              <a:rPr lang="en-GB" dirty="0">
                <a:solidFill>
                  <a:srgbClr val="00B0F0"/>
                </a:solidFill>
              </a:rPr>
              <a:t>www.cpni.gov.uk/cpni-context</a:t>
            </a:r>
          </a:p>
          <a:p>
            <a:pPr marL="0" indent="0">
              <a:buNone/>
            </a:pPr>
            <a:endParaRPr lang="en-GB" sz="1100" dirty="0">
              <a:solidFill>
                <a:srgbClr val="00B0F0"/>
              </a:solidFill>
            </a:endParaRPr>
          </a:p>
          <a:p>
            <a:pPr marL="0" indent="0">
              <a:buNone/>
            </a:pPr>
            <a:r>
              <a:rPr lang="en-GB" dirty="0"/>
              <a:t>National Counter Terrorism Security office (</a:t>
            </a:r>
            <a:r>
              <a:rPr lang="en-GB" dirty="0" err="1"/>
              <a:t>NaCTSO</a:t>
            </a:r>
            <a:r>
              <a:rPr lang="en-GB" dirty="0"/>
              <a:t>)</a:t>
            </a:r>
          </a:p>
          <a:p>
            <a:pPr marL="0" indent="0">
              <a:buNone/>
            </a:pPr>
            <a:r>
              <a:rPr lang="en-GB" dirty="0">
                <a:solidFill>
                  <a:srgbClr val="00B0F0"/>
                </a:solidFill>
              </a:rPr>
              <a:t>www.gov.uk/government/organisations/national-counter-terrorism-security-office.</a:t>
            </a:r>
          </a:p>
        </p:txBody>
      </p:sp>
    </p:spTree>
    <p:extLst>
      <p:ext uri="{BB962C8B-B14F-4D97-AF65-F5344CB8AC3E}">
        <p14:creationId xmlns:p14="http://schemas.microsoft.com/office/powerpoint/2010/main" val="694000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E1758-C008-4D60-9729-F15A7428FBAA}"/>
              </a:ext>
            </a:extLst>
          </p:cNvPr>
          <p:cNvSpPr>
            <a:spLocks noGrp="1"/>
          </p:cNvSpPr>
          <p:nvPr>
            <p:ph type="title"/>
          </p:nvPr>
        </p:nvSpPr>
        <p:spPr/>
        <p:txBody>
          <a:bodyPr/>
          <a:lstStyle/>
          <a:p>
            <a:r>
              <a:rPr lang="en-GB" dirty="0"/>
              <a:t>Action counters terrorism</a:t>
            </a:r>
          </a:p>
        </p:txBody>
      </p:sp>
      <p:pic>
        <p:nvPicPr>
          <p:cNvPr id="7" name="Picture 6" descr="A close up of a logo&#10;&#10;Description automatically generated">
            <a:extLst>
              <a:ext uri="{FF2B5EF4-FFF2-40B4-BE49-F238E27FC236}">
                <a16:creationId xmlns:a16="http://schemas.microsoft.com/office/drawing/2014/main" id="{627204C6-2561-4D6E-94FC-6C79E0272F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328" y="2348880"/>
            <a:ext cx="7033343" cy="2160240"/>
          </a:xfrm>
          <a:prstGeom prst="rect">
            <a:avLst/>
          </a:prstGeom>
        </p:spPr>
      </p:pic>
    </p:spTree>
    <p:extLst>
      <p:ext uri="{BB962C8B-B14F-4D97-AF65-F5344CB8AC3E}">
        <p14:creationId xmlns:p14="http://schemas.microsoft.com/office/powerpoint/2010/main" val="644493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AD3FECB0-A078-2D4D-AEDC-6DCBCB19A0C6}"/>
              </a:ext>
            </a:extLst>
          </p:cNvPr>
          <p:cNvSpPr txBox="1"/>
          <p:nvPr/>
        </p:nvSpPr>
        <p:spPr>
          <a:xfrm>
            <a:off x="902644" y="1619136"/>
            <a:ext cx="7977518" cy="430887"/>
          </a:xfrm>
          <a:prstGeom prst="rect">
            <a:avLst/>
          </a:prstGeom>
          <a:noFill/>
        </p:spPr>
        <p:txBody>
          <a:bodyPr wrap="square" rtlCol="0">
            <a:spAutoFit/>
          </a:bodyPr>
          <a:lstStyle/>
          <a:p>
            <a:pPr lvl="0" eaLnBrk="0" hangingPunct="0">
              <a:spcBef>
                <a:spcPct val="20000"/>
              </a:spcBef>
              <a:buClr>
                <a:srgbClr val="00B0F0"/>
              </a:buClr>
              <a:defRPr/>
            </a:pPr>
            <a:r>
              <a:rPr lang="en-GB" sz="2200" kern="0" dirty="0">
                <a:solidFill>
                  <a:schemeClr val="tx1"/>
                </a:solidFill>
                <a:latin typeface="Arial"/>
                <a:cs typeface="Arial"/>
              </a:rPr>
              <a:t>What are the FIVE different threat levels?</a:t>
            </a:r>
          </a:p>
        </p:txBody>
      </p:sp>
      <p:sp>
        <p:nvSpPr>
          <p:cNvPr id="21" name="Oval 20">
            <a:extLst>
              <a:ext uri="{FF2B5EF4-FFF2-40B4-BE49-F238E27FC236}">
                <a16:creationId xmlns:a16="http://schemas.microsoft.com/office/drawing/2014/main" id="{0F2741E2-A903-0C42-BAB7-B4BFAD29C197}"/>
              </a:ext>
            </a:extLst>
          </p:cNvPr>
          <p:cNvSpPr/>
          <p:nvPr/>
        </p:nvSpPr>
        <p:spPr bwMode="auto">
          <a:xfrm>
            <a:off x="251520" y="1578725"/>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1</a:t>
            </a:r>
          </a:p>
        </p:txBody>
      </p:sp>
      <p:sp>
        <p:nvSpPr>
          <p:cNvPr id="22" name="Rounded Rectangle 21">
            <a:extLst>
              <a:ext uri="{FF2B5EF4-FFF2-40B4-BE49-F238E27FC236}">
                <a16:creationId xmlns:a16="http://schemas.microsoft.com/office/drawing/2014/main" id="{6B5D5432-0C1A-6C49-994A-F0892F11BF58}"/>
              </a:ext>
            </a:extLst>
          </p:cNvPr>
          <p:cNvSpPr/>
          <p:nvPr/>
        </p:nvSpPr>
        <p:spPr bwMode="auto">
          <a:xfrm>
            <a:off x="251520" y="2293413"/>
            <a:ext cx="8640960" cy="2575747"/>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grpSp>
        <p:nvGrpSpPr>
          <p:cNvPr id="23" name="Group 22">
            <a:extLst>
              <a:ext uri="{FF2B5EF4-FFF2-40B4-BE49-F238E27FC236}">
                <a16:creationId xmlns:a16="http://schemas.microsoft.com/office/drawing/2014/main" id="{FE0FE49C-7EA5-364B-85CA-C93B49FC1486}"/>
              </a:ext>
            </a:extLst>
          </p:cNvPr>
          <p:cNvGrpSpPr/>
          <p:nvPr/>
        </p:nvGrpSpPr>
        <p:grpSpPr>
          <a:xfrm>
            <a:off x="395536" y="2506802"/>
            <a:ext cx="12298801" cy="2146334"/>
            <a:chOff x="395536" y="2843919"/>
            <a:chExt cx="12298801" cy="2146334"/>
          </a:xfrm>
        </p:grpSpPr>
        <p:sp>
          <p:nvSpPr>
            <p:cNvPr id="24" name="Rounded Rectangle 23">
              <a:extLst>
                <a:ext uri="{FF2B5EF4-FFF2-40B4-BE49-F238E27FC236}">
                  <a16:creationId xmlns:a16="http://schemas.microsoft.com/office/drawing/2014/main" id="{1E845770-BFDB-D449-977F-6F5191297BCC}"/>
                </a:ext>
              </a:extLst>
            </p:cNvPr>
            <p:cNvSpPr/>
            <p:nvPr/>
          </p:nvSpPr>
          <p:spPr bwMode="auto">
            <a:xfrm>
              <a:off x="395536" y="2843919"/>
              <a:ext cx="8323794" cy="2146334"/>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br>
                <a:rPr lang="en-GB" sz="2000" dirty="0">
                  <a:solidFill>
                    <a:srgbClr val="00B0F0"/>
                  </a:solidFill>
                </a:rPr>
              </a:br>
              <a:r>
                <a:rPr lang="en-GB" sz="2000" dirty="0">
                  <a:solidFill>
                    <a:srgbClr val="00B0F0"/>
                  </a:solidFill>
                </a:rPr>
                <a:t>….........................................</a:t>
              </a:r>
              <a:br>
                <a:rPr lang="en-GB" sz="2000" dirty="0">
                  <a:solidFill>
                    <a:srgbClr val="00B0F0"/>
                  </a:solidFill>
                </a:rPr>
              </a:br>
              <a:r>
                <a:rPr lang="en-GB" sz="2000" dirty="0">
                  <a:solidFill>
                    <a:srgbClr val="00B0F0"/>
                  </a:solidFill>
                </a:rPr>
                <a:t>….........................................</a:t>
              </a:r>
              <a:endParaRPr lang="en-GB" sz="2000" b="1" dirty="0">
                <a:solidFill>
                  <a:srgbClr val="00B0F0"/>
                </a:solidFill>
              </a:endParaRPr>
            </a:p>
          </p:txBody>
        </p:sp>
        <p:sp>
          <p:nvSpPr>
            <p:cNvPr id="25" name="Rounded Rectangle 24">
              <a:extLst>
                <a:ext uri="{FF2B5EF4-FFF2-40B4-BE49-F238E27FC236}">
                  <a16:creationId xmlns:a16="http://schemas.microsoft.com/office/drawing/2014/main" id="{DF0D5CAA-835A-6F4A-9998-77B313E18025}"/>
                </a:ext>
              </a:extLst>
            </p:cNvPr>
            <p:cNvSpPr/>
            <p:nvPr/>
          </p:nvSpPr>
          <p:spPr bwMode="auto">
            <a:xfrm>
              <a:off x="611560" y="2957731"/>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1</a:t>
              </a:r>
            </a:p>
          </p:txBody>
        </p:sp>
        <p:sp>
          <p:nvSpPr>
            <p:cNvPr id="26" name="Rounded Rectangle 25">
              <a:extLst>
                <a:ext uri="{FF2B5EF4-FFF2-40B4-BE49-F238E27FC236}">
                  <a16:creationId xmlns:a16="http://schemas.microsoft.com/office/drawing/2014/main" id="{054433C8-C88E-8542-A25F-0E1939962403}"/>
                </a:ext>
              </a:extLst>
            </p:cNvPr>
            <p:cNvSpPr/>
            <p:nvPr/>
          </p:nvSpPr>
          <p:spPr bwMode="auto">
            <a:xfrm>
              <a:off x="611560" y="3566934"/>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2</a:t>
              </a:r>
            </a:p>
          </p:txBody>
        </p:sp>
        <p:sp>
          <p:nvSpPr>
            <p:cNvPr id="27" name="Rounded Rectangle 26">
              <a:extLst>
                <a:ext uri="{FF2B5EF4-FFF2-40B4-BE49-F238E27FC236}">
                  <a16:creationId xmlns:a16="http://schemas.microsoft.com/office/drawing/2014/main" id="{9D0FB378-5C2B-0740-8D3A-0F137D1AD39D}"/>
                </a:ext>
              </a:extLst>
            </p:cNvPr>
            <p:cNvSpPr/>
            <p:nvPr/>
          </p:nvSpPr>
          <p:spPr bwMode="auto">
            <a:xfrm>
              <a:off x="611560" y="4176070"/>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3</a:t>
              </a:r>
            </a:p>
          </p:txBody>
        </p:sp>
        <p:sp>
          <p:nvSpPr>
            <p:cNvPr id="28" name="Rounded Rectangle 27">
              <a:extLst>
                <a:ext uri="{FF2B5EF4-FFF2-40B4-BE49-F238E27FC236}">
                  <a16:creationId xmlns:a16="http://schemas.microsoft.com/office/drawing/2014/main" id="{B2045A11-5B57-C04B-8F21-407A67CA53B1}"/>
                </a:ext>
              </a:extLst>
            </p:cNvPr>
            <p:cNvSpPr/>
            <p:nvPr/>
          </p:nvSpPr>
          <p:spPr bwMode="auto">
            <a:xfrm>
              <a:off x="4525192" y="2957731"/>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4</a:t>
              </a:r>
            </a:p>
          </p:txBody>
        </p:sp>
        <p:sp>
          <p:nvSpPr>
            <p:cNvPr id="29" name="Rounded Rectangle 28">
              <a:extLst>
                <a:ext uri="{FF2B5EF4-FFF2-40B4-BE49-F238E27FC236}">
                  <a16:creationId xmlns:a16="http://schemas.microsoft.com/office/drawing/2014/main" id="{D1D2978E-26A8-CA4B-B61D-04AA0DD1F91F}"/>
                </a:ext>
              </a:extLst>
            </p:cNvPr>
            <p:cNvSpPr/>
            <p:nvPr/>
          </p:nvSpPr>
          <p:spPr bwMode="auto">
            <a:xfrm>
              <a:off x="4525192" y="3566934"/>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5</a:t>
              </a:r>
            </a:p>
          </p:txBody>
        </p:sp>
        <p:sp>
          <p:nvSpPr>
            <p:cNvPr id="30" name="Rounded Rectangle 29">
              <a:extLst>
                <a:ext uri="{FF2B5EF4-FFF2-40B4-BE49-F238E27FC236}">
                  <a16:creationId xmlns:a16="http://schemas.microsoft.com/office/drawing/2014/main" id="{F4268136-C292-B143-B923-ACFAF9BF0AD4}"/>
                </a:ext>
              </a:extLst>
            </p:cNvPr>
            <p:cNvSpPr/>
            <p:nvPr/>
          </p:nvSpPr>
          <p:spPr bwMode="auto">
            <a:xfrm>
              <a:off x="4370543" y="2843919"/>
              <a:ext cx="8323794" cy="2146334"/>
            </a:xfrm>
            <a:prstGeom prst="roundRect">
              <a:avLst>
                <a:gd name="adj" fmla="val 10514"/>
              </a:avLst>
            </a:prstGeom>
            <a:noFill/>
            <a:ln w="317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br>
                <a:rPr lang="en-GB" sz="2000" dirty="0">
                  <a:solidFill>
                    <a:srgbClr val="00B0F0"/>
                  </a:solidFill>
                </a:rPr>
              </a:br>
              <a:r>
                <a:rPr lang="en-GB" sz="2000" dirty="0">
                  <a:solidFill>
                    <a:srgbClr val="00B0F0"/>
                  </a:solidFill>
                </a:rPr>
                <a:t>….........................................</a:t>
              </a:r>
              <a:endParaRPr lang="en-GB" sz="2000" b="1" dirty="0">
                <a:solidFill>
                  <a:srgbClr val="00B0F0"/>
                </a:solidFill>
              </a:endParaRPr>
            </a:p>
          </p:txBody>
        </p:sp>
      </p:grpSp>
      <p:sp>
        <p:nvSpPr>
          <p:cNvPr id="32" name="Rounded Rectangle 4">
            <a:extLst>
              <a:ext uri="{FF2B5EF4-FFF2-40B4-BE49-F238E27FC236}">
                <a16:creationId xmlns:a16="http://schemas.microsoft.com/office/drawing/2014/main" id="{E97579A8-9587-6749-97FF-845079564601}"/>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33" name="Picture 32">
            <a:extLst>
              <a:ext uri="{FF2B5EF4-FFF2-40B4-BE49-F238E27FC236}">
                <a16:creationId xmlns:a16="http://schemas.microsoft.com/office/drawing/2014/main" id="{279A9BD1-7F5E-4841-A71C-037CC5CBB3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34" name="TextBox 33">
            <a:extLst>
              <a:ext uri="{FF2B5EF4-FFF2-40B4-BE49-F238E27FC236}">
                <a16:creationId xmlns:a16="http://schemas.microsoft.com/office/drawing/2014/main" id="{3BA4029D-8FA8-7544-9724-15D564EE890E}"/>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9</a:t>
            </a:r>
          </a:p>
        </p:txBody>
      </p:sp>
    </p:spTree>
    <p:extLst>
      <p:ext uri="{BB962C8B-B14F-4D97-AF65-F5344CB8AC3E}">
        <p14:creationId xmlns:p14="http://schemas.microsoft.com/office/powerpoint/2010/main" val="1235823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AD3FECB0-A078-2D4D-AEDC-6DCBCB19A0C6}"/>
              </a:ext>
            </a:extLst>
          </p:cNvPr>
          <p:cNvSpPr txBox="1"/>
          <p:nvPr/>
        </p:nvSpPr>
        <p:spPr>
          <a:xfrm>
            <a:off x="902644" y="1619136"/>
            <a:ext cx="7977518" cy="430887"/>
          </a:xfrm>
          <a:prstGeom prst="rect">
            <a:avLst/>
          </a:prstGeom>
          <a:noFill/>
        </p:spPr>
        <p:txBody>
          <a:bodyPr wrap="square" rtlCol="0">
            <a:spAutoFit/>
          </a:bodyPr>
          <a:lstStyle/>
          <a:p>
            <a:pPr lvl="0" eaLnBrk="0" hangingPunct="0">
              <a:spcBef>
                <a:spcPct val="20000"/>
              </a:spcBef>
              <a:buClr>
                <a:srgbClr val="00B0F0"/>
              </a:buClr>
              <a:defRPr/>
            </a:pPr>
            <a:r>
              <a:rPr lang="en-GB" sz="2200" kern="0" dirty="0">
                <a:solidFill>
                  <a:schemeClr val="tx1"/>
                </a:solidFill>
                <a:latin typeface="Arial"/>
                <a:cs typeface="Arial"/>
              </a:rPr>
              <a:t>What are the FIVE different threat levels?</a:t>
            </a:r>
          </a:p>
        </p:txBody>
      </p:sp>
      <p:sp>
        <p:nvSpPr>
          <p:cNvPr id="21" name="Oval 20">
            <a:extLst>
              <a:ext uri="{FF2B5EF4-FFF2-40B4-BE49-F238E27FC236}">
                <a16:creationId xmlns:a16="http://schemas.microsoft.com/office/drawing/2014/main" id="{0F2741E2-A903-0C42-BAB7-B4BFAD29C197}"/>
              </a:ext>
            </a:extLst>
          </p:cNvPr>
          <p:cNvSpPr/>
          <p:nvPr/>
        </p:nvSpPr>
        <p:spPr bwMode="auto">
          <a:xfrm>
            <a:off x="251520" y="1578725"/>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1</a:t>
            </a:r>
          </a:p>
        </p:txBody>
      </p:sp>
      <p:sp>
        <p:nvSpPr>
          <p:cNvPr id="22" name="Rounded Rectangle 21">
            <a:extLst>
              <a:ext uri="{FF2B5EF4-FFF2-40B4-BE49-F238E27FC236}">
                <a16:creationId xmlns:a16="http://schemas.microsoft.com/office/drawing/2014/main" id="{6B5D5432-0C1A-6C49-994A-F0892F11BF58}"/>
              </a:ext>
            </a:extLst>
          </p:cNvPr>
          <p:cNvSpPr/>
          <p:nvPr/>
        </p:nvSpPr>
        <p:spPr bwMode="auto">
          <a:xfrm>
            <a:off x="251520" y="2293413"/>
            <a:ext cx="8640960" cy="2575747"/>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grpSp>
        <p:nvGrpSpPr>
          <p:cNvPr id="23" name="Group 22">
            <a:extLst>
              <a:ext uri="{FF2B5EF4-FFF2-40B4-BE49-F238E27FC236}">
                <a16:creationId xmlns:a16="http://schemas.microsoft.com/office/drawing/2014/main" id="{FE0FE49C-7EA5-364B-85CA-C93B49FC1486}"/>
              </a:ext>
            </a:extLst>
          </p:cNvPr>
          <p:cNvGrpSpPr/>
          <p:nvPr/>
        </p:nvGrpSpPr>
        <p:grpSpPr>
          <a:xfrm>
            <a:off x="395536" y="2506802"/>
            <a:ext cx="12298801" cy="2146334"/>
            <a:chOff x="395536" y="2843919"/>
            <a:chExt cx="12298801" cy="2146334"/>
          </a:xfrm>
        </p:grpSpPr>
        <p:sp>
          <p:nvSpPr>
            <p:cNvPr id="24" name="Rounded Rectangle 23">
              <a:extLst>
                <a:ext uri="{FF2B5EF4-FFF2-40B4-BE49-F238E27FC236}">
                  <a16:creationId xmlns:a16="http://schemas.microsoft.com/office/drawing/2014/main" id="{1E845770-BFDB-D449-977F-6F5191297BCC}"/>
                </a:ext>
              </a:extLst>
            </p:cNvPr>
            <p:cNvSpPr/>
            <p:nvPr/>
          </p:nvSpPr>
          <p:spPr bwMode="auto">
            <a:xfrm>
              <a:off x="395536" y="2843919"/>
              <a:ext cx="8323794" cy="2146334"/>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br>
                <a:rPr lang="en-GB" sz="2000" dirty="0">
                  <a:solidFill>
                    <a:srgbClr val="00B0F0"/>
                  </a:solidFill>
                </a:rPr>
              </a:br>
              <a:r>
                <a:rPr lang="en-GB" sz="2000" dirty="0">
                  <a:solidFill>
                    <a:srgbClr val="00B0F0"/>
                  </a:solidFill>
                </a:rPr>
                <a:t>….........................................</a:t>
              </a:r>
              <a:br>
                <a:rPr lang="en-GB" sz="2000" dirty="0">
                  <a:solidFill>
                    <a:srgbClr val="00B0F0"/>
                  </a:solidFill>
                </a:rPr>
              </a:br>
              <a:r>
                <a:rPr lang="en-GB" sz="2000" dirty="0">
                  <a:solidFill>
                    <a:srgbClr val="00B0F0"/>
                  </a:solidFill>
                </a:rPr>
                <a:t>….........................................</a:t>
              </a:r>
              <a:endParaRPr lang="en-GB" sz="2000" b="1" dirty="0">
                <a:solidFill>
                  <a:srgbClr val="00B0F0"/>
                </a:solidFill>
              </a:endParaRPr>
            </a:p>
          </p:txBody>
        </p:sp>
        <p:sp>
          <p:nvSpPr>
            <p:cNvPr id="25" name="Rounded Rectangle 24">
              <a:extLst>
                <a:ext uri="{FF2B5EF4-FFF2-40B4-BE49-F238E27FC236}">
                  <a16:creationId xmlns:a16="http://schemas.microsoft.com/office/drawing/2014/main" id="{DF0D5CAA-835A-6F4A-9998-77B313E18025}"/>
                </a:ext>
              </a:extLst>
            </p:cNvPr>
            <p:cNvSpPr/>
            <p:nvPr/>
          </p:nvSpPr>
          <p:spPr bwMode="auto">
            <a:xfrm>
              <a:off x="611560" y="2957731"/>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1</a:t>
              </a:r>
            </a:p>
          </p:txBody>
        </p:sp>
        <p:sp>
          <p:nvSpPr>
            <p:cNvPr id="26" name="Rounded Rectangle 25">
              <a:extLst>
                <a:ext uri="{FF2B5EF4-FFF2-40B4-BE49-F238E27FC236}">
                  <a16:creationId xmlns:a16="http://schemas.microsoft.com/office/drawing/2014/main" id="{054433C8-C88E-8542-A25F-0E1939962403}"/>
                </a:ext>
              </a:extLst>
            </p:cNvPr>
            <p:cNvSpPr/>
            <p:nvPr/>
          </p:nvSpPr>
          <p:spPr bwMode="auto">
            <a:xfrm>
              <a:off x="611560" y="3566934"/>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2</a:t>
              </a:r>
            </a:p>
          </p:txBody>
        </p:sp>
        <p:sp>
          <p:nvSpPr>
            <p:cNvPr id="27" name="Rounded Rectangle 26">
              <a:extLst>
                <a:ext uri="{FF2B5EF4-FFF2-40B4-BE49-F238E27FC236}">
                  <a16:creationId xmlns:a16="http://schemas.microsoft.com/office/drawing/2014/main" id="{9D0FB378-5C2B-0740-8D3A-0F137D1AD39D}"/>
                </a:ext>
              </a:extLst>
            </p:cNvPr>
            <p:cNvSpPr/>
            <p:nvPr/>
          </p:nvSpPr>
          <p:spPr bwMode="auto">
            <a:xfrm>
              <a:off x="611560" y="4176070"/>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3</a:t>
              </a:r>
            </a:p>
          </p:txBody>
        </p:sp>
        <p:sp>
          <p:nvSpPr>
            <p:cNvPr id="28" name="Rounded Rectangle 27">
              <a:extLst>
                <a:ext uri="{FF2B5EF4-FFF2-40B4-BE49-F238E27FC236}">
                  <a16:creationId xmlns:a16="http://schemas.microsoft.com/office/drawing/2014/main" id="{B2045A11-5B57-C04B-8F21-407A67CA53B1}"/>
                </a:ext>
              </a:extLst>
            </p:cNvPr>
            <p:cNvSpPr/>
            <p:nvPr/>
          </p:nvSpPr>
          <p:spPr bwMode="auto">
            <a:xfrm>
              <a:off x="4525192" y="2957731"/>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4</a:t>
              </a:r>
            </a:p>
          </p:txBody>
        </p:sp>
        <p:sp>
          <p:nvSpPr>
            <p:cNvPr id="29" name="Rounded Rectangle 28">
              <a:extLst>
                <a:ext uri="{FF2B5EF4-FFF2-40B4-BE49-F238E27FC236}">
                  <a16:creationId xmlns:a16="http://schemas.microsoft.com/office/drawing/2014/main" id="{D1D2978E-26A8-CA4B-B61D-04AA0DD1F91F}"/>
                </a:ext>
              </a:extLst>
            </p:cNvPr>
            <p:cNvSpPr/>
            <p:nvPr/>
          </p:nvSpPr>
          <p:spPr bwMode="auto">
            <a:xfrm>
              <a:off x="4525192" y="3566934"/>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5</a:t>
              </a:r>
            </a:p>
          </p:txBody>
        </p:sp>
        <p:sp>
          <p:nvSpPr>
            <p:cNvPr id="30" name="Rounded Rectangle 29">
              <a:extLst>
                <a:ext uri="{FF2B5EF4-FFF2-40B4-BE49-F238E27FC236}">
                  <a16:creationId xmlns:a16="http://schemas.microsoft.com/office/drawing/2014/main" id="{F4268136-C292-B143-B923-ACFAF9BF0AD4}"/>
                </a:ext>
              </a:extLst>
            </p:cNvPr>
            <p:cNvSpPr/>
            <p:nvPr/>
          </p:nvSpPr>
          <p:spPr bwMode="auto">
            <a:xfrm>
              <a:off x="4370543" y="2843919"/>
              <a:ext cx="8323794" cy="2146334"/>
            </a:xfrm>
            <a:prstGeom prst="roundRect">
              <a:avLst>
                <a:gd name="adj" fmla="val 10514"/>
              </a:avLst>
            </a:prstGeom>
            <a:noFill/>
            <a:ln w="317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br>
                <a:rPr lang="en-GB" sz="2000" dirty="0">
                  <a:solidFill>
                    <a:srgbClr val="00B0F0"/>
                  </a:solidFill>
                </a:rPr>
              </a:br>
              <a:r>
                <a:rPr lang="en-GB" sz="2000" dirty="0">
                  <a:solidFill>
                    <a:srgbClr val="00B0F0"/>
                  </a:solidFill>
                </a:rPr>
                <a:t>….........................................</a:t>
              </a:r>
              <a:endParaRPr lang="en-GB" sz="2000" b="1" dirty="0">
                <a:solidFill>
                  <a:srgbClr val="00B0F0"/>
                </a:solidFill>
              </a:endParaRPr>
            </a:p>
          </p:txBody>
        </p:sp>
      </p:grpSp>
      <p:sp>
        <p:nvSpPr>
          <p:cNvPr id="32" name="Rounded Rectangle 4">
            <a:extLst>
              <a:ext uri="{FF2B5EF4-FFF2-40B4-BE49-F238E27FC236}">
                <a16:creationId xmlns:a16="http://schemas.microsoft.com/office/drawing/2014/main" id="{E97579A8-9587-6749-97FF-845079564601}"/>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33" name="Picture 32">
            <a:extLst>
              <a:ext uri="{FF2B5EF4-FFF2-40B4-BE49-F238E27FC236}">
                <a16:creationId xmlns:a16="http://schemas.microsoft.com/office/drawing/2014/main" id="{279A9BD1-7F5E-4841-A71C-037CC5CBB3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34" name="TextBox 33">
            <a:extLst>
              <a:ext uri="{FF2B5EF4-FFF2-40B4-BE49-F238E27FC236}">
                <a16:creationId xmlns:a16="http://schemas.microsoft.com/office/drawing/2014/main" id="{3BA4029D-8FA8-7544-9724-15D564EE890E}"/>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9</a:t>
            </a:r>
          </a:p>
        </p:txBody>
      </p:sp>
      <p:sp>
        <p:nvSpPr>
          <p:cNvPr id="35" name="TextBox 34">
            <a:extLst>
              <a:ext uri="{FF2B5EF4-FFF2-40B4-BE49-F238E27FC236}">
                <a16:creationId xmlns:a16="http://schemas.microsoft.com/office/drawing/2014/main" id="{9EDC96EA-7BEE-6942-AACA-7DDE7DBA9914}"/>
              </a:ext>
            </a:extLst>
          </p:cNvPr>
          <p:cNvSpPr txBox="1"/>
          <p:nvPr/>
        </p:nvSpPr>
        <p:spPr>
          <a:xfrm>
            <a:off x="1171108" y="2484723"/>
            <a:ext cx="3736327" cy="1778436"/>
          </a:xfrm>
          <a:prstGeom prst="rect">
            <a:avLst/>
          </a:prstGeom>
          <a:noFill/>
        </p:spPr>
        <p:txBody>
          <a:bodyPr wrap="square" rtlCol="0">
            <a:spAutoFit/>
          </a:bodyPr>
          <a:lstStyle/>
          <a:p>
            <a:pPr>
              <a:lnSpc>
                <a:spcPct val="200000"/>
              </a:lnSpc>
              <a:spcBef>
                <a:spcPts val="600"/>
              </a:spcBef>
              <a:buClr>
                <a:srgbClr val="00B0F0"/>
              </a:buClr>
            </a:pPr>
            <a:r>
              <a:rPr lang="en-US" sz="1750" dirty="0">
                <a:solidFill>
                  <a:srgbClr val="FF0000"/>
                </a:solidFill>
              </a:rPr>
              <a:t>Critical</a:t>
            </a:r>
          </a:p>
          <a:p>
            <a:pPr>
              <a:lnSpc>
                <a:spcPct val="200000"/>
              </a:lnSpc>
              <a:spcBef>
                <a:spcPts val="600"/>
              </a:spcBef>
              <a:buClr>
                <a:srgbClr val="00B0F0"/>
              </a:buClr>
            </a:pPr>
            <a:r>
              <a:rPr lang="en-US" sz="1750" dirty="0">
                <a:solidFill>
                  <a:srgbClr val="FF0000"/>
                </a:solidFill>
              </a:rPr>
              <a:t>Severe</a:t>
            </a:r>
          </a:p>
          <a:p>
            <a:pPr>
              <a:lnSpc>
                <a:spcPct val="200000"/>
              </a:lnSpc>
              <a:spcBef>
                <a:spcPts val="600"/>
              </a:spcBef>
              <a:buClr>
                <a:srgbClr val="00B0F0"/>
              </a:buClr>
            </a:pPr>
            <a:r>
              <a:rPr lang="en-US" sz="1750" dirty="0">
                <a:solidFill>
                  <a:srgbClr val="FF0000"/>
                </a:solidFill>
              </a:rPr>
              <a:t>Substantial</a:t>
            </a:r>
          </a:p>
        </p:txBody>
      </p:sp>
      <p:sp>
        <p:nvSpPr>
          <p:cNvPr id="36" name="TextBox 35">
            <a:extLst>
              <a:ext uri="{FF2B5EF4-FFF2-40B4-BE49-F238E27FC236}">
                <a16:creationId xmlns:a16="http://schemas.microsoft.com/office/drawing/2014/main" id="{34B132EC-DE1D-3744-8D9E-A2512668B501}"/>
              </a:ext>
            </a:extLst>
          </p:cNvPr>
          <p:cNvSpPr txBox="1"/>
          <p:nvPr/>
        </p:nvSpPr>
        <p:spPr>
          <a:xfrm>
            <a:off x="5199031" y="2484723"/>
            <a:ext cx="3736327" cy="1200329"/>
          </a:xfrm>
          <a:prstGeom prst="rect">
            <a:avLst/>
          </a:prstGeom>
          <a:noFill/>
        </p:spPr>
        <p:txBody>
          <a:bodyPr wrap="square" rtlCol="0">
            <a:spAutoFit/>
          </a:bodyPr>
          <a:lstStyle/>
          <a:p>
            <a:pPr>
              <a:lnSpc>
                <a:spcPct val="200000"/>
              </a:lnSpc>
              <a:spcBef>
                <a:spcPts val="600"/>
              </a:spcBef>
              <a:buClr>
                <a:srgbClr val="00B0F0"/>
              </a:buClr>
            </a:pPr>
            <a:r>
              <a:rPr lang="en-US" sz="1750" dirty="0">
                <a:solidFill>
                  <a:srgbClr val="FF0000"/>
                </a:solidFill>
              </a:rPr>
              <a:t>Moderate</a:t>
            </a:r>
          </a:p>
          <a:p>
            <a:pPr>
              <a:lnSpc>
                <a:spcPct val="200000"/>
              </a:lnSpc>
              <a:spcBef>
                <a:spcPts val="600"/>
              </a:spcBef>
              <a:buClr>
                <a:srgbClr val="00B0F0"/>
              </a:buClr>
            </a:pPr>
            <a:r>
              <a:rPr lang="en-US" sz="1750" dirty="0">
                <a:solidFill>
                  <a:srgbClr val="FF0000"/>
                </a:solidFill>
              </a:rPr>
              <a:t>Low.</a:t>
            </a:r>
          </a:p>
        </p:txBody>
      </p:sp>
    </p:spTree>
    <p:extLst>
      <p:ext uri="{BB962C8B-B14F-4D97-AF65-F5344CB8AC3E}">
        <p14:creationId xmlns:p14="http://schemas.microsoft.com/office/powerpoint/2010/main" val="1530399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fade">
                                      <p:cBhvr>
                                        <p:cTn id="1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E103E867-E3D0-7744-97A8-347AE02F5E82}"/>
              </a:ext>
            </a:extLst>
          </p:cNvPr>
          <p:cNvSpPr/>
          <p:nvPr/>
        </p:nvSpPr>
        <p:spPr bwMode="auto">
          <a:xfrm>
            <a:off x="239202" y="2647948"/>
            <a:ext cx="8640960" cy="2869284"/>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a:ln>
                <a:noFill/>
              </a:ln>
              <a:solidFill>
                <a:schemeClr val="tx1"/>
              </a:solidFill>
              <a:effectLst/>
              <a:latin typeface="Arial" charset="0"/>
            </a:endParaRPr>
          </a:p>
        </p:txBody>
      </p:sp>
      <p:sp>
        <p:nvSpPr>
          <p:cNvPr id="12" name="Rounded Rectangle 11">
            <a:extLst>
              <a:ext uri="{FF2B5EF4-FFF2-40B4-BE49-F238E27FC236}">
                <a16:creationId xmlns:a16="http://schemas.microsoft.com/office/drawing/2014/main" id="{6BFC6760-D7CC-9D4E-B5A5-03529D84B684}"/>
              </a:ext>
            </a:extLst>
          </p:cNvPr>
          <p:cNvSpPr/>
          <p:nvPr/>
        </p:nvSpPr>
        <p:spPr bwMode="auto">
          <a:xfrm>
            <a:off x="383218" y="2821552"/>
            <a:ext cx="8323794" cy="2479656"/>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20000"/>
              </a:spcBef>
              <a:buClr>
                <a:srgbClr val="189049"/>
              </a:buClr>
            </a:pPr>
            <a:r>
              <a:rPr kumimoji="0" lang="en-GB" sz="2000" b="1" i="0" u="none" strike="noStrike" cap="none" normalizeH="0" baseline="0" dirty="0">
                <a:ln>
                  <a:noFill/>
                </a:ln>
                <a:solidFill>
                  <a:srgbClr val="00B0F0"/>
                </a:solidFill>
                <a:effectLst/>
                <a:latin typeface="Arial" charset="0"/>
              </a:rPr>
              <a:t>..................................................................................................................</a:t>
            </a:r>
          </a:p>
          <a:p>
            <a:pPr>
              <a:spcBef>
                <a:spcPct val="20000"/>
              </a:spcBef>
              <a:buClr>
                <a:srgbClr val="189049"/>
              </a:buClr>
            </a:pPr>
            <a:r>
              <a:rPr lang="en-GB" sz="2000" dirty="0">
                <a:solidFill>
                  <a:srgbClr val="00B0F0"/>
                </a:solidFill>
              </a:rPr>
              <a:t>.................................................................................................................. </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endParaRPr kumimoji="0" lang="en-GB" sz="2000" b="1" i="0" u="none" strike="noStrike" cap="none" normalizeH="0" baseline="0" dirty="0">
              <a:ln>
                <a:noFill/>
              </a:ln>
              <a:solidFill>
                <a:srgbClr val="00B0F0"/>
              </a:solidFill>
              <a:effectLst/>
              <a:latin typeface="Arial" charset="0"/>
            </a:endParaRPr>
          </a:p>
        </p:txBody>
      </p:sp>
      <p:sp>
        <p:nvSpPr>
          <p:cNvPr id="13" name="TextBox 12">
            <a:extLst>
              <a:ext uri="{FF2B5EF4-FFF2-40B4-BE49-F238E27FC236}">
                <a16:creationId xmlns:a16="http://schemas.microsoft.com/office/drawing/2014/main" id="{F5A89B47-51D6-D844-9D22-7392AF0E9FE2}"/>
              </a:ext>
            </a:extLst>
          </p:cNvPr>
          <p:cNvSpPr txBox="1"/>
          <p:nvPr/>
        </p:nvSpPr>
        <p:spPr>
          <a:xfrm>
            <a:off x="902644" y="1891670"/>
            <a:ext cx="7977518" cy="461665"/>
          </a:xfrm>
          <a:prstGeom prst="rect">
            <a:avLst/>
          </a:prstGeom>
          <a:noFill/>
        </p:spPr>
        <p:txBody>
          <a:bodyPr wrap="square" rtlCol="0">
            <a:spAutoFit/>
          </a:bodyPr>
          <a:lstStyle/>
          <a:p>
            <a:pPr>
              <a:spcBef>
                <a:spcPts val="600"/>
              </a:spcBef>
              <a:buClr>
                <a:srgbClr val="00B0F0"/>
              </a:buClr>
              <a:tabLst>
                <a:tab pos="304800" algn="l"/>
              </a:tabLst>
            </a:pPr>
            <a:r>
              <a:rPr lang="en-GB" kern="0" dirty="0">
                <a:solidFill>
                  <a:schemeClr val="tx1"/>
                </a:solidFill>
                <a:latin typeface="Arial"/>
                <a:cs typeface="Arial"/>
              </a:rPr>
              <a:t>What are the most common terror attack methods?</a:t>
            </a:r>
          </a:p>
        </p:txBody>
      </p:sp>
      <p:sp>
        <p:nvSpPr>
          <p:cNvPr id="14" name="Oval 13">
            <a:extLst>
              <a:ext uri="{FF2B5EF4-FFF2-40B4-BE49-F238E27FC236}">
                <a16:creationId xmlns:a16="http://schemas.microsoft.com/office/drawing/2014/main" id="{4ED1BEBE-FBFE-D046-AB90-1E08FB72640A}"/>
              </a:ext>
            </a:extLst>
          </p:cNvPr>
          <p:cNvSpPr/>
          <p:nvPr/>
        </p:nvSpPr>
        <p:spPr bwMode="auto">
          <a:xfrm>
            <a:off x="251520" y="1870503"/>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2</a:t>
            </a:r>
          </a:p>
        </p:txBody>
      </p:sp>
      <p:sp>
        <p:nvSpPr>
          <p:cNvPr id="15" name="Rounded Rectangle 4">
            <a:extLst>
              <a:ext uri="{FF2B5EF4-FFF2-40B4-BE49-F238E27FC236}">
                <a16:creationId xmlns:a16="http://schemas.microsoft.com/office/drawing/2014/main" id="{17C9D102-4647-0944-A187-8E8CEEE7F466}"/>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16" name="Picture 15">
            <a:extLst>
              <a:ext uri="{FF2B5EF4-FFF2-40B4-BE49-F238E27FC236}">
                <a16:creationId xmlns:a16="http://schemas.microsoft.com/office/drawing/2014/main" id="{8DCC7117-74B7-9542-89C5-31A0B2E56F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17" name="TextBox 16">
            <a:extLst>
              <a:ext uri="{FF2B5EF4-FFF2-40B4-BE49-F238E27FC236}">
                <a16:creationId xmlns:a16="http://schemas.microsoft.com/office/drawing/2014/main" id="{BC8D2F73-089D-D242-983B-2AF03B497285}"/>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9</a:t>
            </a:r>
          </a:p>
        </p:txBody>
      </p:sp>
    </p:spTree>
    <p:extLst>
      <p:ext uri="{BB962C8B-B14F-4D97-AF65-F5344CB8AC3E}">
        <p14:creationId xmlns:p14="http://schemas.microsoft.com/office/powerpoint/2010/main" val="2282114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E103E867-E3D0-7744-97A8-347AE02F5E82}"/>
              </a:ext>
            </a:extLst>
          </p:cNvPr>
          <p:cNvSpPr/>
          <p:nvPr/>
        </p:nvSpPr>
        <p:spPr bwMode="auto">
          <a:xfrm>
            <a:off x="239202" y="2647948"/>
            <a:ext cx="8640960" cy="2869284"/>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a:ln>
                <a:noFill/>
              </a:ln>
              <a:solidFill>
                <a:schemeClr val="tx1"/>
              </a:solidFill>
              <a:effectLst/>
              <a:latin typeface="Arial" charset="0"/>
            </a:endParaRPr>
          </a:p>
        </p:txBody>
      </p:sp>
      <p:sp>
        <p:nvSpPr>
          <p:cNvPr id="12" name="Rounded Rectangle 11">
            <a:extLst>
              <a:ext uri="{FF2B5EF4-FFF2-40B4-BE49-F238E27FC236}">
                <a16:creationId xmlns:a16="http://schemas.microsoft.com/office/drawing/2014/main" id="{6BFC6760-D7CC-9D4E-B5A5-03529D84B684}"/>
              </a:ext>
            </a:extLst>
          </p:cNvPr>
          <p:cNvSpPr/>
          <p:nvPr/>
        </p:nvSpPr>
        <p:spPr bwMode="auto">
          <a:xfrm>
            <a:off x="383218" y="2821552"/>
            <a:ext cx="8323794" cy="2479656"/>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20000"/>
              </a:spcBef>
              <a:buClr>
                <a:srgbClr val="189049"/>
              </a:buClr>
            </a:pPr>
            <a:r>
              <a:rPr kumimoji="0" lang="en-GB" sz="2000" b="1" i="0" u="none" strike="noStrike" cap="none" normalizeH="0" baseline="0" dirty="0">
                <a:ln>
                  <a:noFill/>
                </a:ln>
                <a:solidFill>
                  <a:srgbClr val="00B0F0"/>
                </a:solidFill>
                <a:effectLst/>
                <a:latin typeface="Arial" charset="0"/>
              </a:rPr>
              <a:t>..................................................................................................................</a:t>
            </a:r>
          </a:p>
          <a:p>
            <a:pPr>
              <a:spcBef>
                <a:spcPct val="20000"/>
              </a:spcBef>
              <a:buClr>
                <a:srgbClr val="189049"/>
              </a:buClr>
            </a:pPr>
            <a:r>
              <a:rPr lang="en-GB" sz="2000" dirty="0">
                <a:solidFill>
                  <a:srgbClr val="00B0F0"/>
                </a:solidFill>
              </a:rPr>
              <a:t>.................................................................................................................. </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endParaRPr kumimoji="0" lang="en-GB" sz="2000" b="1" i="0" u="none" strike="noStrike" cap="none" normalizeH="0" baseline="0" dirty="0">
              <a:ln>
                <a:noFill/>
              </a:ln>
              <a:solidFill>
                <a:srgbClr val="00B0F0"/>
              </a:solidFill>
              <a:effectLst/>
              <a:latin typeface="Arial" charset="0"/>
            </a:endParaRPr>
          </a:p>
        </p:txBody>
      </p:sp>
      <p:sp>
        <p:nvSpPr>
          <p:cNvPr id="13" name="TextBox 12">
            <a:extLst>
              <a:ext uri="{FF2B5EF4-FFF2-40B4-BE49-F238E27FC236}">
                <a16:creationId xmlns:a16="http://schemas.microsoft.com/office/drawing/2014/main" id="{F5A89B47-51D6-D844-9D22-7392AF0E9FE2}"/>
              </a:ext>
            </a:extLst>
          </p:cNvPr>
          <p:cNvSpPr txBox="1"/>
          <p:nvPr/>
        </p:nvSpPr>
        <p:spPr>
          <a:xfrm>
            <a:off x="902644" y="1891670"/>
            <a:ext cx="7977518" cy="430887"/>
          </a:xfrm>
          <a:prstGeom prst="rect">
            <a:avLst/>
          </a:prstGeom>
          <a:noFill/>
        </p:spPr>
        <p:txBody>
          <a:bodyPr wrap="square" rtlCol="0">
            <a:spAutoFit/>
          </a:bodyPr>
          <a:lstStyle/>
          <a:p>
            <a:pPr>
              <a:spcBef>
                <a:spcPts val="600"/>
              </a:spcBef>
              <a:buClr>
                <a:srgbClr val="00B0F0"/>
              </a:buClr>
              <a:tabLst>
                <a:tab pos="304800" algn="l"/>
              </a:tabLst>
            </a:pPr>
            <a:r>
              <a:rPr lang="en-GB" sz="2200" kern="0" dirty="0">
                <a:solidFill>
                  <a:schemeClr val="tx1"/>
                </a:solidFill>
                <a:latin typeface="Arial"/>
                <a:cs typeface="Arial"/>
              </a:rPr>
              <a:t>What are the most common terror attack methods?</a:t>
            </a:r>
          </a:p>
        </p:txBody>
      </p:sp>
      <p:sp>
        <p:nvSpPr>
          <p:cNvPr id="14" name="Oval 13">
            <a:extLst>
              <a:ext uri="{FF2B5EF4-FFF2-40B4-BE49-F238E27FC236}">
                <a16:creationId xmlns:a16="http://schemas.microsoft.com/office/drawing/2014/main" id="{4ED1BEBE-FBFE-D046-AB90-1E08FB72640A}"/>
              </a:ext>
            </a:extLst>
          </p:cNvPr>
          <p:cNvSpPr/>
          <p:nvPr/>
        </p:nvSpPr>
        <p:spPr bwMode="auto">
          <a:xfrm>
            <a:off x="251520" y="1870503"/>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2</a:t>
            </a:r>
          </a:p>
        </p:txBody>
      </p:sp>
      <p:sp>
        <p:nvSpPr>
          <p:cNvPr id="15" name="Rounded Rectangle 4">
            <a:extLst>
              <a:ext uri="{FF2B5EF4-FFF2-40B4-BE49-F238E27FC236}">
                <a16:creationId xmlns:a16="http://schemas.microsoft.com/office/drawing/2014/main" id="{17C9D102-4647-0944-A187-8E8CEEE7F466}"/>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16" name="Picture 15">
            <a:extLst>
              <a:ext uri="{FF2B5EF4-FFF2-40B4-BE49-F238E27FC236}">
                <a16:creationId xmlns:a16="http://schemas.microsoft.com/office/drawing/2014/main" id="{8DCC7117-74B7-9542-89C5-31A0B2E56F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17" name="TextBox 16">
            <a:extLst>
              <a:ext uri="{FF2B5EF4-FFF2-40B4-BE49-F238E27FC236}">
                <a16:creationId xmlns:a16="http://schemas.microsoft.com/office/drawing/2014/main" id="{BC8D2F73-089D-D242-983B-2AF03B497285}"/>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9</a:t>
            </a:r>
          </a:p>
        </p:txBody>
      </p:sp>
      <p:sp>
        <p:nvSpPr>
          <p:cNvPr id="18" name="TextBox 17">
            <a:extLst>
              <a:ext uri="{FF2B5EF4-FFF2-40B4-BE49-F238E27FC236}">
                <a16:creationId xmlns:a16="http://schemas.microsoft.com/office/drawing/2014/main" id="{1335C9F3-E4C9-F548-A115-8DE524D89F7E}"/>
              </a:ext>
            </a:extLst>
          </p:cNvPr>
          <p:cNvSpPr txBox="1"/>
          <p:nvPr/>
        </p:nvSpPr>
        <p:spPr>
          <a:xfrm>
            <a:off x="458748" y="2852936"/>
            <a:ext cx="8001684" cy="1746632"/>
          </a:xfrm>
          <a:prstGeom prst="rect">
            <a:avLst/>
          </a:prstGeom>
          <a:noFill/>
        </p:spPr>
        <p:txBody>
          <a:bodyPr wrap="square" rtlCol="0">
            <a:spAutoFit/>
          </a:bodyPr>
          <a:lstStyle/>
          <a:p>
            <a:pPr>
              <a:spcBef>
                <a:spcPts val="600"/>
              </a:spcBef>
              <a:buClr>
                <a:srgbClr val="00B0F0"/>
              </a:buClr>
            </a:pPr>
            <a:r>
              <a:rPr lang="en-US" sz="1750" dirty="0">
                <a:solidFill>
                  <a:srgbClr val="FF0000"/>
                </a:solidFill>
              </a:rPr>
              <a:t>Marauding terror attack</a:t>
            </a:r>
          </a:p>
          <a:p>
            <a:pPr>
              <a:spcBef>
                <a:spcPts val="600"/>
              </a:spcBef>
              <a:buClr>
                <a:srgbClr val="00B0F0"/>
              </a:buClr>
            </a:pPr>
            <a:r>
              <a:rPr lang="en-US" sz="1750" dirty="0">
                <a:solidFill>
                  <a:srgbClr val="FF0000"/>
                </a:solidFill>
              </a:rPr>
              <a:t>Explosive devices</a:t>
            </a:r>
          </a:p>
          <a:p>
            <a:pPr>
              <a:spcBef>
                <a:spcPts val="600"/>
              </a:spcBef>
              <a:buClr>
                <a:srgbClr val="00B0F0"/>
              </a:buClr>
            </a:pPr>
            <a:r>
              <a:rPr lang="en-US" sz="1750" dirty="0">
                <a:solidFill>
                  <a:srgbClr val="FF0000"/>
                </a:solidFill>
              </a:rPr>
              <a:t>Vehicle as a weapon</a:t>
            </a:r>
          </a:p>
          <a:p>
            <a:pPr>
              <a:spcBef>
                <a:spcPts val="600"/>
              </a:spcBef>
              <a:buClr>
                <a:srgbClr val="00B0F0"/>
              </a:buClr>
            </a:pPr>
            <a:r>
              <a:rPr lang="en-US" sz="1750" dirty="0">
                <a:solidFill>
                  <a:srgbClr val="FF0000"/>
                </a:solidFill>
              </a:rPr>
              <a:t>Hazardous substances</a:t>
            </a:r>
          </a:p>
          <a:p>
            <a:pPr>
              <a:spcBef>
                <a:spcPts val="600"/>
              </a:spcBef>
              <a:buClr>
                <a:srgbClr val="00B0F0"/>
              </a:buClr>
            </a:pPr>
            <a:r>
              <a:rPr lang="en-US" sz="1750" dirty="0">
                <a:solidFill>
                  <a:srgbClr val="FF0000"/>
                </a:solidFill>
              </a:rPr>
              <a:t>Cyberattacks.</a:t>
            </a:r>
          </a:p>
        </p:txBody>
      </p:sp>
    </p:spTree>
    <p:extLst>
      <p:ext uri="{BB962C8B-B14F-4D97-AF65-F5344CB8AC3E}">
        <p14:creationId xmlns:p14="http://schemas.microsoft.com/office/powerpoint/2010/main" val="190880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E103E867-E3D0-7744-97A8-347AE02F5E82}"/>
              </a:ext>
            </a:extLst>
          </p:cNvPr>
          <p:cNvSpPr/>
          <p:nvPr/>
        </p:nvSpPr>
        <p:spPr bwMode="auto">
          <a:xfrm>
            <a:off x="239202" y="2647948"/>
            <a:ext cx="8640960" cy="2869284"/>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a:ln>
                <a:noFill/>
              </a:ln>
              <a:solidFill>
                <a:schemeClr val="tx1"/>
              </a:solidFill>
              <a:effectLst/>
              <a:latin typeface="Arial" charset="0"/>
            </a:endParaRPr>
          </a:p>
        </p:txBody>
      </p:sp>
      <p:sp>
        <p:nvSpPr>
          <p:cNvPr id="12" name="Rounded Rectangle 11">
            <a:extLst>
              <a:ext uri="{FF2B5EF4-FFF2-40B4-BE49-F238E27FC236}">
                <a16:creationId xmlns:a16="http://schemas.microsoft.com/office/drawing/2014/main" id="{6BFC6760-D7CC-9D4E-B5A5-03529D84B684}"/>
              </a:ext>
            </a:extLst>
          </p:cNvPr>
          <p:cNvSpPr/>
          <p:nvPr/>
        </p:nvSpPr>
        <p:spPr bwMode="auto">
          <a:xfrm>
            <a:off x="383218" y="2821552"/>
            <a:ext cx="8323794" cy="2479656"/>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20000"/>
              </a:spcBef>
              <a:buClr>
                <a:srgbClr val="189049"/>
              </a:buClr>
            </a:pPr>
            <a:r>
              <a:rPr kumimoji="0" lang="en-GB" sz="2000" b="1" i="0" u="none" strike="noStrike" cap="none" normalizeH="0" baseline="0" dirty="0">
                <a:ln>
                  <a:noFill/>
                </a:ln>
                <a:solidFill>
                  <a:srgbClr val="00B0F0"/>
                </a:solidFill>
                <a:effectLst/>
                <a:latin typeface="Arial" charset="0"/>
              </a:rPr>
              <a:t>..................................................................................................................</a:t>
            </a:r>
          </a:p>
          <a:p>
            <a:pPr>
              <a:spcBef>
                <a:spcPct val="20000"/>
              </a:spcBef>
              <a:buClr>
                <a:srgbClr val="189049"/>
              </a:buClr>
            </a:pPr>
            <a:r>
              <a:rPr lang="en-GB" sz="2000" dirty="0">
                <a:solidFill>
                  <a:srgbClr val="00B0F0"/>
                </a:solidFill>
              </a:rPr>
              <a:t>.................................................................................................................. </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endParaRPr kumimoji="0" lang="en-GB" sz="2000" b="1" i="0" u="none" strike="noStrike" cap="none" normalizeH="0" baseline="0" dirty="0">
              <a:ln>
                <a:noFill/>
              </a:ln>
              <a:solidFill>
                <a:srgbClr val="00B0F0"/>
              </a:solidFill>
              <a:effectLst/>
              <a:latin typeface="Arial" charset="0"/>
            </a:endParaRPr>
          </a:p>
        </p:txBody>
      </p:sp>
      <p:sp>
        <p:nvSpPr>
          <p:cNvPr id="13" name="TextBox 12">
            <a:extLst>
              <a:ext uri="{FF2B5EF4-FFF2-40B4-BE49-F238E27FC236}">
                <a16:creationId xmlns:a16="http://schemas.microsoft.com/office/drawing/2014/main" id="{F5A89B47-51D6-D844-9D22-7392AF0E9FE2}"/>
              </a:ext>
            </a:extLst>
          </p:cNvPr>
          <p:cNvSpPr txBox="1"/>
          <p:nvPr/>
        </p:nvSpPr>
        <p:spPr>
          <a:xfrm>
            <a:off x="902644" y="1325959"/>
            <a:ext cx="7977518" cy="1107996"/>
          </a:xfrm>
          <a:prstGeom prst="rect">
            <a:avLst/>
          </a:prstGeom>
          <a:noFill/>
        </p:spPr>
        <p:txBody>
          <a:bodyPr wrap="square" rtlCol="0">
            <a:spAutoFit/>
          </a:bodyPr>
          <a:lstStyle/>
          <a:p>
            <a:pPr>
              <a:spcBef>
                <a:spcPts val="600"/>
              </a:spcBef>
              <a:buClr>
                <a:srgbClr val="00B0F0"/>
              </a:buClr>
              <a:tabLst>
                <a:tab pos="304800" algn="l"/>
              </a:tabLst>
            </a:pPr>
            <a:r>
              <a:rPr lang="en-GB" sz="2200" kern="0" dirty="0">
                <a:solidFill>
                  <a:schemeClr val="tx1"/>
                </a:solidFill>
                <a:latin typeface="Arial"/>
                <a:cs typeface="Arial"/>
              </a:rPr>
              <a:t>Identify behaviours that could indicate </a:t>
            </a:r>
            <a:br>
              <a:rPr lang="en-GB" sz="2200" kern="0" dirty="0">
                <a:solidFill>
                  <a:schemeClr val="tx1"/>
                </a:solidFill>
                <a:latin typeface="Arial"/>
                <a:cs typeface="Arial"/>
              </a:rPr>
            </a:br>
            <a:r>
              <a:rPr lang="en-GB" sz="2200" kern="0" dirty="0">
                <a:solidFill>
                  <a:schemeClr val="tx1"/>
                </a:solidFill>
                <a:latin typeface="Arial"/>
                <a:cs typeface="Arial"/>
              </a:rPr>
              <a:t>suspicious activity and explain how you </a:t>
            </a:r>
            <a:br>
              <a:rPr lang="en-GB" sz="2200" kern="0" dirty="0">
                <a:solidFill>
                  <a:schemeClr val="tx1"/>
                </a:solidFill>
                <a:latin typeface="Arial"/>
                <a:cs typeface="Arial"/>
              </a:rPr>
            </a:br>
            <a:r>
              <a:rPr lang="en-GB" sz="2200" kern="0" dirty="0">
                <a:solidFill>
                  <a:schemeClr val="tx1"/>
                </a:solidFill>
                <a:latin typeface="Arial"/>
                <a:cs typeface="Arial"/>
              </a:rPr>
              <a:t>would respond to the activity you have identified.</a:t>
            </a:r>
          </a:p>
        </p:txBody>
      </p:sp>
      <p:sp>
        <p:nvSpPr>
          <p:cNvPr id="14" name="Oval 13">
            <a:extLst>
              <a:ext uri="{FF2B5EF4-FFF2-40B4-BE49-F238E27FC236}">
                <a16:creationId xmlns:a16="http://schemas.microsoft.com/office/drawing/2014/main" id="{4ED1BEBE-FBFE-D046-AB90-1E08FB72640A}"/>
              </a:ext>
            </a:extLst>
          </p:cNvPr>
          <p:cNvSpPr/>
          <p:nvPr/>
        </p:nvSpPr>
        <p:spPr bwMode="auto">
          <a:xfrm>
            <a:off x="251520" y="1412832"/>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3</a:t>
            </a:r>
          </a:p>
        </p:txBody>
      </p:sp>
      <p:sp>
        <p:nvSpPr>
          <p:cNvPr id="15" name="Rounded Rectangle 4">
            <a:extLst>
              <a:ext uri="{FF2B5EF4-FFF2-40B4-BE49-F238E27FC236}">
                <a16:creationId xmlns:a16="http://schemas.microsoft.com/office/drawing/2014/main" id="{17C9D102-4647-0944-A187-8E8CEEE7F466}"/>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16" name="Picture 15">
            <a:extLst>
              <a:ext uri="{FF2B5EF4-FFF2-40B4-BE49-F238E27FC236}">
                <a16:creationId xmlns:a16="http://schemas.microsoft.com/office/drawing/2014/main" id="{8DCC7117-74B7-9542-89C5-31A0B2E56F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17" name="TextBox 16">
            <a:extLst>
              <a:ext uri="{FF2B5EF4-FFF2-40B4-BE49-F238E27FC236}">
                <a16:creationId xmlns:a16="http://schemas.microsoft.com/office/drawing/2014/main" id="{BC8D2F73-089D-D242-983B-2AF03B497285}"/>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9</a:t>
            </a:r>
          </a:p>
        </p:txBody>
      </p:sp>
    </p:spTree>
    <p:extLst>
      <p:ext uri="{BB962C8B-B14F-4D97-AF65-F5344CB8AC3E}">
        <p14:creationId xmlns:p14="http://schemas.microsoft.com/office/powerpoint/2010/main" val="213306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E103E867-E3D0-7744-97A8-347AE02F5E82}"/>
              </a:ext>
            </a:extLst>
          </p:cNvPr>
          <p:cNvSpPr/>
          <p:nvPr/>
        </p:nvSpPr>
        <p:spPr bwMode="auto">
          <a:xfrm>
            <a:off x="239202" y="2647948"/>
            <a:ext cx="8640960" cy="2869284"/>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a:ln>
                <a:noFill/>
              </a:ln>
              <a:solidFill>
                <a:schemeClr val="tx1"/>
              </a:solidFill>
              <a:effectLst/>
              <a:latin typeface="Arial" charset="0"/>
            </a:endParaRPr>
          </a:p>
        </p:txBody>
      </p:sp>
      <p:sp>
        <p:nvSpPr>
          <p:cNvPr id="12" name="Rounded Rectangle 11">
            <a:extLst>
              <a:ext uri="{FF2B5EF4-FFF2-40B4-BE49-F238E27FC236}">
                <a16:creationId xmlns:a16="http://schemas.microsoft.com/office/drawing/2014/main" id="{6BFC6760-D7CC-9D4E-B5A5-03529D84B684}"/>
              </a:ext>
            </a:extLst>
          </p:cNvPr>
          <p:cNvSpPr/>
          <p:nvPr/>
        </p:nvSpPr>
        <p:spPr bwMode="auto">
          <a:xfrm>
            <a:off x="383218" y="2821552"/>
            <a:ext cx="8323794" cy="2479656"/>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20000"/>
              </a:spcBef>
              <a:buClr>
                <a:srgbClr val="189049"/>
              </a:buClr>
            </a:pPr>
            <a:r>
              <a:rPr kumimoji="0" lang="en-GB" sz="2000" b="1" i="0" u="none" strike="noStrike" cap="none" normalizeH="0" baseline="0" dirty="0">
                <a:ln>
                  <a:noFill/>
                </a:ln>
                <a:solidFill>
                  <a:srgbClr val="00B0F0"/>
                </a:solidFill>
                <a:effectLst/>
                <a:latin typeface="Arial" charset="0"/>
              </a:rPr>
              <a:t>..................................................................................................................</a:t>
            </a:r>
          </a:p>
          <a:p>
            <a:pPr>
              <a:spcBef>
                <a:spcPct val="20000"/>
              </a:spcBef>
              <a:buClr>
                <a:srgbClr val="189049"/>
              </a:buClr>
            </a:pPr>
            <a:r>
              <a:rPr lang="en-GB" sz="2000" dirty="0">
                <a:solidFill>
                  <a:srgbClr val="00B0F0"/>
                </a:solidFill>
              </a:rPr>
              <a:t>.................................................................................................................. </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endParaRPr kumimoji="0" lang="en-GB" sz="2000" b="1" i="0" u="none" strike="noStrike" cap="none" normalizeH="0" baseline="0" dirty="0">
              <a:ln>
                <a:noFill/>
              </a:ln>
              <a:solidFill>
                <a:srgbClr val="00B0F0"/>
              </a:solidFill>
              <a:effectLst/>
              <a:latin typeface="Arial" charset="0"/>
            </a:endParaRPr>
          </a:p>
        </p:txBody>
      </p:sp>
      <p:sp>
        <p:nvSpPr>
          <p:cNvPr id="13" name="TextBox 12">
            <a:extLst>
              <a:ext uri="{FF2B5EF4-FFF2-40B4-BE49-F238E27FC236}">
                <a16:creationId xmlns:a16="http://schemas.microsoft.com/office/drawing/2014/main" id="{F5A89B47-51D6-D844-9D22-7392AF0E9FE2}"/>
              </a:ext>
            </a:extLst>
          </p:cNvPr>
          <p:cNvSpPr txBox="1"/>
          <p:nvPr/>
        </p:nvSpPr>
        <p:spPr>
          <a:xfrm>
            <a:off x="902644" y="1325959"/>
            <a:ext cx="7977518" cy="1107996"/>
          </a:xfrm>
          <a:prstGeom prst="rect">
            <a:avLst/>
          </a:prstGeom>
          <a:noFill/>
        </p:spPr>
        <p:txBody>
          <a:bodyPr wrap="square" rtlCol="0">
            <a:spAutoFit/>
          </a:bodyPr>
          <a:lstStyle/>
          <a:p>
            <a:pPr>
              <a:spcBef>
                <a:spcPts val="600"/>
              </a:spcBef>
              <a:buClr>
                <a:srgbClr val="00B0F0"/>
              </a:buClr>
              <a:tabLst>
                <a:tab pos="304800" algn="l"/>
              </a:tabLst>
            </a:pPr>
            <a:r>
              <a:rPr lang="en-GB" sz="2200" kern="0" dirty="0">
                <a:solidFill>
                  <a:schemeClr val="tx1"/>
                </a:solidFill>
                <a:latin typeface="Arial"/>
                <a:cs typeface="Arial"/>
              </a:rPr>
              <a:t>Identify behaviours that could indicate </a:t>
            </a:r>
            <a:br>
              <a:rPr lang="en-GB" sz="2200" kern="0" dirty="0">
                <a:solidFill>
                  <a:schemeClr val="tx1"/>
                </a:solidFill>
                <a:latin typeface="Arial"/>
                <a:cs typeface="Arial"/>
              </a:rPr>
            </a:br>
            <a:r>
              <a:rPr lang="en-GB" sz="2200" kern="0" dirty="0">
                <a:solidFill>
                  <a:schemeClr val="tx1"/>
                </a:solidFill>
                <a:latin typeface="Arial"/>
                <a:cs typeface="Arial"/>
              </a:rPr>
              <a:t>suspicious activity and explain how you </a:t>
            </a:r>
            <a:br>
              <a:rPr lang="en-GB" sz="2200" kern="0" dirty="0">
                <a:solidFill>
                  <a:schemeClr val="tx1"/>
                </a:solidFill>
                <a:latin typeface="Arial"/>
                <a:cs typeface="Arial"/>
              </a:rPr>
            </a:br>
            <a:r>
              <a:rPr lang="en-GB" sz="2200" kern="0" dirty="0">
                <a:solidFill>
                  <a:schemeClr val="tx1"/>
                </a:solidFill>
                <a:latin typeface="Arial"/>
                <a:cs typeface="Arial"/>
              </a:rPr>
              <a:t>would respond to the activity you have identified.</a:t>
            </a:r>
          </a:p>
        </p:txBody>
      </p:sp>
      <p:sp>
        <p:nvSpPr>
          <p:cNvPr id="14" name="Oval 13">
            <a:extLst>
              <a:ext uri="{FF2B5EF4-FFF2-40B4-BE49-F238E27FC236}">
                <a16:creationId xmlns:a16="http://schemas.microsoft.com/office/drawing/2014/main" id="{4ED1BEBE-FBFE-D046-AB90-1E08FB72640A}"/>
              </a:ext>
            </a:extLst>
          </p:cNvPr>
          <p:cNvSpPr/>
          <p:nvPr/>
        </p:nvSpPr>
        <p:spPr bwMode="auto">
          <a:xfrm>
            <a:off x="251520" y="1412832"/>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3</a:t>
            </a:r>
          </a:p>
        </p:txBody>
      </p:sp>
      <p:sp>
        <p:nvSpPr>
          <p:cNvPr id="15" name="Rounded Rectangle 4">
            <a:extLst>
              <a:ext uri="{FF2B5EF4-FFF2-40B4-BE49-F238E27FC236}">
                <a16:creationId xmlns:a16="http://schemas.microsoft.com/office/drawing/2014/main" id="{17C9D102-4647-0944-A187-8E8CEEE7F466}"/>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16" name="Picture 15">
            <a:extLst>
              <a:ext uri="{FF2B5EF4-FFF2-40B4-BE49-F238E27FC236}">
                <a16:creationId xmlns:a16="http://schemas.microsoft.com/office/drawing/2014/main" id="{8DCC7117-74B7-9542-89C5-31A0B2E56F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17" name="TextBox 16">
            <a:extLst>
              <a:ext uri="{FF2B5EF4-FFF2-40B4-BE49-F238E27FC236}">
                <a16:creationId xmlns:a16="http://schemas.microsoft.com/office/drawing/2014/main" id="{BC8D2F73-089D-D242-983B-2AF03B497285}"/>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9</a:t>
            </a:r>
          </a:p>
        </p:txBody>
      </p:sp>
      <p:sp>
        <p:nvSpPr>
          <p:cNvPr id="9" name="TextBox 8">
            <a:extLst>
              <a:ext uri="{FF2B5EF4-FFF2-40B4-BE49-F238E27FC236}">
                <a16:creationId xmlns:a16="http://schemas.microsoft.com/office/drawing/2014/main" id="{5C29503C-2DB2-F143-BC53-5B17E1B89FDB}"/>
              </a:ext>
            </a:extLst>
          </p:cNvPr>
          <p:cNvSpPr txBox="1"/>
          <p:nvPr/>
        </p:nvSpPr>
        <p:spPr>
          <a:xfrm>
            <a:off x="469012" y="2866871"/>
            <a:ext cx="8001684" cy="1354217"/>
          </a:xfrm>
          <a:prstGeom prst="rect">
            <a:avLst/>
          </a:prstGeom>
          <a:noFill/>
        </p:spPr>
        <p:txBody>
          <a:bodyPr wrap="square" rtlCol="0">
            <a:spAutoFit/>
          </a:bodyPr>
          <a:lstStyle/>
          <a:p>
            <a:pPr>
              <a:spcBef>
                <a:spcPts val="600"/>
              </a:spcBef>
              <a:buClr>
                <a:srgbClr val="00B0F0"/>
              </a:buClr>
            </a:pPr>
            <a:r>
              <a:rPr lang="en-US" sz="1800" dirty="0">
                <a:solidFill>
                  <a:srgbClr val="FF0000"/>
                </a:solidFill>
              </a:rPr>
              <a:t>Particular interest in the outside of the building</a:t>
            </a:r>
          </a:p>
          <a:p>
            <a:pPr>
              <a:spcBef>
                <a:spcPts val="600"/>
              </a:spcBef>
              <a:buClr>
                <a:srgbClr val="00B0F0"/>
              </a:buClr>
            </a:pPr>
            <a:r>
              <a:rPr lang="en-US" sz="1800" dirty="0">
                <a:solidFill>
                  <a:srgbClr val="FF0000"/>
                </a:solidFill>
              </a:rPr>
              <a:t>An interest in the CCTV systems and other security measures</a:t>
            </a:r>
          </a:p>
          <a:p>
            <a:pPr>
              <a:spcBef>
                <a:spcPts val="600"/>
              </a:spcBef>
              <a:buClr>
                <a:srgbClr val="00B0F0"/>
              </a:buClr>
            </a:pPr>
            <a:r>
              <a:rPr lang="en-US" sz="1800" dirty="0">
                <a:solidFill>
                  <a:srgbClr val="FF0000"/>
                </a:solidFill>
              </a:rPr>
              <a:t>Asking unusual questions or very specific questions about the site </a:t>
            </a:r>
            <a:br>
              <a:rPr lang="en-US" sz="1800" dirty="0">
                <a:solidFill>
                  <a:srgbClr val="FF0000"/>
                </a:solidFill>
              </a:rPr>
            </a:br>
            <a:r>
              <a:rPr lang="en-US" sz="1800" dirty="0">
                <a:solidFill>
                  <a:srgbClr val="FF0000"/>
                </a:solidFill>
              </a:rPr>
              <a:t>or security arrangements.</a:t>
            </a:r>
          </a:p>
        </p:txBody>
      </p:sp>
    </p:spTree>
    <p:extLst>
      <p:ext uri="{BB962C8B-B14F-4D97-AF65-F5344CB8AC3E}">
        <p14:creationId xmlns:p14="http://schemas.microsoft.com/office/powerpoint/2010/main" val="1248797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4"/>
          <p:cNvSpPr txBox="1">
            <a:spLocks/>
          </p:cNvSpPr>
          <p:nvPr/>
        </p:nvSpPr>
        <p:spPr>
          <a:xfrm>
            <a:off x="899592" y="4599304"/>
            <a:ext cx="7560840" cy="1350144"/>
          </a:xfrm>
          <a:prstGeom prst="rect">
            <a:avLst/>
          </a:prstGeom>
        </p:spPr>
        <p:txBody>
          <a:bodyPr lIns="1260000" rIns="1260000" anchor="ctr"/>
          <a:lstStyle>
            <a:lvl1pPr algn="ctr" defTabSz="914400" rtl="0" eaLnBrk="1" latinLnBrk="0" hangingPunct="1">
              <a:spcBef>
                <a:spcPct val="0"/>
              </a:spcBef>
              <a:buNone/>
              <a:defRPr sz="3000" b="1" kern="1200">
                <a:solidFill>
                  <a:schemeClr val="bg1"/>
                </a:solidFill>
                <a:latin typeface="Arial" panose="020B0604020202020204" pitchFamily="34" charset="0"/>
                <a:ea typeface="+mj-ea"/>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Keeping vulnerable </a:t>
            </a:r>
            <a:br>
              <a:rPr kumimoji="0" lang="en-GB" sz="24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br>
            <a:r>
              <a:rPr kumimoji="0" lang="en-GB" sz="24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people safe</a:t>
            </a:r>
          </a:p>
        </p:txBody>
      </p:sp>
      <p:grpSp>
        <p:nvGrpSpPr>
          <p:cNvPr id="6" name="Group 5">
            <a:extLst>
              <a:ext uri="{FF2B5EF4-FFF2-40B4-BE49-F238E27FC236}">
                <a16:creationId xmlns:a16="http://schemas.microsoft.com/office/drawing/2014/main" id="{7CF878C7-9A48-4F03-B254-A06587F212EA}"/>
              </a:ext>
            </a:extLst>
          </p:cNvPr>
          <p:cNvGrpSpPr/>
          <p:nvPr/>
        </p:nvGrpSpPr>
        <p:grpSpPr>
          <a:xfrm>
            <a:off x="7219917" y="4509269"/>
            <a:ext cx="1976777" cy="1638035"/>
            <a:chOff x="7219917" y="4509269"/>
            <a:chExt cx="1976777" cy="1638035"/>
          </a:xfrm>
        </p:grpSpPr>
        <p:sp>
          <p:nvSpPr>
            <p:cNvPr id="8" name="Oval 5">
              <a:hlinkClick r:id="" action="ppaction://noaction"/>
              <a:extLst>
                <a:ext uri="{FF2B5EF4-FFF2-40B4-BE49-F238E27FC236}">
                  <a16:creationId xmlns:a16="http://schemas.microsoft.com/office/drawing/2014/main" id="{BE55675E-1CDD-4C1D-AEC1-D738E7223C50}"/>
                </a:ext>
              </a:extLst>
            </p:cNvPr>
            <p:cNvSpPr>
              <a:spLocks noChangeArrowheads="1"/>
            </p:cNvSpPr>
            <p:nvPr/>
          </p:nvSpPr>
          <p:spPr bwMode="auto">
            <a:xfrm>
              <a:off x="7398307" y="4527304"/>
              <a:ext cx="1620000" cy="1620000"/>
            </a:xfrm>
            <a:prstGeom prst="ellipse">
              <a:avLst/>
            </a:prstGeom>
            <a:solidFill>
              <a:srgbClr val="00B0F0"/>
            </a:solidFill>
            <a:ln w="57150">
              <a:solidFill>
                <a:schemeClr val="bg1"/>
              </a:solidFill>
              <a:round/>
              <a:headEnd/>
              <a:tailEnd/>
            </a:ln>
          </p:spPr>
          <p:txBody>
            <a:bodyPr wrap="none" lIns="180000" tIns="180000" rIns="180000" bIns="180000" anchor="t"/>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6600" dirty="0">
                  <a:solidFill>
                    <a:prstClr val="white"/>
                  </a:solidFill>
                  <a:ea typeface="MS PGothic" pitchFamily="34" charset="-128"/>
                </a:rPr>
                <a:t>1</a:t>
              </a:r>
              <a:r>
                <a:rPr lang="en-US" altLang="en-US" sz="6600" b="1" dirty="0">
                  <a:solidFill>
                    <a:prstClr val="white"/>
                  </a:solidFill>
                  <a:ea typeface="MS PGothic" pitchFamily="34" charset="-128"/>
                </a:rPr>
                <a:t>.3</a:t>
              </a:r>
            </a:p>
          </p:txBody>
        </p:sp>
        <p:pic>
          <p:nvPicPr>
            <p:cNvPr id="10" name="Picture 9">
              <a:extLst>
                <a:ext uri="{FF2B5EF4-FFF2-40B4-BE49-F238E27FC236}">
                  <a16:creationId xmlns:a16="http://schemas.microsoft.com/office/drawing/2014/main" id="{BF3A911E-9462-4CB8-96D2-DBC6E4EAFC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9917" y="4509269"/>
              <a:ext cx="1976777" cy="739640"/>
            </a:xfrm>
            <a:prstGeom prst="rect">
              <a:avLst/>
            </a:prstGeom>
          </p:spPr>
        </p:pic>
      </p:grpSp>
      <p:pic>
        <p:nvPicPr>
          <p:cNvPr id="7" name="Picture 6" descr="A close up of a mask&#10;&#10;Description automatically generated">
            <a:extLst>
              <a:ext uri="{FF2B5EF4-FFF2-40B4-BE49-F238E27FC236}">
                <a16:creationId xmlns:a16="http://schemas.microsoft.com/office/drawing/2014/main" id="{32C552A6-414F-4345-ACA3-9548786AD0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732822" y="269953"/>
            <a:ext cx="1678355" cy="4271758"/>
          </a:xfrm>
          <a:prstGeom prst="rect">
            <a:avLst/>
          </a:prstGeom>
        </p:spPr>
      </p:pic>
    </p:spTree>
    <p:extLst>
      <p:ext uri="{BB962C8B-B14F-4D97-AF65-F5344CB8AC3E}">
        <p14:creationId xmlns:p14="http://schemas.microsoft.com/office/powerpoint/2010/main" val="193060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en-US" dirty="0"/>
              <a:t>Vulnerable people</a:t>
            </a:r>
            <a:endParaRPr lang="en-GB" altLang="en-US" dirty="0"/>
          </a:p>
        </p:txBody>
      </p:sp>
      <p:grpSp>
        <p:nvGrpSpPr>
          <p:cNvPr id="12" name="Group 11">
            <a:extLst>
              <a:ext uri="{FF2B5EF4-FFF2-40B4-BE49-F238E27FC236}">
                <a16:creationId xmlns:a16="http://schemas.microsoft.com/office/drawing/2014/main" id="{5499F712-94EF-4CFB-BC2B-D53750A3DA5B}"/>
              </a:ext>
            </a:extLst>
          </p:cNvPr>
          <p:cNvGrpSpPr/>
          <p:nvPr/>
        </p:nvGrpSpPr>
        <p:grpSpPr>
          <a:xfrm>
            <a:off x="244632" y="1674065"/>
            <a:ext cx="8654735" cy="3483127"/>
            <a:chOff x="244632" y="1805282"/>
            <a:chExt cx="8654735" cy="3483127"/>
          </a:xfrm>
        </p:grpSpPr>
        <p:sp>
          <p:nvSpPr>
            <p:cNvPr id="4" name="Rectangle: Rounded Corners 3">
              <a:extLst>
                <a:ext uri="{FF2B5EF4-FFF2-40B4-BE49-F238E27FC236}">
                  <a16:creationId xmlns:a16="http://schemas.microsoft.com/office/drawing/2014/main" id="{3581FF27-DFD0-40F2-9CE5-0044303941FE}"/>
                </a:ext>
              </a:extLst>
            </p:cNvPr>
            <p:cNvSpPr/>
            <p:nvPr/>
          </p:nvSpPr>
          <p:spPr>
            <a:xfrm>
              <a:off x="251520" y="1805282"/>
              <a:ext cx="8640960" cy="851297"/>
            </a:xfrm>
            <a:prstGeom prst="roundRect">
              <a:avLst/>
            </a:prstGeom>
            <a:solidFill>
              <a:srgbClr val="ABE9FF"/>
            </a:solidFill>
            <a:ln w="28575">
              <a:solidFill>
                <a:srgbClr val="00B0F0"/>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Security operatives have a duty of care for all individuals on their premise but particularly for vulnerable people</a:t>
              </a:r>
            </a:p>
          </p:txBody>
        </p:sp>
        <p:sp>
          <p:nvSpPr>
            <p:cNvPr id="5" name="Rectangle: Rounded Corners 4">
              <a:extLst>
                <a:ext uri="{FF2B5EF4-FFF2-40B4-BE49-F238E27FC236}">
                  <a16:creationId xmlns:a16="http://schemas.microsoft.com/office/drawing/2014/main" id="{A250D8D6-7FB1-4CFD-8B4E-4AF110A03398}"/>
                </a:ext>
              </a:extLst>
            </p:cNvPr>
            <p:cNvSpPr/>
            <p:nvPr/>
          </p:nvSpPr>
          <p:spPr>
            <a:xfrm>
              <a:off x="251520" y="4437112"/>
              <a:ext cx="8640960" cy="851297"/>
            </a:xfrm>
            <a:prstGeom prst="roundRect">
              <a:avLst/>
            </a:prstGeom>
            <a:solidFill>
              <a:schemeClr val="bg1">
                <a:lumMod val="85000"/>
              </a:schemeClr>
            </a:solidFill>
            <a:ln w="28575">
              <a:solidFill>
                <a:schemeClr val="tx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It can be difficult to tell who is and who is not vulnerable, so best practice is to have a duty of care for everyone.</a:t>
              </a:r>
            </a:p>
          </p:txBody>
        </p:sp>
        <p:grpSp>
          <p:nvGrpSpPr>
            <p:cNvPr id="6" name="Group 5">
              <a:extLst>
                <a:ext uri="{FF2B5EF4-FFF2-40B4-BE49-F238E27FC236}">
                  <a16:creationId xmlns:a16="http://schemas.microsoft.com/office/drawing/2014/main" id="{FCFBA82D-138E-44CC-B9BC-6491CA28B67D}"/>
                </a:ext>
              </a:extLst>
            </p:cNvPr>
            <p:cNvGrpSpPr/>
            <p:nvPr/>
          </p:nvGrpSpPr>
          <p:grpSpPr>
            <a:xfrm>
              <a:off x="244632" y="2813394"/>
              <a:ext cx="8654735" cy="1370322"/>
              <a:chOff x="252945" y="1881193"/>
              <a:chExt cx="8654735" cy="1370322"/>
            </a:xfrm>
          </p:grpSpPr>
          <p:sp>
            <p:nvSpPr>
              <p:cNvPr id="7" name="Rounded Rectangle 5">
                <a:extLst>
                  <a:ext uri="{FF2B5EF4-FFF2-40B4-BE49-F238E27FC236}">
                    <a16:creationId xmlns:a16="http://schemas.microsoft.com/office/drawing/2014/main" id="{FE9F7529-FFCC-40F2-800E-A5D8AEC17834}"/>
                  </a:ext>
                </a:extLst>
              </p:cNvPr>
              <p:cNvSpPr>
                <a:spLocks noChangeArrowheads="1"/>
              </p:cNvSpPr>
              <p:nvPr/>
            </p:nvSpPr>
            <p:spPr bwMode="auto">
              <a:xfrm>
                <a:off x="411277" y="2025647"/>
                <a:ext cx="8496403" cy="1225868"/>
              </a:xfrm>
              <a:prstGeom prst="roundRect">
                <a:avLst>
                  <a:gd name="adj" fmla="val 16667"/>
                </a:avLst>
              </a:prstGeom>
              <a:solidFill>
                <a:srgbClr val="00B0F0"/>
              </a:solidFill>
              <a:ln w="38100">
                <a:solidFill>
                  <a:srgbClr val="00B0F0"/>
                </a:solidFill>
                <a:round/>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2200" b="1" i="0" u="none" strike="noStrike" kern="1200" cap="none" spc="0" normalizeH="0" baseline="0" noProof="0" dirty="0">
                    <a:ln>
                      <a:noFill/>
                    </a:ln>
                    <a:solidFill>
                      <a:schemeClr val="bg1"/>
                    </a:solidFill>
                    <a:effectLst/>
                    <a:uLnTx/>
                    <a:uFillTx/>
                    <a:latin typeface="Arial" charset="0"/>
                    <a:ea typeface="+mn-ea"/>
                    <a:cs typeface="Arial" charset="0"/>
                  </a:rPr>
                  <a:t>Duty of care is defined as: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2200" b="1" i="0" u="none" strike="noStrike" kern="1200" cap="none" spc="0" normalizeH="0" baseline="0" noProof="0" dirty="0">
                    <a:ln>
                      <a:noFill/>
                    </a:ln>
                    <a:solidFill>
                      <a:srgbClr val="000000"/>
                    </a:solidFill>
                    <a:effectLst/>
                    <a:uLnTx/>
                    <a:uFillTx/>
                    <a:latin typeface="Arial" charset="0"/>
                    <a:ea typeface="+mn-ea"/>
                    <a:cs typeface="Arial" charset="0"/>
                  </a:rPr>
                  <a:t>‘a moral or legal obligation to ensure the health,</a:t>
                </a:r>
                <a:br>
                  <a:rPr kumimoji="0" lang="en-GB" altLang="en-US" sz="2200" b="1" i="0" u="none" strike="noStrike" kern="1200" cap="none" spc="0" normalizeH="0" baseline="0" noProof="0" dirty="0">
                    <a:ln>
                      <a:noFill/>
                    </a:ln>
                    <a:solidFill>
                      <a:srgbClr val="000000"/>
                    </a:solidFill>
                    <a:effectLst/>
                    <a:uLnTx/>
                    <a:uFillTx/>
                    <a:latin typeface="Arial" charset="0"/>
                    <a:ea typeface="+mn-ea"/>
                    <a:cs typeface="Arial" charset="0"/>
                  </a:rPr>
                </a:br>
                <a:r>
                  <a:rPr kumimoji="0" lang="en-GB" altLang="en-US" sz="2200" b="1" i="0" u="none" strike="noStrike" kern="1200" cap="none" spc="0" normalizeH="0" baseline="0" noProof="0" dirty="0">
                    <a:ln>
                      <a:noFill/>
                    </a:ln>
                    <a:solidFill>
                      <a:srgbClr val="000000"/>
                    </a:solidFill>
                    <a:effectLst/>
                    <a:uLnTx/>
                    <a:uFillTx/>
                    <a:latin typeface="Arial" charset="0"/>
                    <a:ea typeface="+mn-ea"/>
                    <a:cs typeface="Arial" charset="0"/>
                  </a:rPr>
                  <a:t>safety and welfare of others.’ </a:t>
                </a:r>
              </a:p>
            </p:txBody>
          </p:sp>
          <p:grpSp>
            <p:nvGrpSpPr>
              <p:cNvPr id="8" name="Group 63">
                <a:extLst>
                  <a:ext uri="{FF2B5EF4-FFF2-40B4-BE49-F238E27FC236}">
                    <a16:creationId xmlns:a16="http://schemas.microsoft.com/office/drawing/2014/main" id="{852FD54E-00FF-4F6B-8648-EE7DF97BFCDD}"/>
                  </a:ext>
                </a:extLst>
              </p:cNvPr>
              <p:cNvGrpSpPr>
                <a:grpSpLocks/>
              </p:cNvGrpSpPr>
              <p:nvPr/>
            </p:nvGrpSpPr>
            <p:grpSpPr bwMode="auto">
              <a:xfrm>
                <a:off x="252945" y="1881193"/>
                <a:ext cx="790575" cy="657225"/>
                <a:chOff x="2166297" y="4501361"/>
                <a:chExt cx="792000" cy="658801"/>
              </a:xfrm>
              <a:solidFill>
                <a:srgbClr val="F58305"/>
              </a:solidFill>
            </p:grpSpPr>
            <p:sp>
              <p:nvSpPr>
                <p:cNvPr id="9" name="Oval 8">
                  <a:extLst>
                    <a:ext uri="{FF2B5EF4-FFF2-40B4-BE49-F238E27FC236}">
                      <a16:creationId xmlns:a16="http://schemas.microsoft.com/office/drawing/2014/main" id="{20A18466-F591-4C46-88AB-FB4D63FE7B1E}"/>
                    </a:ext>
                  </a:extLst>
                </p:cNvPr>
                <p:cNvSpPr/>
                <p:nvPr/>
              </p:nvSpPr>
              <p:spPr>
                <a:xfrm>
                  <a:off x="2166297" y="4501361"/>
                  <a:ext cx="792000" cy="658801"/>
                </a:xfrm>
                <a:prstGeom prst="ellipse">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1" i="0" u="none" strike="noStrike" kern="1200" cap="none" spc="0" normalizeH="0" baseline="0" noProof="0">
                    <a:ln>
                      <a:noFill/>
                    </a:ln>
                    <a:solidFill>
                      <a:srgbClr val="FFFFFF"/>
                    </a:solidFill>
                    <a:effectLst/>
                    <a:uLnTx/>
                    <a:uFillTx/>
                    <a:latin typeface="Arial"/>
                    <a:ea typeface="+mn-ea"/>
                    <a:cs typeface="Arial"/>
                  </a:endParaRPr>
                </a:p>
              </p:txBody>
            </p:sp>
            <p:pic>
              <p:nvPicPr>
                <p:cNvPr id="10" name="Picture 65" descr="A close up of a logo&#10;&#10;Description automatically generated">
                  <a:extLst>
                    <a:ext uri="{FF2B5EF4-FFF2-40B4-BE49-F238E27FC236}">
                      <a16:creationId xmlns:a16="http://schemas.microsoft.com/office/drawing/2014/main" id="{03107AE3-3822-4B92-8B13-E8D2E7DA5445}"/>
                    </a:ext>
                  </a:extLst>
                </p:cNvPr>
                <p:cNvPicPr>
                  <a:picLocks noChangeAspect="1" noChangeArrowheads="1"/>
                </p:cNvPicPr>
                <p:nvPr/>
              </p:nvPicPr>
              <p:blipFill>
                <a:blip r:embed="rId3"/>
                <a:srcRect/>
                <a:stretch>
                  <a:fillRect/>
                </a:stretch>
              </p:blipFill>
              <p:spPr bwMode="auto">
                <a:xfrm>
                  <a:off x="2300353" y="4638395"/>
                  <a:ext cx="538192" cy="384731"/>
                </a:xfrm>
                <a:prstGeom prst="rect">
                  <a:avLst/>
                </a:prstGeom>
                <a:noFill/>
                <a:ln>
                  <a:noFill/>
                </a:ln>
              </p:spPr>
            </p:pic>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Types of search</a:t>
            </a:r>
          </a:p>
        </p:txBody>
      </p:sp>
      <p:sp>
        <p:nvSpPr>
          <p:cNvPr id="3" name="TextBox 2"/>
          <p:cNvSpPr txBox="1"/>
          <p:nvPr/>
        </p:nvSpPr>
        <p:spPr>
          <a:xfrm>
            <a:off x="251520" y="3284984"/>
            <a:ext cx="5688632" cy="201593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US" sz="2200" dirty="0">
                <a:solidFill>
                  <a:srgbClr val="000000"/>
                </a:solidFill>
                <a:latin typeface="Arial"/>
                <a:cs typeface="Arial"/>
              </a:rPr>
              <a:t>people</a:t>
            </a:r>
            <a:r>
              <a:rPr kumimoji="0" lang="en-US" sz="2200" b="1" i="0" u="none" strike="noStrike" kern="1200" cap="none" spc="0" normalizeH="0" baseline="0" noProof="0" dirty="0">
                <a:ln>
                  <a:noFill/>
                </a:ln>
                <a:solidFill>
                  <a:srgbClr val="000000"/>
                </a:solidFill>
                <a:effectLst/>
                <a:uLnTx/>
                <a:uFillTx/>
                <a:latin typeface="Arial"/>
                <a:ea typeface="+mn-ea"/>
                <a:cs typeface="Arial"/>
              </a:rPr>
              <a:t> (and/or their bags) on entry</a:t>
            </a:r>
            <a:endParaRPr kumimoji="0" lang="en-GB" sz="2200" b="1" i="0" u="none" strike="noStrike" kern="1200" cap="none" spc="0" normalizeH="0" baseline="0" noProof="0" dirty="0">
              <a:ln>
                <a:noFill/>
              </a:ln>
              <a:solidFill>
                <a:srgbClr val="000000"/>
              </a:solidFill>
              <a:effectLst/>
              <a:uLnTx/>
              <a:uFillTx/>
              <a:latin typeface="Arial"/>
              <a:ea typeface="+mn-ea"/>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US" sz="2200" dirty="0">
                <a:solidFill>
                  <a:srgbClr val="000000"/>
                </a:solidFill>
                <a:latin typeface="Arial"/>
                <a:cs typeface="Arial"/>
              </a:rPr>
              <a:t>people</a:t>
            </a:r>
            <a:r>
              <a:rPr kumimoji="0" lang="en-US" sz="2200" b="1" i="0" u="none" strike="noStrike" kern="1200" cap="none" spc="0" normalizeH="0" baseline="0" noProof="0" dirty="0">
                <a:ln>
                  <a:noFill/>
                </a:ln>
                <a:solidFill>
                  <a:srgbClr val="000000"/>
                </a:solidFill>
                <a:effectLst/>
                <a:uLnTx/>
                <a:uFillTx/>
                <a:latin typeface="Arial"/>
                <a:ea typeface="+mn-ea"/>
                <a:cs typeface="Arial"/>
              </a:rPr>
              <a:t> already inside the premises</a:t>
            </a:r>
            <a:endParaRPr kumimoji="0" lang="en-GB" sz="2200" b="1" i="0" u="none" strike="noStrike" kern="1200" cap="none" spc="0" normalizeH="0" baseline="0" noProof="0" dirty="0">
              <a:ln>
                <a:noFill/>
              </a:ln>
              <a:solidFill>
                <a:srgbClr val="000000"/>
              </a:solidFill>
              <a:effectLst/>
              <a:uLnTx/>
              <a:uFillTx/>
              <a:latin typeface="Arial"/>
              <a:ea typeface="+mn-ea"/>
              <a:cs typeface="Arial"/>
            </a:endParaRP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r>
              <a:rPr lang="en-US" sz="2200" dirty="0">
                <a:solidFill>
                  <a:srgbClr val="000000"/>
                </a:solidFill>
                <a:latin typeface="Arial"/>
                <a:cs typeface="Arial"/>
              </a:rPr>
              <a:t>t</a:t>
            </a:r>
            <a:r>
              <a:rPr kumimoji="0" lang="en-US" sz="2200" b="1" i="0" u="none" strike="noStrike" kern="1200" cap="none" spc="0" normalizeH="0" baseline="0" noProof="0" dirty="0">
                <a:ln>
                  <a:noFill/>
                </a:ln>
                <a:solidFill>
                  <a:srgbClr val="000000"/>
                </a:solidFill>
                <a:effectLst/>
                <a:uLnTx/>
                <a:uFillTx/>
                <a:latin typeface="Arial"/>
                <a:ea typeface="+mn-ea"/>
                <a:cs typeface="Arial"/>
              </a:rPr>
              <a:t>he premises (specific rooms or the whole building).</a:t>
            </a:r>
          </a:p>
          <a:p>
            <a:pPr marL="342900" marR="0" lvl="0" indent="-342900" algn="l" defTabSz="914400" rtl="0" eaLnBrk="1" fontAlgn="auto" latinLnBrk="0" hangingPunct="1">
              <a:lnSpc>
                <a:spcPct val="100000"/>
              </a:lnSpc>
              <a:spcBef>
                <a:spcPts val="600"/>
              </a:spcBef>
              <a:spcAft>
                <a:spcPts val="0"/>
              </a:spcAft>
              <a:buClr>
                <a:srgbClr val="00B0F0"/>
              </a:buClr>
              <a:buSzTx/>
              <a:buFont typeface="Arial" panose="020B0604020202020204" pitchFamily="34" charset="0"/>
              <a:buChar char="●"/>
              <a:tabLst/>
              <a:defRPr/>
            </a:pPr>
            <a:endParaRPr lang="en-US" sz="2200" dirty="0">
              <a:solidFill>
                <a:srgbClr val="000000"/>
              </a:solidFill>
              <a:latin typeface="Arial"/>
              <a:cs typeface="Arial"/>
            </a:endParaRPr>
          </a:p>
        </p:txBody>
      </p:sp>
      <p:sp>
        <p:nvSpPr>
          <p:cNvPr id="4" name="Rounded Rectangle 3"/>
          <p:cNvSpPr/>
          <p:nvPr/>
        </p:nvSpPr>
        <p:spPr>
          <a:xfrm>
            <a:off x="251520" y="2142190"/>
            <a:ext cx="7488832" cy="851297"/>
          </a:xfrm>
          <a:prstGeom prst="roundRect">
            <a:avLst/>
          </a:prstGeom>
          <a:solidFill>
            <a:srgbClr val="00B0F0"/>
          </a:solidFill>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Arial"/>
                <a:ea typeface="+mn-ea"/>
                <a:cs typeface="Arial"/>
              </a:rPr>
              <a:t>Your venue’s </a:t>
            </a:r>
            <a:r>
              <a:rPr kumimoji="0" lang="en-US" sz="2200" b="1" i="0" u="none" strike="noStrike" kern="1200" cap="none" spc="0" normalizeH="0" baseline="0" noProof="0" dirty="0">
                <a:ln>
                  <a:noFill/>
                </a:ln>
                <a:solidFill>
                  <a:schemeClr val="tx1"/>
                </a:solidFill>
                <a:effectLst/>
                <a:uLnTx/>
                <a:uFillTx/>
                <a:latin typeface="Arial"/>
                <a:ea typeface="+mn-ea"/>
                <a:cs typeface="Arial"/>
              </a:rPr>
              <a:t>search policy</a:t>
            </a:r>
            <a:br>
              <a:rPr kumimoji="0" lang="en-US" sz="2200" b="1" i="0" u="none" strike="noStrike" kern="1200" cap="none" spc="0" normalizeH="0" baseline="0" noProof="0" dirty="0">
                <a:ln>
                  <a:noFill/>
                </a:ln>
                <a:solidFill>
                  <a:srgbClr val="FFFFFF"/>
                </a:solidFill>
                <a:effectLst/>
                <a:uLnTx/>
                <a:uFillTx/>
                <a:latin typeface="Arial"/>
                <a:ea typeface="+mn-ea"/>
                <a:cs typeface="Arial"/>
              </a:rPr>
            </a:br>
            <a:r>
              <a:rPr kumimoji="0" lang="en-US" sz="2200" b="1" i="0" u="none" strike="noStrike" kern="1200" cap="none" spc="0" normalizeH="0" baseline="0" noProof="0" dirty="0">
                <a:ln>
                  <a:noFill/>
                </a:ln>
                <a:solidFill>
                  <a:srgbClr val="FFFFFF"/>
                </a:solidFill>
                <a:effectLst/>
                <a:uLnTx/>
                <a:uFillTx/>
                <a:latin typeface="Arial"/>
                <a:ea typeface="+mn-ea"/>
                <a:cs typeface="Arial"/>
              </a:rPr>
              <a:t>may require you to search:</a:t>
            </a:r>
            <a:endParaRPr kumimoji="0" lang="en-GB" sz="22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5" name="Picture 2" descr="\\DESIGNARCHIVE\Archive\Image Bank\Photography\Security\Door Supervisor\Door Supervisor Hen Party Group 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1052736"/>
            <a:ext cx="2788336" cy="52426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Vulnerable people cont.</a:t>
            </a:r>
          </a:p>
        </p:txBody>
      </p:sp>
      <p:sp>
        <p:nvSpPr>
          <p:cNvPr id="4" name="Content Placeholder 3"/>
          <p:cNvSpPr>
            <a:spLocks noGrp="1"/>
          </p:cNvSpPr>
          <p:nvPr>
            <p:ph idx="4294967295"/>
          </p:nvPr>
        </p:nvSpPr>
        <p:spPr>
          <a:xfrm>
            <a:off x="251520" y="2060848"/>
            <a:ext cx="8569325" cy="3672408"/>
          </a:xfrm>
          <a:prstGeom prst="rect">
            <a:avLst/>
          </a:prstGeom>
        </p:spPr>
        <p:txBody>
          <a:bodyPr/>
          <a:lstStyle/>
          <a:p>
            <a:pPr>
              <a:spcBef>
                <a:spcPts val="600"/>
              </a:spcBef>
              <a:buClr>
                <a:srgbClr val="00B0F0"/>
              </a:buClr>
            </a:pPr>
            <a:r>
              <a:rPr lang="en-GB" sz="2200" dirty="0"/>
              <a:t>under the influence of drink or drugs</a:t>
            </a:r>
          </a:p>
          <a:p>
            <a:pPr>
              <a:spcBef>
                <a:spcPts val="600"/>
              </a:spcBef>
              <a:buClr>
                <a:srgbClr val="00B0F0"/>
              </a:buClr>
            </a:pPr>
            <a:r>
              <a:rPr lang="en-GB" sz="2200" dirty="0"/>
              <a:t>alone or receiving unwanted attention</a:t>
            </a:r>
          </a:p>
          <a:p>
            <a:pPr>
              <a:spcBef>
                <a:spcPts val="600"/>
              </a:spcBef>
              <a:buClr>
                <a:srgbClr val="00B0F0"/>
              </a:buClr>
            </a:pPr>
            <a:r>
              <a:rPr lang="en-GB" sz="2200" dirty="0"/>
              <a:t>separated from friends</a:t>
            </a:r>
          </a:p>
          <a:p>
            <a:pPr>
              <a:spcBef>
                <a:spcPts val="600"/>
              </a:spcBef>
              <a:buClr>
                <a:srgbClr val="00B0F0"/>
              </a:buClr>
            </a:pPr>
            <a:r>
              <a:rPr lang="en-GB" sz="2200" dirty="0"/>
              <a:t>appearing lost or isolated</a:t>
            </a:r>
          </a:p>
          <a:p>
            <a:pPr>
              <a:spcBef>
                <a:spcPts val="600"/>
              </a:spcBef>
              <a:buClr>
                <a:srgbClr val="00B0F0"/>
              </a:buClr>
            </a:pPr>
            <a:r>
              <a:rPr lang="en-GB" sz="2200" dirty="0"/>
              <a:t>being followed or threatened</a:t>
            </a:r>
          </a:p>
          <a:p>
            <a:pPr>
              <a:spcBef>
                <a:spcPts val="600"/>
              </a:spcBef>
              <a:buClr>
                <a:srgbClr val="00B0F0"/>
              </a:buClr>
            </a:pPr>
            <a:r>
              <a:rPr lang="en-GB" sz="2200" dirty="0"/>
              <a:t>victims of domestic violence</a:t>
            </a:r>
          </a:p>
          <a:p>
            <a:pPr>
              <a:spcBef>
                <a:spcPts val="600"/>
              </a:spcBef>
              <a:buClr>
                <a:srgbClr val="00B0F0"/>
              </a:buClr>
            </a:pPr>
            <a:r>
              <a:rPr lang="en-GB" sz="2200" dirty="0"/>
              <a:t>young people under the age of 18</a:t>
            </a:r>
          </a:p>
          <a:p>
            <a:pPr>
              <a:spcBef>
                <a:spcPts val="600"/>
              </a:spcBef>
              <a:buClr>
                <a:srgbClr val="00B0F0"/>
              </a:buClr>
            </a:pPr>
            <a:r>
              <a:rPr lang="en-GB" sz="2200" dirty="0"/>
              <a:t>being elderly.</a:t>
            </a:r>
          </a:p>
        </p:txBody>
      </p:sp>
      <p:sp>
        <p:nvSpPr>
          <p:cNvPr id="3" name="Rounded Rectangle 2"/>
          <p:cNvSpPr/>
          <p:nvPr/>
        </p:nvSpPr>
        <p:spPr>
          <a:xfrm>
            <a:off x="323528" y="1357794"/>
            <a:ext cx="9145016" cy="476726"/>
          </a:xfrm>
          <a:prstGeom prst="roundRect">
            <a:avLst/>
          </a:prstGeom>
          <a:solidFill>
            <a:srgbClr val="00B0F0"/>
          </a:solidFill>
        </p:spPr>
        <p:txBody>
          <a:bodyPr wrap="square" anchor="ctr">
            <a:spAutoFit/>
          </a:bodyPr>
          <a:lstStyle/>
          <a:p>
            <a:pPr marL="0" marR="0" lvl="0" indent="0" algn="l" defTabSz="914400" rtl="0" eaLnBrk="0" fontAlgn="base" latinLnBrk="0" hangingPunct="0">
              <a:lnSpc>
                <a:spcPct val="100000"/>
              </a:lnSpc>
              <a:spcBef>
                <a:spcPct val="20000"/>
              </a:spcBef>
              <a:spcAft>
                <a:spcPct val="0"/>
              </a:spcAft>
              <a:buClr>
                <a:srgbClr val="00B0F0"/>
              </a:buClr>
              <a:buSzTx/>
              <a:buFontTx/>
              <a:buNone/>
              <a:tabLst/>
              <a:defRPr/>
            </a:pPr>
            <a:r>
              <a:rPr kumimoji="0" lang="en-GB" sz="2200" b="1" i="0" u="none" strike="noStrike" kern="0" cap="none" spc="0" normalizeH="0" baseline="0" noProof="0" dirty="0">
                <a:ln>
                  <a:noFill/>
                </a:ln>
                <a:solidFill>
                  <a:srgbClr val="FFFFFF"/>
                </a:solidFill>
                <a:effectLst/>
                <a:uLnTx/>
                <a:uFillTx/>
                <a:latin typeface="Arial"/>
                <a:ea typeface="+mn-ea"/>
                <a:cs typeface="Arial"/>
              </a:rPr>
              <a:t>Vulnerable people may be:</a:t>
            </a:r>
          </a:p>
        </p:txBody>
      </p:sp>
    </p:spTree>
    <p:extLst>
      <p:ext uri="{BB962C8B-B14F-4D97-AF65-F5344CB8AC3E}">
        <p14:creationId xmlns:p14="http://schemas.microsoft.com/office/powerpoint/2010/main" val="2911805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Vulnerable people</a:t>
            </a:r>
          </a:p>
        </p:txBody>
      </p:sp>
      <p:sp>
        <p:nvSpPr>
          <p:cNvPr id="4" name="Content Placeholder 3"/>
          <p:cNvSpPr>
            <a:spLocks noGrp="1"/>
          </p:cNvSpPr>
          <p:nvPr>
            <p:ph idx="4294967295"/>
          </p:nvPr>
        </p:nvSpPr>
        <p:spPr>
          <a:xfrm>
            <a:off x="251520" y="2132856"/>
            <a:ext cx="8569325" cy="3744912"/>
          </a:xfrm>
          <a:prstGeom prst="rect">
            <a:avLst/>
          </a:prstGeom>
        </p:spPr>
        <p:txBody>
          <a:bodyPr/>
          <a:lstStyle/>
          <a:p>
            <a:pPr>
              <a:spcBef>
                <a:spcPts val="600"/>
              </a:spcBef>
              <a:buClr>
                <a:srgbClr val="00B0F0"/>
              </a:buClr>
            </a:pPr>
            <a:r>
              <a:rPr lang="en-US" sz="2200" dirty="0"/>
              <a:t>have mental ill health</a:t>
            </a:r>
          </a:p>
          <a:p>
            <a:pPr>
              <a:spcBef>
                <a:spcPts val="600"/>
              </a:spcBef>
              <a:buClr>
                <a:srgbClr val="00B0F0"/>
              </a:buClr>
            </a:pPr>
            <a:r>
              <a:rPr lang="en-US" sz="2200" dirty="0"/>
              <a:t>have learning disabilities</a:t>
            </a:r>
          </a:p>
          <a:p>
            <a:pPr>
              <a:spcBef>
                <a:spcPts val="600"/>
              </a:spcBef>
              <a:buClr>
                <a:srgbClr val="00B0F0"/>
              </a:buClr>
            </a:pPr>
            <a:r>
              <a:rPr lang="en-US" sz="2200" dirty="0"/>
              <a:t>have physical disabilities</a:t>
            </a:r>
          </a:p>
          <a:p>
            <a:pPr>
              <a:spcBef>
                <a:spcPts val="600"/>
              </a:spcBef>
              <a:buClr>
                <a:srgbClr val="00B0F0"/>
              </a:buClr>
            </a:pPr>
            <a:r>
              <a:rPr lang="en-US" sz="2200" dirty="0"/>
              <a:t>be elderly </a:t>
            </a:r>
          </a:p>
          <a:p>
            <a:pPr>
              <a:spcBef>
                <a:spcPts val="600"/>
              </a:spcBef>
              <a:buClr>
                <a:srgbClr val="00B0F0"/>
              </a:buClr>
            </a:pPr>
            <a:r>
              <a:rPr lang="en-US" sz="2200" dirty="0"/>
              <a:t>be acutely ill</a:t>
            </a:r>
          </a:p>
          <a:p>
            <a:pPr>
              <a:spcBef>
                <a:spcPts val="600"/>
              </a:spcBef>
              <a:buClr>
                <a:srgbClr val="00B0F0"/>
              </a:buClr>
            </a:pPr>
            <a:r>
              <a:rPr lang="en-US" sz="2200" dirty="0"/>
              <a:t>have invisible disabilities.</a:t>
            </a:r>
            <a:endParaRPr lang="en-GB" sz="2200" dirty="0"/>
          </a:p>
        </p:txBody>
      </p:sp>
      <p:sp>
        <p:nvSpPr>
          <p:cNvPr id="3" name="Rounded Rectangle 2"/>
          <p:cNvSpPr/>
          <p:nvPr/>
        </p:nvSpPr>
        <p:spPr>
          <a:xfrm>
            <a:off x="251520" y="1418089"/>
            <a:ext cx="7416824" cy="476726"/>
          </a:xfrm>
          <a:prstGeom prst="roundRect">
            <a:avLst/>
          </a:prstGeom>
          <a:solidFill>
            <a:srgbClr val="00B0F0"/>
          </a:solidFill>
        </p:spPr>
        <p:txBody>
          <a:bodyPr wrap="square" anchor="ctr">
            <a:spAutoFit/>
          </a:bodyPr>
          <a:lstStyle/>
          <a:p>
            <a:pPr marL="0" marR="0" lvl="0" indent="0" algn="l" defTabSz="914400" rtl="0" eaLnBrk="0" fontAlgn="base" latinLnBrk="0" hangingPunct="0">
              <a:lnSpc>
                <a:spcPct val="100000"/>
              </a:lnSpc>
              <a:spcBef>
                <a:spcPct val="20000"/>
              </a:spcBef>
              <a:spcAft>
                <a:spcPct val="0"/>
              </a:spcAft>
              <a:buClr>
                <a:srgbClr val="00B0F0"/>
              </a:buClr>
              <a:buSzTx/>
              <a:buFontTx/>
              <a:buNone/>
              <a:tabLst/>
              <a:defRPr/>
            </a:pPr>
            <a:r>
              <a:rPr kumimoji="0" lang="en-GB" sz="2200" b="1" i="0" u="none" strike="noStrike" kern="0" cap="none" spc="0" normalizeH="0" baseline="0" noProof="0" dirty="0">
                <a:ln>
                  <a:noFill/>
                </a:ln>
                <a:solidFill>
                  <a:srgbClr val="FFFFFF"/>
                </a:solidFill>
                <a:effectLst/>
                <a:uLnTx/>
                <a:uFillTx/>
                <a:latin typeface="Arial"/>
                <a:ea typeface="+mn-ea"/>
                <a:cs typeface="Arial"/>
              </a:rPr>
              <a:t>Vulnerable people may also:</a:t>
            </a:r>
          </a:p>
        </p:txBody>
      </p:sp>
      <p:pic>
        <p:nvPicPr>
          <p:cNvPr id="6" name="Picture 5" descr="A close up of a mask&#10;&#10;Description automatically generated">
            <a:extLst>
              <a:ext uri="{FF2B5EF4-FFF2-40B4-BE49-F238E27FC236}">
                <a16:creationId xmlns:a16="http://schemas.microsoft.com/office/drawing/2014/main" id="{7BAACBF6-B70D-4B04-A5DD-32BD02246B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660232" y="1209774"/>
            <a:ext cx="1678355" cy="4271758"/>
          </a:xfrm>
          <a:prstGeom prst="rect">
            <a:avLst/>
          </a:prstGeom>
        </p:spPr>
      </p:pic>
    </p:spTree>
    <p:extLst>
      <p:ext uri="{BB962C8B-B14F-4D97-AF65-F5344CB8AC3E}">
        <p14:creationId xmlns:p14="http://schemas.microsoft.com/office/powerpoint/2010/main" val="3563649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Actions towards vulnerable people</a:t>
            </a:r>
          </a:p>
        </p:txBody>
      </p:sp>
      <p:sp>
        <p:nvSpPr>
          <p:cNvPr id="4" name="Rounded Rectangle 3"/>
          <p:cNvSpPr/>
          <p:nvPr/>
        </p:nvSpPr>
        <p:spPr>
          <a:xfrm>
            <a:off x="251520" y="1314520"/>
            <a:ext cx="7848872" cy="442674"/>
          </a:xfrm>
          <a:prstGeom prst="roundRect">
            <a:avLst/>
          </a:prstGeom>
          <a:noFill/>
        </p:spPr>
        <p:txBody>
          <a:bodyPr wrap="square">
            <a:spAutoFit/>
          </a:bodyPr>
          <a:lstStyle/>
          <a:p>
            <a:pPr marL="0" marR="0" lvl="0" indent="0" algn="l" defTabSz="914400" rtl="0" eaLnBrk="0" fontAlgn="base" latinLnBrk="0" hangingPunct="0">
              <a:lnSpc>
                <a:spcPct val="100000"/>
              </a:lnSpc>
              <a:spcBef>
                <a:spcPct val="20000"/>
              </a:spcBef>
              <a:spcAft>
                <a:spcPct val="0"/>
              </a:spcAft>
              <a:buClr>
                <a:srgbClr val="00B0F0"/>
              </a:buClr>
              <a:buSzTx/>
              <a:buFontTx/>
              <a:buNone/>
              <a:tabLst/>
              <a:defRPr/>
            </a:pPr>
            <a:r>
              <a:rPr kumimoji="0" lang="en-GB" sz="2000" b="1" i="0" u="none" strike="noStrike" kern="0" cap="none" spc="0" normalizeH="0" baseline="0" noProof="0" dirty="0">
                <a:ln>
                  <a:noFill/>
                </a:ln>
                <a:solidFill>
                  <a:srgbClr val="00B0F0"/>
                </a:solidFill>
                <a:effectLst/>
                <a:uLnTx/>
                <a:uFillTx/>
                <a:latin typeface="Arial"/>
                <a:ea typeface="+mn-ea"/>
                <a:cs typeface="Arial"/>
              </a:rPr>
              <a:t>Consider</a:t>
            </a:r>
          </a:p>
        </p:txBody>
      </p:sp>
      <p:sp>
        <p:nvSpPr>
          <p:cNvPr id="5" name="Rectangle: Rounded Corners 4"/>
          <p:cNvSpPr/>
          <p:nvPr/>
        </p:nvSpPr>
        <p:spPr>
          <a:xfrm>
            <a:off x="323528" y="1830289"/>
            <a:ext cx="8064896" cy="4236154"/>
          </a:xfrm>
          <a:prstGeom prst="roundRect">
            <a:avLst>
              <a:gd name="adj" fmla="val 15811"/>
            </a:avLst>
          </a:prstGeom>
          <a:noFill/>
          <a:ln w="28575">
            <a:solidFill>
              <a:srgbClr val="00B0F0"/>
            </a:solidFill>
          </a:ln>
        </p:spPr>
        <p:txBody>
          <a:bodyPr wrap="square">
            <a:spAutoFit/>
          </a:bodyPr>
          <a:lstStyle/>
          <a:p>
            <a:pPr marL="342900" marR="0" lvl="0" indent="-342900" algn="l" defTabSz="914400" rtl="0" eaLnBrk="0" fontAlgn="base" latinLnBrk="0" hangingPunct="0">
              <a:lnSpc>
                <a:spcPct val="100000"/>
              </a:lnSpc>
              <a:spcBef>
                <a:spcPts val="600"/>
              </a:spcBef>
              <a:spcAft>
                <a:spcPct val="0"/>
              </a:spcAft>
              <a:buClr>
                <a:srgbClr val="00B0F0"/>
              </a:buClr>
              <a:buSzTx/>
              <a:buFont typeface="Arial" panose="020B0604020202020204" pitchFamily="34" charset="0"/>
              <a:buChar char="•"/>
              <a:tabLst/>
              <a:defRPr/>
            </a:pPr>
            <a:r>
              <a:rPr kumimoji="0" lang="en-GB" sz="2000" b="1" i="0" u="none" strike="noStrike" kern="0" cap="none" spc="0" normalizeH="0" baseline="0" noProof="0" dirty="0">
                <a:ln>
                  <a:noFill/>
                </a:ln>
                <a:solidFill>
                  <a:srgbClr val="000000"/>
                </a:solidFill>
                <a:effectLst/>
                <a:uLnTx/>
                <a:uFillTx/>
                <a:latin typeface="Arial"/>
                <a:ea typeface="+mn-ea"/>
                <a:cs typeface="Arial"/>
              </a:rPr>
              <a:t>Is there a relative or friend nearby to help them?</a:t>
            </a:r>
          </a:p>
          <a:p>
            <a:pPr marL="342900" marR="0" lvl="0" indent="-342900" algn="l" defTabSz="914400" rtl="0" eaLnBrk="0" fontAlgn="base" latinLnBrk="0" hangingPunct="0">
              <a:lnSpc>
                <a:spcPct val="100000"/>
              </a:lnSpc>
              <a:spcBef>
                <a:spcPts val="600"/>
              </a:spcBef>
              <a:spcAft>
                <a:spcPct val="0"/>
              </a:spcAft>
              <a:buClr>
                <a:srgbClr val="00B0F0"/>
              </a:buClr>
              <a:buSzTx/>
              <a:buFont typeface="Arial" panose="020B0604020202020204" pitchFamily="34" charset="0"/>
              <a:buChar char="•"/>
              <a:tabLst/>
              <a:defRPr/>
            </a:pPr>
            <a:r>
              <a:rPr kumimoji="0" lang="en-GB" sz="2000" b="1" i="0" u="none" strike="noStrike" kern="0" cap="none" spc="0" normalizeH="0" baseline="0" noProof="0" dirty="0">
                <a:ln>
                  <a:noFill/>
                </a:ln>
                <a:solidFill>
                  <a:srgbClr val="000000"/>
                </a:solidFill>
                <a:effectLst/>
                <a:uLnTx/>
                <a:uFillTx/>
                <a:latin typeface="Arial"/>
                <a:ea typeface="+mn-ea"/>
                <a:cs typeface="Arial"/>
              </a:rPr>
              <a:t>Can you telephone anyone to come and help </a:t>
            </a:r>
            <a:br>
              <a:rPr kumimoji="0" lang="en-GB" sz="2000" b="1" i="0" u="none" strike="noStrike" kern="0" cap="none" spc="0" normalizeH="0" baseline="0" noProof="0" dirty="0">
                <a:ln>
                  <a:noFill/>
                </a:ln>
                <a:solidFill>
                  <a:srgbClr val="000000"/>
                </a:solidFill>
                <a:effectLst/>
                <a:uLnTx/>
                <a:uFillTx/>
                <a:latin typeface="Arial"/>
                <a:ea typeface="+mn-ea"/>
                <a:cs typeface="Arial"/>
              </a:rPr>
            </a:br>
            <a:r>
              <a:rPr kumimoji="0" lang="en-GB" sz="2000" b="1" i="0" u="none" strike="noStrike" kern="0" cap="none" spc="0" normalizeH="0" baseline="0" noProof="0" dirty="0">
                <a:ln>
                  <a:noFill/>
                </a:ln>
                <a:solidFill>
                  <a:srgbClr val="000000"/>
                </a:solidFill>
                <a:effectLst/>
                <a:uLnTx/>
                <a:uFillTx/>
                <a:latin typeface="Arial"/>
                <a:ea typeface="+mn-ea"/>
                <a:cs typeface="Arial"/>
              </a:rPr>
              <a:t>them?</a:t>
            </a:r>
          </a:p>
          <a:p>
            <a:pPr marL="342900" marR="0" lvl="0" indent="-342900" algn="l" defTabSz="914400" rtl="0" eaLnBrk="0" fontAlgn="base" latinLnBrk="0" hangingPunct="0">
              <a:lnSpc>
                <a:spcPct val="100000"/>
              </a:lnSpc>
              <a:spcBef>
                <a:spcPts val="600"/>
              </a:spcBef>
              <a:spcAft>
                <a:spcPct val="0"/>
              </a:spcAft>
              <a:buClr>
                <a:srgbClr val="00B0F0"/>
              </a:buClr>
              <a:buSzTx/>
              <a:buFont typeface="Arial" panose="020B0604020202020204" pitchFamily="34" charset="0"/>
              <a:buChar char="•"/>
              <a:tabLst/>
              <a:defRPr/>
            </a:pPr>
            <a:r>
              <a:rPr kumimoji="0" lang="en-GB" sz="2000" b="1" i="0" u="none" strike="noStrike" kern="0" cap="none" spc="0" normalizeH="0" baseline="0" noProof="0" dirty="0">
                <a:ln>
                  <a:noFill/>
                </a:ln>
                <a:solidFill>
                  <a:srgbClr val="000000"/>
                </a:solidFill>
                <a:effectLst/>
                <a:uLnTx/>
                <a:uFillTx/>
                <a:latin typeface="Arial"/>
                <a:ea typeface="+mn-ea"/>
                <a:cs typeface="Arial"/>
              </a:rPr>
              <a:t>Are there any local safe havens or safety </a:t>
            </a:r>
            <a:br>
              <a:rPr kumimoji="0" lang="en-GB" sz="2000" b="1" i="0" u="none" strike="noStrike" kern="0" cap="none" spc="0" normalizeH="0" baseline="0" noProof="0" dirty="0">
                <a:ln>
                  <a:noFill/>
                </a:ln>
                <a:solidFill>
                  <a:srgbClr val="000000"/>
                </a:solidFill>
                <a:effectLst/>
                <a:uLnTx/>
                <a:uFillTx/>
                <a:latin typeface="Arial"/>
                <a:ea typeface="+mn-ea"/>
                <a:cs typeface="Arial"/>
              </a:rPr>
            </a:br>
            <a:r>
              <a:rPr kumimoji="0" lang="en-GB" sz="2000" b="1" i="0" u="none" strike="noStrike" kern="0" cap="none" spc="0" normalizeH="0" baseline="0" noProof="0" dirty="0">
                <a:ln>
                  <a:noFill/>
                </a:ln>
                <a:solidFill>
                  <a:srgbClr val="000000"/>
                </a:solidFill>
                <a:effectLst/>
                <a:uLnTx/>
                <a:uFillTx/>
                <a:latin typeface="Arial"/>
                <a:ea typeface="+mn-ea"/>
                <a:cs typeface="Arial"/>
              </a:rPr>
              <a:t>initiatives nearby?</a:t>
            </a:r>
          </a:p>
          <a:p>
            <a:pPr marL="342900" marR="0" lvl="0" indent="-342900" algn="l" defTabSz="914400" rtl="0" eaLnBrk="0" fontAlgn="base" latinLnBrk="0" hangingPunct="0">
              <a:lnSpc>
                <a:spcPct val="100000"/>
              </a:lnSpc>
              <a:spcBef>
                <a:spcPts val="600"/>
              </a:spcBef>
              <a:spcAft>
                <a:spcPct val="0"/>
              </a:spcAft>
              <a:buClr>
                <a:srgbClr val="00B0F0"/>
              </a:buClr>
              <a:buSzTx/>
              <a:buFont typeface="Arial" panose="020B0604020202020204" pitchFamily="34" charset="0"/>
              <a:buChar char="•"/>
              <a:tabLst/>
              <a:defRPr/>
            </a:pPr>
            <a:r>
              <a:rPr kumimoji="0" lang="en-GB" sz="2000" b="1" i="0" u="none" strike="noStrike" kern="0" cap="none" spc="0" normalizeH="0" baseline="0" noProof="0" dirty="0">
                <a:ln>
                  <a:noFill/>
                </a:ln>
                <a:solidFill>
                  <a:srgbClr val="000000"/>
                </a:solidFill>
                <a:effectLst/>
                <a:uLnTx/>
                <a:uFillTx/>
                <a:latin typeface="Arial"/>
                <a:ea typeface="+mn-ea"/>
                <a:cs typeface="Arial"/>
              </a:rPr>
              <a:t>Can local street marshals, street pastors </a:t>
            </a:r>
            <a:br>
              <a:rPr kumimoji="0" lang="en-GB" sz="2000" b="1" i="0" u="none" strike="noStrike" kern="0" cap="none" spc="0" normalizeH="0" baseline="0" noProof="0" dirty="0">
                <a:ln>
                  <a:noFill/>
                </a:ln>
                <a:solidFill>
                  <a:srgbClr val="000000"/>
                </a:solidFill>
                <a:effectLst/>
                <a:uLnTx/>
                <a:uFillTx/>
                <a:latin typeface="Arial"/>
                <a:ea typeface="+mn-ea"/>
                <a:cs typeface="Arial"/>
              </a:rPr>
            </a:br>
            <a:r>
              <a:rPr kumimoji="0" lang="en-GB" sz="2000" b="1" i="0" u="none" strike="noStrike" kern="0" cap="none" spc="0" normalizeH="0" baseline="0" noProof="0" dirty="0">
                <a:ln>
                  <a:noFill/>
                </a:ln>
                <a:solidFill>
                  <a:srgbClr val="000000"/>
                </a:solidFill>
                <a:effectLst/>
                <a:uLnTx/>
                <a:uFillTx/>
                <a:latin typeface="Arial"/>
                <a:ea typeface="+mn-ea"/>
                <a:cs typeface="Arial"/>
              </a:rPr>
              <a:t>or similar groups help them?</a:t>
            </a:r>
          </a:p>
          <a:p>
            <a:pPr marL="342900" marR="0" lvl="0" indent="-342900" algn="l" defTabSz="914400" rtl="0" eaLnBrk="0" fontAlgn="base" latinLnBrk="0" hangingPunct="0">
              <a:lnSpc>
                <a:spcPct val="100000"/>
              </a:lnSpc>
              <a:spcBef>
                <a:spcPts val="600"/>
              </a:spcBef>
              <a:spcAft>
                <a:spcPct val="0"/>
              </a:spcAft>
              <a:buClr>
                <a:srgbClr val="00B0F0"/>
              </a:buClr>
              <a:buSzTx/>
              <a:buFont typeface="Arial" panose="020B0604020202020204" pitchFamily="34" charset="0"/>
              <a:buChar char="•"/>
              <a:tabLst/>
              <a:defRPr/>
            </a:pPr>
            <a:r>
              <a:rPr kumimoji="0" lang="en-GB" sz="2000" b="1" i="0" u="none" strike="noStrike" kern="0" cap="none" spc="0" normalizeH="0" baseline="0" noProof="0" dirty="0">
                <a:ln>
                  <a:noFill/>
                </a:ln>
                <a:solidFill>
                  <a:srgbClr val="000000"/>
                </a:solidFill>
                <a:effectLst/>
                <a:uLnTx/>
                <a:uFillTx/>
                <a:latin typeface="Arial"/>
                <a:ea typeface="+mn-ea"/>
                <a:cs typeface="Arial"/>
              </a:rPr>
              <a:t>Do you need to call the emergency services?</a:t>
            </a:r>
          </a:p>
          <a:p>
            <a:pPr marL="0" marR="0" lvl="0" indent="0" algn="l" defTabSz="914400" rtl="0" eaLnBrk="0" fontAlgn="base" latinLnBrk="0" hangingPunct="0">
              <a:lnSpc>
                <a:spcPct val="100000"/>
              </a:lnSpc>
              <a:spcBef>
                <a:spcPts val="600"/>
              </a:spcBef>
              <a:spcAft>
                <a:spcPct val="0"/>
              </a:spcAft>
              <a:buClr>
                <a:srgbClr val="00B0F0"/>
              </a:buClr>
              <a:buSzTx/>
              <a:buFontTx/>
              <a:buNone/>
              <a:tabLst/>
              <a:defRPr/>
            </a:pPr>
            <a:endParaRPr kumimoji="0" lang="en-GB" sz="1100" b="1" i="0" u="none" strike="noStrike" kern="0" cap="none" spc="0" normalizeH="0" baseline="0" noProof="0" dirty="0">
              <a:ln>
                <a:noFill/>
              </a:ln>
              <a:solidFill>
                <a:srgbClr val="000000"/>
              </a:solidFill>
              <a:effectLst/>
              <a:uLnTx/>
              <a:uFillTx/>
              <a:latin typeface="Arial"/>
              <a:ea typeface="+mn-ea"/>
              <a:cs typeface="Arial"/>
            </a:endParaRPr>
          </a:p>
          <a:p>
            <a:pPr marL="0" marR="0" lvl="0" indent="0" algn="l" defTabSz="914400" rtl="0" eaLnBrk="0" fontAlgn="base" latinLnBrk="0" hangingPunct="0">
              <a:lnSpc>
                <a:spcPct val="100000"/>
              </a:lnSpc>
              <a:spcBef>
                <a:spcPts val="600"/>
              </a:spcBef>
              <a:spcAft>
                <a:spcPct val="0"/>
              </a:spcAft>
              <a:buClr>
                <a:srgbClr val="00B0F0"/>
              </a:buClr>
              <a:buSzTx/>
              <a:buFontTx/>
              <a:buNone/>
              <a:tabLst/>
              <a:defRPr/>
            </a:pPr>
            <a:r>
              <a:rPr kumimoji="0" lang="en-GB" sz="2000" b="1" i="0" u="none" strike="noStrike" kern="0" cap="none" spc="0" normalizeH="0" baseline="0" noProof="0" dirty="0">
                <a:ln>
                  <a:noFill/>
                </a:ln>
                <a:solidFill>
                  <a:srgbClr val="000000"/>
                </a:solidFill>
                <a:effectLst/>
                <a:uLnTx/>
                <a:uFillTx/>
                <a:latin typeface="Arial"/>
                <a:ea typeface="+mn-ea"/>
                <a:cs typeface="Arial"/>
              </a:rPr>
              <a:t>If in any doubt whatsoever, report as soon as possible </a:t>
            </a:r>
            <a:br>
              <a:rPr kumimoji="0" lang="en-GB" sz="2000" b="1" i="0" u="none" strike="noStrike" kern="0" cap="none" spc="0" normalizeH="0" baseline="0" noProof="0" dirty="0">
                <a:ln>
                  <a:noFill/>
                </a:ln>
                <a:solidFill>
                  <a:srgbClr val="000000"/>
                </a:solidFill>
                <a:effectLst/>
                <a:uLnTx/>
                <a:uFillTx/>
                <a:latin typeface="Arial"/>
                <a:ea typeface="+mn-ea"/>
                <a:cs typeface="Arial"/>
              </a:rPr>
            </a:br>
            <a:r>
              <a:rPr kumimoji="0" lang="en-GB" sz="2000" b="1" i="0" u="none" strike="noStrike" kern="0" cap="none" spc="0" normalizeH="0" baseline="0" noProof="0" dirty="0">
                <a:ln>
                  <a:noFill/>
                </a:ln>
                <a:solidFill>
                  <a:srgbClr val="000000"/>
                </a:solidFill>
                <a:effectLst/>
                <a:uLnTx/>
                <a:uFillTx/>
                <a:latin typeface="Arial"/>
                <a:ea typeface="+mn-ea"/>
                <a:cs typeface="Arial"/>
              </a:rPr>
              <a:t>to your supervisor, the police or call </a:t>
            </a:r>
            <a:r>
              <a:rPr kumimoji="0" lang="en-GB" sz="2000" b="1" i="0" u="none" strike="noStrike" kern="0" cap="none" spc="0" normalizeH="0" baseline="0" noProof="0" dirty="0" err="1">
                <a:ln>
                  <a:noFill/>
                </a:ln>
                <a:solidFill>
                  <a:srgbClr val="000000"/>
                </a:solidFill>
                <a:effectLst/>
                <a:uLnTx/>
                <a:uFillTx/>
                <a:latin typeface="Arial"/>
                <a:ea typeface="+mn-ea"/>
                <a:cs typeface="Arial"/>
              </a:rPr>
              <a:t>crimestoppers</a:t>
            </a:r>
            <a:r>
              <a:rPr kumimoji="0" lang="en-GB" sz="2000" b="1" i="0" u="none" strike="noStrike" kern="0" cap="none" spc="0" normalizeH="0" baseline="0" noProof="0" dirty="0">
                <a:ln>
                  <a:noFill/>
                </a:ln>
                <a:solidFill>
                  <a:srgbClr val="000000"/>
                </a:solidFill>
                <a:effectLst/>
                <a:uLnTx/>
                <a:uFillTx/>
                <a:latin typeface="Arial"/>
                <a:ea typeface="+mn-ea"/>
                <a:cs typeface="Arial"/>
              </a:rPr>
              <a:t>.</a:t>
            </a:r>
          </a:p>
        </p:txBody>
      </p:sp>
      <p:pic>
        <p:nvPicPr>
          <p:cNvPr id="5122" name="Picture 2" descr="\\DESIGNARCHIVE\Archive\Image Bank\Photography\Security\Door Supervisor\DS Rodolfo Street Pastor.pn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2460" b="92791" l="8750" r="91750">
                        <a14:foregroundMark x1="20000" y1="24936" x2="12250" y2="37998"/>
                        <a14:foregroundMark x1="22750" y1="32061" x2="19750" y2="42070"/>
                        <a14:foregroundMark x1="19750" y1="42070" x2="16250" y2="42494"/>
                        <a14:foregroundMark x1="83250" y1="21459" x2="91750" y2="31213"/>
                        <a14:foregroundMark x1="91750" y1="31213" x2="84250" y2="44020"/>
                        <a14:foregroundMark x1="66250" y1="21459" x2="60000" y2="31891"/>
                        <a14:foregroundMark x1="60000" y1="31891" x2="30500" y2="30704"/>
                        <a14:foregroundMark x1="30500" y1="30704" x2="56500" y2="25445"/>
                        <a14:foregroundMark x1="56500" y1="25445" x2="66250" y2="30534"/>
                        <a14:foregroundMark x1="69500" y1="28159" x2="31000" y2="27990"/>
                        <a14:foregroundMark x1="31000" y1="27990" x2="58250" y2="24088"/>
                        <a14:foregroundMark x1="58250" y1="24088" x2="27750" y2="26802"/>
                        <a14:foregroundMark x1="61750" y1="21798" x2="84250" y2="29432"/>
                        <a14:foregroundMark x1="59500" y1="15098" x2="52000" y2="5513"/>
                        <a14:foregroundMark x1="52000" y1="5513" x2="49750" y2="18660"/>
                        <a14:foregroundMark x1="43000" y1="13995" x2="42500" y2="4156"/>
                        <a14:foregroundMark x1="42500" y1="4156" x2="66250" y2="8227"/>
                        <a14:foregroundMark x1="50250" y1="2460" x2="50250" y2="2460"/>
                        <a14:foregroundMark x1="23750" y1="84563" x2="25000" y2="92791"/>
                        <a14:foregroundMark x1="28250" y1="91094" x2="35500" y2="57930"/>
                        <a14:foregroundMark x1="15500" y1="23494" x2="9000" y2="33079"/>
                        <a14:foregroundMark x1="9000" y1="33079" x2="16750" y2="40034"/>
                        <a14:foregroundMark x1="16250" y1="20696" x2="10000" y2="30450"/>
                        <a14:foregroundMark x1="10000" y1="30450" x2="9500" y2="30789"/>
                        <a14:foregroundMark x1="64000" y1="53265" x2="64000" y2="90585"/>
                        <a14:foregroundMark x1="13500" y1="21968" x2="10000" y2="29856"/>
                        <a14:foregroundMark x1="8750" y1="27735" x2="8750" y2="27735"/>
                        <a14:foregroundMark x1="9000" y1="27226" x2="9000" y2="27226"/>
                        <a14:foregroundMark x1="9000" y1="26802" x2="9000" y2="26802"/>
                        <a14:foregroundMark x1="9500" y1="26039" x2="9500" y2="26039"/>
                        <a14:foregroundMark x1="9750" y1="25276" x2="9750" y2="25276"/>
                        <a14:foregroundMark x1="10000" y1="25106" x2="10000" y2="25106"/>
                        <a14:foregroundMark x1="10250" y1="24427" x2="10250" y2="24427"/>
                        <a14:foregroundMark x1="12500" y1="23410" x2="12500" y2="23410"/>
                        <a14:foregroundMark x1="11500" y1="23240" x2="11500" y2="23240"/>
                      </a14:backgroundRemoval>
                    </a14:imgEffect>
                  </a14:imgLayer>
                </a14:imgProps>
              </a:ext>
              <a:ext uri="{28A0092B-C50C-407E-A947-70E740481C1C}">
                <a14:useLocalDpi xmlns:a14="http://schemas.microsoft.com/office/drawing/2010/main" val="0"/>
              </a:ext>
            </a:extLst>
          </a:blip>
          <a:srcRect/>
          <a:stretch>
            <a:fillRect/>
          </a:stretch>
        </p:blipFill>
        <p:spPr bwMode="auto">
          <a:xfrm>
            <a:off x="7455481" y="1700808"/>
            <a:ext cx="1436999" cy="4236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477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68EA94-AF64-45FE-A575-E0CB40FF6ACE}"/>
              </a:ext>
            </a:extLst>
          </p:cNvPr>
          <p:cNvSpPr>
            <a:spLocks noGrp="1"/>
          </p:cNvSpPr>
          <p:nvPr>
            <p:ph type="title"/>
          </p:nvPr>
        </p:nvSpPr>
        <p:spPr/>
        <p:txBody>
          <a:bodyPr/>
          <a:lstStyle/>
          <a:p>
            <a:r>
              <a:rPr lang="en-GB" dirty="0"/>
              <a:t>Indicators of child sexual exploitation</a:t>
            </a:r>
          </a:p>
        </p:txBody>
      </p:sp>
      <p:sp>
        <p:nvSpPr>
          <p:cNvPr id="4" name="Content Placeholder 3">
            <a:extLst>
              <a:ext uri="{FF2B5EF4-FFF2-40B4-BE49-F238E27FC236}">
                <a16:creationId xmlns:a16="http://schemas.microsoft.com/office/drawing/2014/main" id="{C89EF7B7-2617-4727-8EA4-F42068CD6B04}"/>
              </a:ext>
            </a:extLst>
          </p:cNvPr>
          <p:cNvSpPr>
            <a:spLocks noGrp="1"/>
          </p:cNvSpPr>
          <p:nvPr>
            <p:ph idx="1"/>
          </p:nvPr>
        </p:nvSpPr>
        <p:spPr>
          <a:xfrm>
            <a:off x="251520" y="1268760"/>
            <a:ext cx="8640960" cy="3600400"/>
          </a:xfrm>
        </p:spPr>
        <p:txBody>
          <a:bodyPr/>
          <a:lstStyle/>
          <a:p>
            <a:pPr marL="0" indent="0">
              <a:buNone/>
            </a:pPr>
            <a:r>
              <a:rPr lang="en-GB" dirty="0"/>
              <a:t>There are certain indicators that a child is being sexually exploited such as:</a:t>
            </a:r>
          </a:p>
          <a:p>
            <a:pPr marL="0" indent="0">
              <a:buNone/>
            </a:pPr>
            <a:endParaRPr lang="en-GB" sz="1100" dirty="0">
              <a:latin typeface="+mn-lt"/>
            </a:endParaRPr>
          </a:p>
          <a:p>
            <a:r>
              <a:rPr lang="en-GB" i="0" u="none" strike="noStrike" baseline="0" dirty="0">
                <a:solidFill>
                  <a:srgbClr val="000000"/>
                </a:solidFill>
                <a:latin typeface="+mn-lt"/>
              </a:rPr>
              <a:t>children and young people in the company of older people or antisocial groups</a:t>
            </a:r>
          </a:p>
          <a:p>
            <a:r>
              <a:rPr lang="en-GB" i="0" u="none" strike="noStrike" baseline="0" dirty="0">
                <a:solidFill>
                  <a:srgbClr val="000000"/>
                </a:solidFill>
                <a:latin typeface="+mn-lt"/>
              </a:rPr>
              <a:t>acting in an inappropriate and sexualised way</a:t>
            </a:r>
          </a:p>
          <a:p>
            <a:r>
              <a:rPr lang="en-GB" i="0" u="none" strike="noStrike" baseline="0" dirty="0">
                <a:solidFill>
                  <a:srgbClr val="000000"/>
                </a:solidFill>
                <a:latin typeface="+mn-lt"/>
              </a:rPr>
              <a:t>being intoxicated arriving and departing a location with different adults</a:t>
            </a:r>
          </a:p>
          <a:p>
            <a:r>
              <a:rPr lang="en-GB" i="0" u="none" strike="noStrike" baseline="0" dirty="0">
                <a:solidFill>
                  <a:srgbClr val="000000"/>
                </a:solidFill>
                <a:latin typeface="+mn-lt"/>
              </a:rPr>
              <a:t>getting into and out of several different cars</a:t>
            </a:r>
            <a:endParaRPr lang="en-GB" dirty="0">
              <a:latin typeface="+mn-lt"/>
            </a:endParaRPr>
          </a:p>
        </p:txBody>
      </p:sp>
      <p:sp>
        <p:nvSpPr>
          <p:cNvPr id="5" name="Rectangle: Rounded Corners 4">
            <a:extLst>
              <a:ext uri="{FF2B5EF4-FFF2-40B4-BE49-F238E27FC236}">
                <a16:creationId xmlns:a16="http://schemas.microsoft.com/office/drawing/2014/main" id="{6EF2B765-734C-4B8F-8F05-8EA89C236102}"/>
              </a:ext>
            </a:extLst>
          </p:cNvPr>
          <p:cNvSpPr/>
          <p:nvPr/>
        </p:nvSpPr>
        <p:spPr>
          <a:xfrm>
            <a:off x="251520" y="4818848"/>
            <a:ext cx="8640960" cy="1225868"/>
          </a:xfrm>
          <a:prstGeom prst="roundRect">
            <a:avLst/>
          </a:prstGeom>
          <a:solidFill>
            <a:srgbClr val="ABE9FF"/>
          </a:solidFill>
          <a:ln w="28575">
            <a:solidFill>
              <a:srgbClr val="00B0F0"/>
            </a:solidFill>
          </a:ln>
        </p:spPr>
        <p:txBody>
          <a:bodyPr wrap="square">
            <a:spAutoFit/>
          </a:bodyPr>
          <a:lstStyle/>
          <a:p>
            <a:pPr algn="l"/>
            <a:r>
              <a:rPr lang="en-GB" sz="2200" i="0" u="none" strike="noStrike" baseline="0" dirty="0">
                <a:solidFill>
                  <a:schemeClr val="tx1"/>
                </a:solidFill>
                <a:latin typeface="+mn-lt"/>
              </a:rPr>
              <a:t>You must be vigilant at all times if you suspect a child is being sexually exploited, you must report it immediately and follow the organisation’s policies and procedures.</a:t>
            </a:r>
            <a:endParaRPr kumimoji="0" lang="en-GB" sz="2200" i="0" u="none" strike="noStrike" kern="1200" cap="none" spc="0" normalizeH="0" baseline="0" noProof="0" dirty="0">
              <a:ln>
                <a:noFill/>
              </a:ln>
              <a:solidFill>
                <a:schemeClr val="tx1"/>
              </a:solidFill>
              <a:effectLst/>
              <a:uLnTx/>
              <a:uFillTx/>
              <a:latin typeface="+mn-lt"/>
              <a:ea typeface="+mn-ea"/>
              <a:cs typeface="Arial" charset="0"/>
            </a:endParaRPr>
          </a:p>
        </p:txBody>
      </p:sp>
    </p:spTree>
    <p:extLst>
      <p:ext uri="{BB962C8B-B14F-4D97-AF65-F5344CB8AC3E}">
        <p14:creationId xmlns:p14="http://schemas.microsoft.com/office/powerpoint/2010/main" val="1917264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Sexual predators</a:t>
            </a:r>
          </a:p>
        </p:txBody>
      </p:sp>
      <p:sp>
        <p:nvSpPr>
          <p:cNvPr id="6" name="Rectangle: Rounded Corners 5">
            <a:extLst>
              <a:ext uri="{FF2B5EF4-FFF2-40B4-BE49-F238E27FC236}">
                <a16:creationId xmlns:a16="http://schemas.microsoft.com/office/drawing/2014/main" id="{52E18E5F-C893-497B-AEE4-9961688EDF65}"/>
              </a:ext>
            </a:extLst>
          </p:cNvPr>
          <p:cNvSpPr/>
          <p:nvPr/>
        </p:nvSpPr>
        <p:spPr>
          <a:xfrm>
            <a:off x="251520" y="1709617"/>
            <a:ext cx="8640960" cy="476726"/>
          </a:xfrm>
          <a:prstGeom prst="roundRect">
            <a:avLst/>
          </a:prstGeom>
          <a:solidFill>
            <a:srgbClr val="00B0F0"/>
          </a:solidFill>
          <a:ln w="28575">
            <a:solidFill>
              <a:schemeClr val="bg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effectLst/>
                <a:uLnTx/>
                <a:uFillTx/>
                <a:latin typeface="Arial" charset="0"/>
                <a:ea typeface="+mn-ea"/>
                <a:cs typeface="Arial" charset="0"/>
              </a:rPr>
              <a:t>Sexual predators are those who commit sexual crimes</a:t>
            </a:r>
          </a:p>
        </p:txBody>
      </p:sp>
      <p:sp>
        <p:nvSpPr>
          <p:cNvPr id="7" name="Rectangle: Rounded Corners 6">
            <a:extLst>
              <a:ext uri="{FF2B5EF4-FFF2-40B4-BE49-F238E27FC236}">
                <a16:creationId xmlns:a16="http://schemas.microsoft.com/office/drawing/2014/main" id="{46FB42C7-67F0-4B52-869E-7C95416BA25C}"/>
              </a:ext>
            </a:extLst>
          </p:cNvPr>
          <p:cNvSpPr/>
          <p:nvPr/>
        </p:nvSpPr>
        <p:spPr>
          <a:xfrm>
            <a:off x="251520" y="2526039"/>
            <a:ext cx="8640960" cy="851297"/>
          </a:xfrm>
          <a:prstGeom prst="roundRect">
            <a:avLst/>
          </a:prstGeom>
          <a:solidFill>
            <a:schemeClr val="tx1"/>
          </a:solidFill>
          <a:ln w="28575">
            <a:solidFill>
              <a:schemeClr val="bg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effectLst/>
                <a:uLnTx/>
                <a:uFillTx/>
                <a:latin typeface="Arial" charset="0"/>
                <a:ea typeface="+mn-ea"/>
                <a:cs typeface="Arial" charset="0"/>
              </a:rPr>
              <a:t>They very often target vulnerable children, young adults </a:t>
            </a:r>
            <a:br>
              <a:rPr kumimoji="0" lang="en-GB" sz="2200" b="1" i="0" u="none" strike="noStrike" kern="1200" cap="none" spc="0" normalizeH="0" baseline="0" noProof="0" dirty="0">
                <a:ln>
                  <a:noFill/>
                </a:ln>
                <a:effectLst/>
                <a:uLnTx/>
                <a:uFillTx/>
                <a:latin typeface="Arial" charset="0"/>
                <a:ea typeface="+mn-ea"/>
                <a:cs typeface="Arial" charset="0"/>
              </a:rPr>
            </a:br>
            <a:r>
              <a:rPr kumimoji="0" lang="en-GB" sz="2200" b="1" i="0" u="none" strike="noStrike" kern="1200" cap="none" spc="0" normalizeH="0" baseline="0" noProof="0" dirty="0">
                <a:ln>
                  <a:noFill/>
                </a:ln>
                <a:effectLst/>
                <a:uLnTx/>
                <a:uFillTx/>
                <a:latin typeface="Arial" charset="0"/>
                <a:ea typeface="+mn-ea"/>
                <a:cs typeface="Arial" charset="0"/>
              </a:rPr>
              <a:t>or adults they think they can groom or overpower</a:t>
            </a:r>
          </a:p>
        </p:txBody>
      </p:sp>
      <p:sp>
        <p:nvSpPr>
          <p:cNvPr id="8" name="Rectangle: Rounded Corners 7">
            <a:extLst>
              <a:ext uri="{FF2B5EF4-FFF2-40B4-BE49-F238E27FC236}">
                <a16:creationId xmlns:a16="http://schemas.microsoft.com/office/drawing/2014/main" id="{80E014F8-749D-412C-8176-ACAD4E9906B2}"/>
              </a:ext>
            </a:extLst>
          </p:cNvPr>
          <p:cNvSpPr/>
          <p:nvPr/>
        </p:nvSpPr>
        <p:spPr>
          <a:xfrm>
            <a:off x="251520" y="3717032"/>
            <a:ext cx="8640960" cy="476726"/>
          </a:xfrm>
          <a:prstGeom prst="roundRect">
            <a:avLst/>
          </a:prstGeom>
          <a:solidFill>
            <a:schemeClr val="bg2"/>
          </a:solidFill>
          <a:ln w="28575">
            <a:solidFill>
              <a:schemeClr val="bg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effectLst/>
                <a:uLnTx/>
                <a:uFillTx/>
                <a:latin typeface="Arial" charset="0"/>
                <a:ea typeface="+mn-ea"/>
                <a:cs typeface="Arial" charset="0"/>
              </a:rPr>
              <a:t>They can be all genders, shapes and sizes </a:t>
            </a:r>
          </a:p>
        </p:txBody>
      </p:sp>
      <p:sp>
        <p:nvSpPr>
          <p:cNvPr id="9" name="Rectangle: Rounded Corners 8">
            <a:extLst>
              <a:ext uri="{FF2B5EF4-FFF2-40B4-BE49-F238E27FC236}">
                <a16:creationId xmlns:a16="http://schemas.microsoft.com/office/drawing/2014/main" id="{1E359AA6-CF1E-4939-ADA1-250EE7E40869}"/>
              </a:ext>
            </a:extLst>
          </p:cNvPr>
          <p:cNvSpPr/>
          <p:nvPr/>
        </p:nvSpPr>
        <p:spPr>
          <a:xfrm>
            <a:off x="251520" y="4497902"/>
            <a:ext cx="8640960" cy="851297"/>
          </a:xfrm>
          <a:prstGeom prst="roundRect">
            <a:avLst/>
          </a:prstGeom>
          <a:solidFill>
            <a:srgbClr val="00B0F0"/>
          </a:solidFill>
          <a:ln w="28575">
            <a:solidFill>
              <a:schemeClr val="bg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effectLst/>
                <a:uLnTx/>
                <a:uFillTx/>
                <a:latin typeface="Arial" charset="0"/>
                <a:ea typeface="+mn-ea"/>
                <a:cs typeface="Arial" charset="0"/>
              </a:rPr>
              <a:t>They will often appear to be confident, friendly, </a:t>
            </a:r>
            <a:br>
              <a:rPr kumimoji="0" lang="en-GB" sz="2200" b="1" i="0" u="none" strike="noStrike" kern="1200" cap="none" spc="0" normalizeH="0" baseline="0" noProof="0" dirty="0">
                <a:ln>
                  <a:noFill/>
                </a:ln>
                <a:effectLst/>
                <a:uLnTx/>
                <a:uFillTx/>
                <a:latin typeface="Arial" charset="0"/>
                <a:ea typeface="+mn-ea"/>
                <a:cs typeface="Arial" charset="0"/>
              </a:rPr>
            </a:br>
            <a:r>
              <a:rPr kumimoji="0" lang="en-GB" sz="2200" b="1" i="0" u="none" strike="noStrike" kern="1200" cap="none" spc="0" normalizeH="0" baseline="0" noProof="0" dirty="0">
                <a:ln>
                  <a:noFill/>
                </a:ln>
                <a:effectLst/>
                <a:uLnTx/>
                <a:uFillTx/>
                <a:latin typeface="Arial" charset="0"/>
                <a:ea typeface="+mn-ea"/>
                <a:cs typeface="Arial" charset="0"/>
              </a:rPr>
              <a:t>helpful and sober.</a:t>
            </a:r>
          </a:p>
        </p:txBody>
      </p:sp>
    </p:spTree>
    <p:extLst>
      <p:ext uri="{BB962C8B-B14F-4D97-AF65-F5344CB8AC3E}">
        <p14:creationId xmlns:p14="http://schemas.microsoft.com/office/powerpoint/2010/main" val="1479395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Sexual predators cont.</a:t>
            </a:r>
          </a:p>
        </p:txBody>
      </p:sp>
      <p:sp>
        <p:nvSpPr>
          <p:cNvPr id="3" name="Rounded Rectangle 2"/>
          <p:cNvSpPr/>
          <p:nvPr/>
        </p:nvSpPr>
        <p:spPr>
          <a:xfrm>
            <a:off x="251520" y="1262038"/>
            <a:ext cx="9937104" cy="476726"/>
          </a:xfrm>
          <a:prstGeom prst="roundRect">
            <a:avLst/>
          </a:prstGeom>
          <a:solidFill>
            <a:srgbClr val="00B0F0"/>
          </a:solidFill>
        </p:spPr>
        <p:txBody>
          <a:bodyPr wrap="square">
            <a:spAutoFit/>
          </a:bodyPr>
          <a:lstStyle/>
          <a:p>
            <a:pPr marL="0" marR="0" lvl="0" indent="0" algn="l" defTabSz="914400" rtl="0" eaLnBrk="0" fontAlgn="base" latinLnBrk="0" hangingPunct="0">
              <a:lnSpc>
                <a:spcPct val="100000"/>
              </a:lnSpc>
              <a:spcBef>
                <a:spcPct val="20000"/>
              </a:spcBef>
              <a:spcAft>
                <a:spcPct val="0"/>
              </a:spcAft>
              <a:buClr>
                <a:srgbClr val="00B0F0"/>
              </a:buClr>
              <a:buSzTx/>
              <a:buFontTx/>
              <a:buNone/>
              <a:tabLst/>
              <a:defRPr/>
            </a:pPr>
            <a:r>
              <a:rPr kumimoji="0" lang="en-GB" sz="2200" b="1" i="0" u="none" strike="noStrike" kern="0" cap="none" spc="0" normalizeH="0" baseline="0" noProof="0" dirty="0">
                <a:ln>
                  <a:noFill/>
                </a:ln>
                <a:solidFill>
                  <a:srgbClr val="FFFFFF"/>
                </a:solidFill>
                <a:effectLst/>
                <a:uLnTx/>
                <a:uFillTx/>
                <a:latin typeface="Arial"/>
                <a:ea typeface="+mn-ea"/>
                <a:cs typeface="Arial"/>
              </a:rPr>
              <a:t>Sexual predators may select their victims based on:</a:t>
            </a:r>
          </a:p>
        </p:txBody>
      </p:sp>
      <p:sp>
        <p:nvSpPr>
          <p:cNvPr id="5" name="Rounded Rectangle 4"/>
          <p:cNvSpPr/>
          <p:nvPr/>
        </p:nvSpPr>
        <p:spPr>
          <a:xfrm>
            <a:off x="251520" y="1962101"/>
            <a:ext cx="8568952" cy="3173635"/>
          </a:xfrm>
          <a:prstGeom prst="roundRect">
            <a:avLst/>
          </a:prstGeom>
          <a:ln w="38100">
            <a:solidFill>
              <a:schemeClr val="bg1">
                <a:lumMod val="75000"/>
              </a:schemeClr>
            </a:solidFill>
          </a:ln>
        </p:spPr>
        <p:txBody>
          <a:bodyPr wrap="square">
            <a:spAutoFit/>
          </a:bodyPr>
          <a:lstStyle/>
          <a:p>
            <a:pPr marL="342900" marR="0" lvl="0" indent="-342900" algn="l" defTabSz="914400" rtl="0" eaLnBrk="0" fontAlgn="base" latinLnBrk="0" hangingPunct="0">
              <a:lnSpc>
                <a:spcPct val="100000"/>
              </a:lnSpc>
              <a:spcBef>
                <a:spcPct val="20000"/>
              </a:spcBef>
              <a:spcAft>
                <a:spcPct val="0"/>
              </a:spcAft>
              <a:buClr>
                <a:srgbClr val="00B0F0"/>
              </a:buClr>
              <a:buSzTx/>
              <a:buFont typeface="Arial" panose="020B0604020202020204" pitchFamily="34" charset="0"/>
              <a:buChar char="●"/>
              <a:tabLst/>
              <a:defRPr/>
            </a:pPr>
            <a:r>
              <a:rPr kumimoji="0" lang="en-GB" sz="2200" b="1" i="0" u="none" strike="noStrike" kern="0" cap="none" spc="0" normalizeH="0" baseline="0" noProof="0" dirty="0">
                <a:ln>
                  <a:noFill/>
                </a:ln>
                <a:solidFill>
                  <a:srgbClr val="000000"/>
                </a:solidFill>
                <a:effectLst/>
                <a:uLnTx/>
                <a:uFillTx/>
                <a:latin typeface="Arial"/>
                <a:ea typeface="+mn-ea"/>
                <a:cs typeface="Arial"/>
              </a:rPr>
              <a:t>gender</a:t>
            </a:r>
          </a:p>
          <a:p>
            <a:pPr marL="342900" marR="0" lvl="0" indent="-342900" algn="l" defTabSz="914400" rtl="0" eaLnBrk="0" fontAlgn="base" latinLnBrk="0" hangingPunct="0">
              <a:lnSpc>
                <a:spcPct val="100000"/>
              </a:lnSpc>
              <a:spcBef>
                <a:spcPct val="20000"/>
              </a:spcBef>
              <a:spcAft>
                <a:spcPct val="0"/>
              </a:spcAft>
              <a:buClr>
                <a:srgbClr val="00B0F0"/>
              </a:buClr>
              <a:buSzTx/>
              <a:buFont typeface="Arial" panose="020B0604020202020204" pitchFamily="34" charset="0"/>
              <a:buChar char="●"/>
              <a:tabLst/>
              <a:defRPr/>
            </a:pPr>
            <a:r>
              <a:rPr kumimoji="0" lang="en-GB" sz="2200" b="1" i="0" u="none" strike="noStrike" kern="0" cap="none" spc="0" normalizeH="0" baseline="0" noProof="0" dirty="0">
                <a:ln>
                  <a:noFill/>
                </a:ln>
                <a:solidFill>
                  <a:srgbClr val="000000"/>
                </a:solidFill>
                <a:effectLst/>
                <a:uLnTx/>
                <a:uFillTx/>
                <a:latin typeface="Arial"/>
                <a:ea typeface="+mn-ea"/>
                <a:cs typeface="Arial"/>
              </a:rPr>
              <a:t>age</a:t>
            </a:r>
          </a:p>
          <a:p>
            <a:pPr marL="342900" marR="0" lvl="0" indent="-342900" algn="l" defTabSz="914400" rtl="0" eaLnBrk="0" fontAlgn="base" latinLnBrk="0" hangingPunct="0">
              <a:lnSpc>
                <a:spcPct val="100000"/>
              </a:lnSpc>
              <a:spcBef>
                <a:spcPct val="20000"/>
              </a:spcBef>
              <a:spcAft>
                <a:spcPct val="0"/>
              </a:spcAft>
              <a:buClr>
                <a:srgbClr val="00B0F0"/>
              </a:buClr>
              <a:buSzTx/>
              <a:buFont typeface="Arial" panose="020B0604020202020204" pitchFamily="34" charset="0"/>
              <a:buChar char="●"/>
              <a:tabLst/>
              <a:defRPr/>
            </a:pPr>
            <a:r>
              <a:rPr kumimoji="0" lang="en-GB" sz="2200" b="1" i="0" u="none" strike="noStrike" kern="0" cap="none" spc="0" normalizeH="0" baseline="0" noProof="0" dirty="0">
                <a:ln>
                  <a:noFill/>
                </a:ln>
                <a:solidFill>
                  <a:srgbClr val="000000"/>
                </a:solidFill>
                <a:effectLst/>
                <a:uLnTx/>
                <a:uFillTx/>
                <a:latin typeface="Arial"/>
                <a:ea typeface="+mn-ea"/>
                <a:cs typeface="Arial"/>
              </a:rPr>
              <a:t>race</a:t>
            </a:r>
          </a:p>
          <a:p>
            <a:pPr marL="342900" indent="-342900" eaLnBrk="0" hangingPunct="0">
              <a:spcBef>
                <a:spcPct val="20000"/>
              </a:spcBef>
              <a:buClr>
                <a:srgbClr val="00B0F0"/>
              </a:buClr>
              <a:buFont typeface="Arial" panose="020B0604020202020204" pitchFamily="34" charset="0"/>
              <a:buChar char="●"/>
              <a:defRPr/>
            </a:pPr>
            <a:r>
              <a:rPr kumimoji="0" lang="en-GB" sz="2200" b="1" i="0" u="none" strike="noStrike" kern="0" cap="none" spc="0" normalizeH="0" baseline="0" noProof="0" dirty="0">
                <a:ln>
                  <a:noFill/>
                </a:ln>
                <a:solidFill>
                  <a:srgbClr val="000000"/>
                </a:solidFill>
                <a:effectLst/>
                <a:uLnTx/>
                <a:uFillTx/>
                <a:latin typeface="Arial"/>
                <a:ea typeface="+mn-ea"/>
                <a:cs typeface="Arial"/>
              </a:rPr>
              <a:t>vulnerability</a:t>
            </a:r>
          </a:p>
          <a:p>
            <a:pPr marL="342900" marR="0" lvl="0" indent="-342900" algn="l" defTabSz="914400" rtl="0" eaLnBrk="0" fontAlgn="base" latinLnBrk="0" hangingPunct="0">
              <a:lnSpc>
                <a:spcPct val="100000"/>
              </a:lnSpc>
              <a:spcBef>
                <a:spcPct val="20000"/>
              </a:spcBef>
              <a:spcAft>
                <a:spcPct val="0"/>
              </a:spcAft>
              <a:buClr>
                <a:srgbClr val="00B0F0"/>
              </a:buClr>
              <a:buSzTx/>
              <a:buFont typeface="Arial" panose="020B0604020202020204" pitchFamily="34" charset="0"/>
              <a:buChar char="●"/>
              <a:tabLst/>
              <a:defRPr/>
            </a:pPr>
            <a:r>
              <a:rPr kumimoji="0" lang="en-GB" sz="2200" b="1" i="0" u="none" strike="noStrike" kern="0" cap="none" spc="0" normalizeH="0" baseline="0" noProof="0" dirty="0">
                <a:ln>
                  <a:noFill/>
                </a:ln>
                <a:solidFill>
                  <a:srgbClr val="000000"/>
                </a:solidFill>
                <a:effectLst/>
                <a:uLnTx/>
                <a:uFillTx/>
                <a:latin typeface="Arial"/>
                <a:ea typeface="+mn-ea"/>
                <a:cs typeface="Arial"/>
              </a:rPr>
              <a:t>appearance</a:t>
            </a:r>
          </a:p>
          <a:p>
            <a:pPr marL="342900" marR="0" lvl="0" indent="-342900" algn="l" defTabSz="914400" rtl="0" eaLnBrk="0" fontAlgn="base" latinLnBrk="0" hangingPunct="0">
              <a:lnSpc>
                <a:spcPct val="100000"/>
              </a:lnSpc>
              <a:spcBef>
                <a:spcPct val="20000"/>
              </a:spcBef>
              <a:spcAft>
                <a:spcPct val="0"/>
              </a:spcAft>
              <a:buClr>
                <a:srgbClr val="00B0F0"/>
              </a:buClr>
              <a:buSzTx/>
              <a:buFont typeface="Arial" panose="020B0604020202020204" pitchFamily="34" charset="0"/>
              <a:buChar char="●"/>
              <a:tabLst/>
              <a:defRPr/>
            </a:pPr>
            <a:r>
              <a:rPr kumimoji="0" lang="en-GB" sz="2200" b="1" i="0" u="none" strike="noStrike" kern="0" cap="none" spc="0" normalizeH="0" baseline="0" noProof="0" dirty="0">
                <a:ln>
                  <a:noFill/>
                </a:ln>
                <a:solidFill>
                  <a:srgbClr val="000000"/>
                </a:solidFill>
                <a:effectLst/>
                <a:uLnTx/>
                <a:uFillTx/>
                <a:latin typeface="Arial"/>
                <a:ea typeface="+mn-ea"/>
                <a:cs typeface="Arial"/>
              </a:rPr>
              <a:t>location</a:t>
            </a:r>
          </a:p>
          <a:p>
            <a:pPr marL="342900" marR="0" lvl="0" indent="-342900" algn="l" defTabSz="914400" rtl="0" eaLnBrk="0" fontAlgn="base" latinLnBrk="0" hangingPunct="0">
              <a:lnSpc>
                <a:spcPct val="100000"/>
              </a:lnSpc>
              <a:spcBef>
                <a:spcPct val="20000"/>
              </a:spcBef>
              <a:spcAft>
                <a:spcPct val="0"/>
              </a:spcAft>
              <a:buClr>
                <a:srgbClr val="00B0F0"/>
              </a:buClr>
              <a:buSzTx/>
              <a:buFont typeface="Arial" panose="020B0604020202020204" pitchFamily="34" charset="0"/>
              <a:buChar char="●"/>
              <a:tabLst/>
              <a:defRPr/>
            </a:pPr>
            <a:r>
              <a:rPr kumimoji="0" lang="en-GB" sz="2200" b="1" i="0" u="none" strike="noStrike" kern="0" cap="none" spc="0" normalizeH="0" baseline="0" noProof="0" dirty="0">
                <a:ln>
                  <a:noFill/>
                </a:ln>
                <a:solidFill>
                  <a:srgbClr val="000000"/>
                </a:solidFill>
                <a:effectLst/>
                <a:uLnTx/>
                <a:uFillTx/>
                <a:latin typeface="Arial"/>
                <a:ea typeface="+mn-ea"/>
                <a:cs typeface="Arial"/>
              </a:rPr>
              <a:t>time of day.</a:t>
            </a:r>
          </a:p>
        </p:txBody>
      </p:sp>
      <p:pic>
        <p:nvPicPr>
          <p:cNvPr id="6146" name="Picture 2" descr="\\DESIGNARCHIVE\Archive\Image Bank\CW ILLUSTRATION HISTORY\Illustrations 2014\Security Illustrations October 2014\PNG\DS SG CCTV Child Sexual Exploitatio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4423908" y="1989640"/>
            <a:ext cx="5767345" cy="4882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6879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en-US" dirty="0"/>
              <a:t>W</a:t>
            </a:r>
            <a:r>
              <a:rPr lang="en-GB" altLang="en-US" dirty="0"/>
              <a:t>hat behaviours might indicate a sexual predator?</a:t>
            </a:r>
          </a:p>
        </p:txBody>
      </p:sp>
      <p:sp>
        <p:nvSpPr>
          <p:cNvPr id="2" name="Content Placeholder 1">
            <a:extLst>
              <a:ext uri="{FF2B5EF4-FFF2-40B4-BE49-F238E27FC236}">
                <a16:creationId xmlns:a16="http://schemas.microsoft.com/office/drawing/2014/main" id="{BE5BDBCF-EE8B-4EEB-A7AE-E0110D5377BB}"/>
              </a:ext>
            </a:extLst>
          </p:cNvPr>
          <p:cNvSpPr>
            <a:spLocks noGrp="1"/>
          </p:cNvSpPr>
          <p:nvPr>
            <p:ph idx="1"/>
          </p:nvPr>
        </p:nvSpPr>
        <p:spPr>
          <a:xfrm>
            <a:off x="250007" y="2204864"/>
            <a:ext cx="8640960" cy="2448272"/>
          </a:xfrm>
          <a:prstGeom prst="roundRect">
            <a:avLst/>
          </a:prstGeom>
          <a:solidFill>
            <a:srgbClr val="ABE9FF"/>
          </a:solidFill>
          <a:ln w="28575">
            <a:solidFill>
              <a:srgbClr val="00B0F0"/>
            </a:solidFill>
          </a:ln>
        </p:spPr>
        <p:txBody>
          <a:bodyPr anchor="ctr"/>
          <a:lstStyle/>
          <a:p>
            <a:r>
              <a:rPr lang="en-US" dirty="0"/>
              <a:t>Close monitoring of vulnerable people</a:t>
            </a:r>
          </a:p>
          <a:p>
            <a:r>
              <a:rPr lang="en-US" dirty="0"/>
              <a:t>Buying drinks for already drunk individuals</a:t>
            </a:r>
          </a:p>
          <a:p>
            <a:r>
              <a:rPr lang="en-US" dirty="0"/>
              <a:t>Buying gifts for vulnerable people</a:t>
            </a:r>
          </a:p>
          <a:p>
            <a:r>
              <a:rPr lang="en-US" dirty="0"/>
              <a:t>Suspicious behaviour around certain times and venues</a:t>
            </a:r>
          </a:p>
          <a:p>
            <a:r>
              <a:rPr lang="en-US" dirty="0"/>
              <a:t>Inappropriate use of technology.</a:t>
            </a:r>
            <a:endParaRPr lang="en-GB" dirty="0"/>
          </a:p>
        </p:txBody>
      </p:sp>
      <p:pic>
        <p:nvPicPr>
          <p:cNvPr id="4" name="Picture 3">
            <a:extLst>
              <a:ext uri="{FF2B5EF4-FFF2-40B4-BE49-F238E27FC236}">
                <a16:creationId xmlns:a16="http://schemas.microsoft.com/office/drawing/2014/main" id="{CE66799A-A31D-4063-92AC-23954246DC3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80" t="-37389" r="-7880" b="-40763"/>
          <a:stretch/>
        </p:blipFill>
        <p:spPr>
          <a:xfrm>
            <a:off x="284696" y="125382"/>
            <a:ext cx="792000" cy="657956"/>
          </a:xfrm>
          <a:prstGeom prst="ellipse">
            <a:avLst/>
          </a:prstGeom>
          <a:solidFill>
            <a:srgbClr val="00B0F0"/>
          </a:solidFill>
          <a:ln w="31750">
            <a:solidFill>
              <a:schemeClr val="bg1"/>
            </a:solidFill>
          </a:ln>
        </p:spPr>
      </p:pic>
    </p:spTree>
    <p:extLst>
      <p:ext uri="{BB962C8B-B14F-4D97-AF65-F5344CB8AC3E}">
        <p14:creationId xmlns:p14="http://schemas.microsoft.com/office/powerpoint/2010/main" val="237705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500"/>
                                        <p:tgtEl>
                                          <p:spTgt spid="2">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500"/>
                                        <p:tgtEl>
                                          <p:spTgt spid="2">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500"/>
                                        <p:tgtEl>
                                          <p:spTgt spid="2">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fade">
                                      <p:cBhvr>
                                        <p:cTn id="16" dur="500"/>
                                        <p:tgtEl>
                                          <p:spTgt spid="2">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500"/>
                                        <p:tgtEl>
                                          <p:spTgt spid="2">
                                            <p:txEl>
                                              <p:pRg st="3" end="3"/>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en-US" dirty="0"/>
              <a:t>W</a:t>
            </a:r>
            <a:r>
              <a:rPr lang="en-GB" altLang="en-US" dirty="0"/>
              <a:t>hat behaviours might indicate abuse?</a:t>
            </a:r>
          </a:p>
        </p:txBody>
      </p:sp>
      <p:pic>
        <p:nvPicPr>
          <p:cNvPr id="4" name="Picture 3">
            <a:extLst>
              <a:ext uri="{FF2B5EF4-FFF2-40B4-BE49-F238E27FC236}">
                <a16:creationId xmlns:a16="http://schemas.microsoft.com/office/drawing/2014/main" id="{CE66799A-A31D-4063-92AC-23954246DC3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80" t="-37389" r="-7880" b="-40763"/>
          <a:stretch/>
        </p:blipFill>
        <p:spPr>
          <a:xfrm>
            <a:off x="284696" y="125382"/>
            <a:ext cx="792000" cy="657956"/>
          </a:xfrm>
          <a:prstGeom prst="ellipse">
            <a:avLst/>
          </a:prstGeom>
          <a:solidFill>
            <a:srgbClr val="00B0F0"/>
          </a:solidFill>
          <a:ln w="31750">
            <a:solidFill>
              <a:schemeClr val="bg1"/>
            </a:solidFill>
          </a:ln>
        </p:spPr>
      </p:pic>
      <p:sp>
        <p:nvSpPr>
          <p:cNvPr id="5" name="Content Placeholder 1">
            <a:extLst>
              <a:ext uri="{FF2B5EF4-FFF2-40B4-BE49-F238E27FC236}">
                <a16:creationId xmlns:a16="http://schemas.microsoft.com/office/drawing/2014/main" id="{157EF3D1-DABD-4D32-83BA-6BCEE02F00E4}"/>
              </a:ext>
            </a:extLst>
          </p:cNvPr>
          <p:cNvSpPr txBox="1">
            <a:spLocks/>
          </p:cNvSpPr>
          <p:nvPr/>
        </p:nvSpPr>
        <p:spPr>
          <a:xfrm>
            <a:off x="250007" y="2204864"/>
            <a:ext cx="8640960" cy="2448272"/>
          </a:xfrm>
          <a:prstGeom prst="roundRect">
            <a:avLst/>
          </a:prstGeom>
          <a:solidFill>
            <a:srgbClr val="ABE9FF"/>
          </a:solidFill>
          <a:ln w="28575">
            <a:solidFill>
              <a:srgbClr val="00B0F0"/>
            </a:solidFill>
          </a:ln>
        </p:spPr>
        <p:txBody>
          <a:bodyPr anchor="ctr"/>
          <a:lstStyle>
            <a:lvl1pPr marL="342900" indent="-342900" algn="l" rtl="0" eaLnBrk="0" fontAlgn="base" hangingPunct="0">
              <a:spcBef>
                <a:spcPct val="20000"/>
              </a:spcBef>
              <a:spcAft>
                <a:spcPct val="0"/>
              </a:spcAft>
              <a:buClr>
                <a:srgbClr val="00B0F0"/>
              </a:buClr>
              <a:buFont typeface="Arial" pitchFamily="34" charset="0"/>
              <a:buChar char="●"/>
              <a:defRPr sz="2200" b="1">
                <a:solidFill>
                  <a:schemeClr val="tx1"/>
                </a:solidFill>
                <a:latin typeface="Arial" pitchFamily="34" charset="0"/>
                <a:ea typeface="+mn-ea"/>
                <a:cs typeface="+mn-cs"/>
              </a:defRPr>
            </a:lvl1pPr>
            <a:lvl2pPr marL="742950" indent="-285750" algn="l" rtl="0" eaLnBrk="0" fontAlgn="base" hangingPunct="0">
              <a:spcBef>
                <a:spcPct val="20000"/>
              </a:spcBef>
              <a:spcAft>
                <a:spcPct val="0"/>
              </a:spcAft>
              <a:buClr>
                <a:srgbClr val="00B0F0"/>
              </a:buClr>
              <a:buFont typeface="Arial" pitchFamily="34" charset="0"/>
              <a:buChar char="●"/>
              <a:defRPr sz="2200" b="1">
                <a:solidFill>
                  <a:schemeClr val="tx1"/>
                </a:solidFill>
                <a:latin typeface="Arial" pitchFamily="34" charset="0"/>
                <a:cs typeface="+mn-cs"/>
              </a:defRPr>
            </a:lvl2pPr>
            <a:lvl3pPr marL="1143000" indent="-228600" algn="l" rtl="0" eaLnBrk="0" fontAlgn="base" hangingPunct="0">
              <a:spcBef>
                <a:spcPct val="20000"/>
              </a:spcBef>
              <a:spcAft>
                <a:spcPct val="0"/>
              </a:spcAft>
              <a:buClr>
                <a:srgbClr val="00B0F0"/>
              </a:buClr>
              <a:buFont typeface="Arial" pitchFamily="34" charset="0"/>
              <a:buChar char="●"/>
              <a:defRPr sz="2200" b="1">
                <a:solidFill>
                  <a:schemeClr val="tx1"/>
                </a:solidFill>
                <a:latin typeface="Arial" pitchFamily="34" charset="0"/>
                <a:cs typeface="+mn-cs"/>
              </a:defRPr>
            </a:lvl3pPr>
            <a:lvl4pPr marL="1600200" indent="-228600" algn="l" rtl="0" eaLnBrk="0" fontAlgn="base" hangingPunct="0">
              <a:spcBef>
                <a:spcPct val="20000"/>
              </a:spcBef>
              <a:spcAft>
                <a:spcPct val="0"/>
              </a:spcAft>
              <a:buClr>
                <a:srgbClr val="00B0F0"/>
              </a:buClr>
              <a:buFont typeface="Arial" pitchFamily="34" charset="0"/>
              <a:buChar char="●"/>
              <a:defRPr sz="2200" b="1">
                <a:solidFill>
                  <a:schemeClr val="tx1"/>
                </a:solidFill>
                <a:latin typeface="Arial" pitchFamily="34" charset="0"/>
                <a:cs typeface="+mn-cs"/>
              </a:defRPr>
            </a:lvl4pPr>
            <a:lvl5pPr marL="2057400" indent="-228600" algn="l" rtl="0" eaLnBrk="0" fontAlgn="base" hangingPunct="0">
              <a:spcBef>
                <a:spcPct val="20000"/>
              </a:spcBef>
              <a:spcAft>
                <a:spcPct val="0"/>
              </a:spcAft>
              <a:buClr>
                <a:srgbClr val="00B0F0"/>
              </a:buClr>
              <a:buFont typeface="Arial" pitchFamily="34" charset="0"/>
              <a:buChar char="●"/>
              <a:defRPr sz="2200" b="1">
                <a:solidFill>
                  <a:schemeClr val="tx1"/>
                </a:solidFill>
                <a:latin typeface="Arial" pitchFamily="34" charset="0"/>
                <a:cs typeface="+mn-cs"/>
              </a:defRPr>
            </a:lvl5pPr>
            <a:lvl6pPr marL="25146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6pPr>
            <a:lvl7pPr marL="29718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7pPr>
            <a:lvl8pPr marL="34290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8pPr>
            <a:lvl9pPr marL="38862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9pPr>
          </a:lstStyle>
          <a:p>
            <a:pPr marL="342900" marR="0" lvl="0" indent="-342900" algn="l" defTabSz="914400" rtl="0" eaLnBrk="0" fontAlgn="base" latinLnBrk="0" hangingPunct="0">
              <a:lnSpc>
                <a:spcPct val="100000"/>
              </a:lnSpc>
              <a:spcBef>
                <a:spcPct val="20000"/>
              </a:spcBef>
              <a:spcAft>
                <a:spcPct val="0"/>
              </a:spcAft>
              <a:buClr>
                <a:srgbClr val="00B0F0"/>
              </a:buClr>
              <a:buSzTx/>
              <a:buFont typeface="Arial" pitchFamily="34" charset="0"/>
              <a:buChar char="●"/>
              <a:tabLst/>
              <a:defRPr/>
            </a:pPr>
            <a:r>
              <a:rPr kumimoji="0" lang="en-GB" sz="2200" b="1" i="0" u="none" strike="noStrike" kern="0" cap="none" spc="0" normalizeH="0" baseline="0" noProof="0" dirty="0">
                <a:ln>
                  <a:noFill/>
                </a:ln>
                <a:solidFill>
                  <a:srgbClr val="000000"/>
                </a:solidFill>
                <a:effectLst/>
                <a:uLnTx/>
                <a:uFillTx/>
                <a:latin typeface="Arial" pitchFamily="34" charset="0"/>
                <a:ea typeface="+mn-ea"/>
                <a:cs typeface="Arial"/>
              </a:rPr>
              <a:t>Restricting the freedom of an individual</a:t>
            </a:r>
          </a:p>
          <a:p>
            <a:pPr marL="342900" marR="0" lvl="0" indent="-342900" algn="l" defTabSz="914400" rtl="0" eaLnBrk="0" fontAlgn="base" latinLnBrk="0" hangingPunct="0">
              <a:lnSpc>
                <a:spcPct val="100000"/>
              </a:lnSpc>
              <a:spcBef>
                <a:spcPct val="20000"/>
              </a:spcBef>
              <a:spcAft>
                <a:spcPct val="0"/>
              </a:spcAft>
              <a:buClr>
                <a:srgbClr val="00B0F0"/>
              </a:buClr>
              <a:buSzTx/>
              <a:buFont typeface="Arial" pitchFamily="34" charset="0"/>
              <a:buChar char="●"/>
              <a:tabLst/>
              <a:defRPr/>
            </a:pPr>
            <a:r>
              <a:rPr kumimoji="0" lang="en-GB" sz="2200" b="1" i="0" u="none" strike="noStrike" kern="0" cap="none" spc="0" normalizeH="0" baseline="0" noProof="0" dirty="0">
                <a:ln>
                  <a:noFill/>
                </a:ln>
                <a:solidFill>
                  <a:srgbClr val="000000"/>
                </a:solidFill>
                <a:effectLst/>
                <a:uLnTx/>
                <a:uFillTx/>
                <a:latin typeface="Arial" pitchFamily="34" charset="0"/>
                <a:ea typeface="+mn-ea"/>
                <a:cs typeface="Arial"/>
              </a:rPr>
              <a:t>Unexplained bruising</a:t>
            </a:r>
          </a:p>
          <a:p>
            <a:pPr marL="342900" marR="0" lvl="0" indent="-342900" algn="l" defTabSz="914400" rtl="0" eaLnBrk="0" fontAlgn="base" latinLnBrk="0" hangingPunct="0">
              <a:lnSpc>
                <a:spcPct val="100000"/>
              </a:lnSpc>
              <a:spcBef>
                <a:spcPct val="20000"/>
              </a:spcBef>
              <a:spcAft>
                <a:spcPct val="0"/>
              </a:spcAft>
              <a:buClr>
                <a:srgbClr val="00B0F0"/>
              </a:buClr>
              <a:buSzTx/>
              <a:buFont typeface="Arial" pitchFamily="34" charset="0"/>
              <a:buChar char="●"/>
              <a:tabLst/>
              <a:defRPr/>
            </a:pPr>
            <a:r>
              <a:rPr kumimoji="0" lang="en-GB" sz="2200" b="1" i="0" u="none" strike="noStrike" kern="0" cap="none" spc="0" normalizeH="0" baseline="0" noProof="0" dirty="0">
                <a:ln>
                  <a:noFill/>
                </a:ln>
                <a:solidFill>
                  <a:srgbClr val="000000"/>
                </a:solidFill>
                <a:effectLst/>
                <a:uLnTx/>
                <a:uFillTx/>
                <a:latin typeface="Arial" pitchFamily="34" charset="0"/>
                <a:ea typeface="+mn-ea"/>
                <a:cs typeface="Arial"/>
              </a:rPr>
              <a:t>Lack of confidence and insecurity</a:t>
            </a:r>
          </a:p>
          <a:p>
            <a:pPr marL="342900" marR="0" lvl="0" indent="-342900" algn="l" defTabSz="914400" rtl="0" eaLnBrk="0" fontAlgn="base" latinLnBrk="0" hangingPunct="0">
              <a:lnSpc>
                <a:spcPct val="100000"/>
              </a:lnSpc>
              <a:spcBef>
                <a:spcPct val="20000"/>
              </a:spcBef>
              <a:spcAft>
                <a:spcPct val="0"/>
              </a:spcAft>
              <a:buClr>
                <a:srgbClr val="00B0F0"/>
              </a:buClr>
              <a:buSzTx/>
              <a:buFont typeface="Arial" pitchFamily="34" charset="0"/>
              <a:buChar char="●"/>
              <a:tabLst/>
              <a:defRPr/>
            </a:pPr>
            <a:r>
              <a:rPr kumimoji="0" lang="en-GB" sz="2200" b="1" i="0" u="none" strike="noStrike" kern="0" cap="none" spc="0" normalizeH="0" baseline="0" noProof="0" dirty="0">
                <a:ln>
                  <a:noFill/>
                </a:ln>
                <a:solidFill>
                  <a:srgbClr val="000000"/>
                </a:solidFill>
                <a:effectLst/>
                <a:uLnTx/>
                <a:uFillTx/>
                <a:latin typeface="Arial" pitchFamily="34" charset="0"/>
                <a:ea typeface="+mn-ea"/>
                <a:cs typeface="Arial"/>
              </a:rPr>
              <a:t>Change in circumstance, e.g. cleanliness/appearance.</a:t>
            </a:r>
          </a:p>
        </p:txBody>
      </p:sp>
    </p:spTree>
    <p:extLst>
      <p:ext uri="{BB962C8B-B14F-4D97-AF65-F5344CB8AC3E}">
        <p14:creationId xmlns:p14="http://schemas.microsoft.com/office/powerpoint/2010/main" val="1433778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500"/>
                                        <p:tgtEl>
                                          <p:spTgt spid="5">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fade">
                                      <p:cBhvr>
                                        <p:cTn id="16" dur="500"/>
                                        <p:tgtEl>
                                          <p:spTgt spid="5">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6BCF1D-E24E-4920-BB24-6164A59A415B}"/>
              </a:ext>
            </a:extLst>
          </p:cNvPr>
          <p:cNvSpPr>
            <a:spLocks noGrp="1"/>
          </p:cNvSpPr>
          <p:nvPr>
            <p:ph type="title"/>
          </p:nvPr>
        </p:nvSpPr>
        <p:spPr/>
        <p:txBody>
          <a:bodyPr/>
          <a:lstStyle/>
          <a:p>
            <a:r>
              <a:rPr lang="en-US" dirty="0"/>
              <a:t>Allegations of sexual assault</a:t>
            </a:r>
            <a:endParaRPr lang="en-GB" dirty="0"/>
          </a:p>
        </p:txBody>
      </p:sp>
      <p:grpSp>
        <p:nvGrpSpPr>
          <p:cNvPr id="11" name="Group 10">
            <a:extLst>
              <a:ext uri="{FF2B5EF4-FFF2-40B4-BE49-F238E27FC236}">
                <a16:creationId xmlns:a16="http://schemas.microsoft.com/office/drawing/2014/main" id="{59BD4E5B-3943-43F9-92EC-51054E2189CD}"/>
              </a:ext>
            </a:extLst>
          </p:cNvPr>
          <p:cNvGrpSpPr/>
          <p:nvPr/>
        </p:nvGrpSpPr>
        <p:grpSpPr>
          <a:xfrm>
            <a:off x="251520" y="1412776"/>
            <a:ext cx="8640960" cy="4045881"/>
            <a:chOff x="251520" y="1444021"/>
            <a:chExt cx="8640960" cy="4045881"/>
          </a:xfrm>
          <a:solidFill>
            <a:srgbClr val="00B0F0"/>
          </a:solidFill>
        </p:grpSpPr>
        <p:sp>
          <p:nvSpPr>
            <p:cNvPr id="5" name="Rectangle: Rounded Corners 4">
              <a:extLst>
                <a:ext uri="{FF2B5EF4-FFF2-40B4-BE49-F238E27FC236}">
                  <a16:creationId xmlns:a16="http://schemas.microsoft.com/office/drawing/2014/main" id="{3F6AC5C6-02E9-45E3-91DA-EDBFE2A2B686}"/>
                </a:ext>
              </a:extLst>
            </p:cNvPr>
            <p:cNvSpPr/>
            <p:nvPr/>
          </p:nvSpPr>
          <p:spPr>
            <a:xfrm>
              <a:off x="251520" y="1444021"/>
              <a:ext cx="8640960" cy="476726"/>
            </a:xfrm>
            <a:prstGeom prst="roundRect">
              <a:avLst/>
            </a:prstGeom>
            <a:grpFill/>
            <a:ln w="28575">
              <a:solidFill>
                <a:schemeClr val="bg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effectLst/>
                  <a:uLnTx/>
                  <a:uFillTx/>
                  <a:latin typeface="Arial" charset="0"/>
                  <a:ea typeface="+mn-ea"/>
                  <a:cs typeface="Arial" charset="0"/>
                </a:rPr>
                <a:t>Follow your organisation’s policies and procedures</a:t>
              </a:r>
            </a:p>
          </p:txBody>
        </p:sp>
        <p:sp>
          <p:nvSpPr>
            <p:cNvPr id="6" name="Rectangle: Rounded Corners 5">
              <a:extLst>
                <a:ext uri="{FF2B5EF4-FFF2-40B4-BE49-F238E27FC236}">
                  <a16:creationId xmlns:a16="http://schemas.microsoft.com/office/drawing/2014/main" id="{27086BC0-5583-411A-8986-153D17572B46}"/>
                </a:ext>
              </a:extLst>
            </p:cNvPr>
            <p:cNvSpPr/>
            <p:nvPr/>
          </p:nvSpPr>
          <p:spPr>
            <a:xfrm>
              <a:off x="251520" y="2260443"/>
              <a:ext cx="8640960" cy="851297"/>
            </a:xfrm>
            <a:prstGeom prst="roundRect">
              <a:avLst/>
            </a:prstGeom>
            <a:solidFill>
              <a:schemeClr val="tx1"/>
            </a:solidFill>
            <a:ln w="28575">
              <a:solidFill>
                <a:schemeClr val="bg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effectLst/>
                  <a:uLnTx/>
                  <a:uFillTx/>
                  <a:latin typeface="Arial" charset="0"/>
                  <a:ea typeface="+mn-ea"/>
                  <a:cs typeface="Arial" charset="0"/>
                </a:rPr>
                <a:t>Safeguard the victim by making sure they </a:t>
              </a:r>
              <a:br>
                <a:rPr kumimoji="0" lang="en-GB" sz="2200" b="1" i="0" u="none" strike="noStrike" kern="1200" cap="none" spc="0" normalizeH="0" baseline="0" noProof="0" dirty="0">
                  <a:ln>
                    <a:noFill/>
                  </a:ln>
                  <a:effectLst/>
                  <a:uLnTx/>
                  <a:uFillTx/>
                  <a:latin typeface="Arial" charset="0"/>
                  <a:ea typeface="+mn-ea"/>
                  <a:cs typeface="Arial" charset="0"/>
                </a:rPr>
              </a:br>
              <a:r>
                <a:rPr kumimoji="0" lang="en-GB" sz="2200" b="1" i="0" u="none" strike="noStrike" kern="1200" cap="none" spc="0" normalizeH="0" baseline="0" noProof="0" dirty="0">
                  <a:ln>
                    <a:noFill/>
                  </a:ln>
                  <a:effectLst/>
                  <a:uLnTx/>
                  <a:uFillTx/>
                  <a:latin typeface="Arial" charset="0"/>
                  <a:ea typeface="+mn-ea"/>
                  <a:cs typeface="Arial" charset="0"/>
                </a:rPr>
                <a:t>have a safe space to stay </a:t>
              </a:r>
            </a:p>
          </p:txBody>
        </p:sp>
        <p:sp>
          <p:nvSpPr>
            <p:cNvPr id="7" name="Rectangle: Rounded Corners 6">
              <a:extLst>
                <a:ext uri="{FF2B5EF4-FFF2-40B4-BE49-F238E27FC236}">
                  <a16:creationId xmlns:a16="http://schemas.microsoft.com/office/drawing/2014/main" id="{435D319F-CD95-443D-8CF3-B4617B29E213}"/>
                </a:ext>
              </a:extLst>
            </p:cNvPr>
            <p:cNvSpPr/>
            <p:nvPr/>
          </p:nvSpPr>
          <p:spPr>
            <a:xfrm>
              <a:off x="251520" y="3451436"/>
              <a:ext cx="8640960" cy="476726"/>
            </a:xfrm>
            <a:prstGeom prst="roundRect">
              <a:avLst/>
            </a:prstGeom>
            <a:solidFill>
              <a:schemeClr val="bg2"/>
            </a:solidFill>
            <a:ln w="28575">
              <a:solidFill>
                <a:schemeClr val="bg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effectLst/>
                  <a:uLnTx/>
                  <a:uFillTx/>
                  <a:latin typeface="Arial" charset="0"/>
                  <a:ea typeface="+mn-ea"/>
                  <a:cs typeface="Arial" charset="0"/>
                </a:rPr>
                <a:t>Inform your manager or supervisor as soon as possible </a:t>
              </a:r>
            </a:p>
          </p:txBody>
        </p:sp>
        <p:sp>
          <p:nvSpPr>
            <p:cNvPr id="8" name="Rectangle: Rounded Corners 7">
              <a:extLst>
                <a:ext uri="{FF2B5EF4-FFF2-40B4-BE49-F238E27FC236}">
                  <a16:creationId xmlns:a16="http://schemas.microsoft.com/office/drawing/2014/main" id="{D7E325A1-0C9F-4110-A441-FAF4C15B8BF7}"/>
                </a:ext>
              </a:extLst>
            </p:cNvPr>
            <p:cNvSpPr/>
            <p:nvPr/>
          </p:nvSpPr>
          <p:spPr>
            <a:xfrm>
              <a:off x="251520" y="4232306"/>
              <a:ext cx="8640960" cy="476726"/>
            </a:xfrm>
            <a:prstGeom prst="roundRect">
              <a:avLst/>
            </a:prstGeom>
            <a:grpFill/>
            <a:ln w="28575">
              <a:solidFill>
                <a:schemeClr val="bg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effectLst/>
                  <a:uLnTx/>
                  <a:uFillTx/>
                  <a:latin typeface="Arial" charset="0"/>
                  <a:ea typeface="+mn-ea"/>
                  <a:cs typeface="Arial" charset="0"/>
                </a:rPr>
                <a:t>Notify the police</a:t>
              </a:r>
            </a:p>
          </p:txBody>
        </p:sp>
        <p:sp>
          <p:nvSpPr>
            <p:cNvPr id="9" name="Rectangle: Rounded Corners 8">
              <a:extLst>
                <a:ext uri="{FF2B5EF4-FFF2-40B4-BE49-F238E27FC236}">
                  <a16:creationId xmlns:a16="http://schemas.microsoft.com/office/drawing/2014/main" id="{D6479EC0-88DE-434B-BF8B-C5543D190F91}"/>
                </a:ext>
              </a:extLst>
            </p:cNvPr>
            <p:cNvSpPr/>
            <p:nvPr/>
          </p:nvSpPr>
          <p:spPr>
            <a:xfrm>
              <a:off x="251520" y="5013176"/>
              <a:ext cx="8640960" cy="476726"/>
            </a:xfrm>
            <a:prstGeom prst="roundRect">
              <a:avLst/>
            </a:prstGeom>
            <a:solidFill>
              <a:schemeClr val="tx1"/>
            </a:solidFill>
            <a:ln w="28575">
              <a:solidFill>
                <a:schemeClr val="bg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effectLst/>
                  <a:uLnTx/>
                  <a:uFillTx/>
                  <a:latin typeface="Arial" charset="0"/>
                  <a:ea typeface="+mn-ea"/>
                  <a:cs typeface="Arial" charset="0"/>
                </a:rPr>
                <a:t>Record and document all information at the first opportunity.</a:t>
              </a:r>
            </a:p>
          </p:txBody>
        </p:sp>
      </p:grpSp>
    </p:spTree>
    <p:extLst>
      <p:ext uri="{BB962C8B-B14F-4D97-AF65-F5344CB8AC3E}">
        <p14:creationId xmlns:p14="http://schemas.microsoft.com/office/powerpoint/2010/main" val="2872856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en-US" dirty="0"/>
              <a:t>W</a:t>
            </a:r>
            <a:r>
              <a:rPr lang="en-GB" altLang="en-US" dirty="0"/>
              <a:t>hat is anti-social behaviour?</a:t>
            </a:r>
          </a:p>
        </p:txBody>
      </p:sp>
      <p:pic>
        <p:nvPicPr>
          <p:cNvPr id="4" name="Picture 3">
            <a:extLst>
              <a:ext uri="{FF2B5EF4-FFF2-40B4-BE49-F238E27FC236}">
                <a16:creationId xmlns:a16="http://schemas.microsoft.com/office/drawing/2014/main" id="{CE66799A-A31D-4063-92AC-23954246DC3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80" t="-37389" r="-7880" b="-40763"/>
          <a:stretch/>
        </p:blipFill>
        <p:spPr>
          <a:xfrm>
            <a:off x="284696" y="125382"/>
            <a:ext cx="792000" cy="657956"/>
          </a:xfrm>
          <a:prstGeom prst="ellipse">
            <a:avLst/>
          </a:prstGeom>
          <a:solidFill>
            <a:srgbClr val="00B0F0"/>
          </a:solidFill>
          <a:ln w="31750">
            <a:solidFill>
              <a:schemeClr val="bg1"/>
            </a:solidFill>
          </a:ln>
        </p:spPr>
      </p:pic>
      <p:grpSp>
        <p:nvGrpSpPr>
          <p:cNvPr id="2" name="Group 1">
            <a:extLst>
              <a:ext uri="{FF2B5EF4-FFF2-40B4-BE49-F238E27FC236}">
                <a16:creationId xmlns:a16="http://schemas.microsoft.com/office/drawing/2014/main" id="{D1FD7C73-E156-4753-8A33-BA1AB43CC509}"/>
              </a:ext>
            </a:extLst>
          </p:cNvPr>
          <p:cNvGrpSpPr/>
          <p:nvPr/>
        </p:nvGrpSpPr>
        <p:grpSpPr>
          <a:xfrm>
            <a:off x="133185" y="1268760"/>
            <a:ext cx="8759295" cy="4466228"/>
            <a:chOff x="133185" y="1268760"/>
            <a:chExt cx="8759295" cy="4466228"/>
          </a:xfrm>
        </p:grpSpPr>
        <p:sp>
          <p:nvSpPr>
            <p:cNvPr id="3" name="Rectangle 2">
              <a:extLst>
                <a:ext uri="{FF2B5EF4-FFF2-40B4-BE49-F238E27FC236}">
                  <a16:creationId xmlns:a16="http://schemas.microsoft.com/office/drawing/2014/main" id="{9E20965F-67C2-4D32-BEA3-039AB55E626F}"/>
                </a:ext>
              </a:extLst>
            </p:cNvPr>
            <p:cNvSpPr/>
            <p:nvPr/>
          </p:nvSpPr>
          <p:spPr>
            <a:xfrm>
              <a:off x="279760" y="1268760"/>
              <a:ext cx="8612720" cy="769441"/>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 charset="0"/>
                  <a:ea typeface="+mn-ea"/>
                  <a:cs typeface="Arial" charset="0"/>
                </a:rPr>
                <a:t>There are 3 main categories for anti-social </a:t>
              </a:r>
              <a:r>
                <a:rPr kumimoji="0" lang="en-US" sz="2200" b="1" i="0" u="none" strike="noStrike" kern="1200" cap="none" spc="0" normalizeH="0" baseline="0" noProof="0" dirty="0" err="1">
                  <a:ln>
                    <a:noFill/>
                  </a:ln>
                  <a:solidFill>
                    <a:srgbClr val="000000"/>
                  </a:solidFill>
                  <a:effectLst/>
                  <a:uLnTx/>
                  <a:uFillTx/>
                  <a:latin typeface="Arial" charset="0"/>
                  <a:ea typeface="+mn-ea"/>
                  <a:cs typeface="Arial" charset="0"/>
                </a:rPr>
                <a:t>behaviour</a:t>
              </a:r>
              <a:r>
                <a:rPr kumimoji="0" lang="en-US" sz="2200" b="1" i="0" u="none" strike="noStrike" kern="1200" cap="none" spc="0" normalizeH="0" baseline="0" noProof="0" dirty="0">
                  <a:ln>
                    <a:noFill/>
                  </a:ln>
                  <a:solidFill>
                    <a:srgbClr val="000000"/>
                  </a:solidFill>
                  <a:effectLst/>
                  <a:uLnTx/>
                  <a:uFillTx/>
                  <a:latin typeface="Arial" charset="0"/>
                  <a:ea typeface="+mn-ea"/>
                  <a:cs typeface="Arial" charset="0"/>
                </a:rPr>
                <a:t>, depending on how many people are affected</a:t>
              </a:r>
            </a:p>
          </p:txBody>
        </p:sp>
        <p:sp>
          <p:nvSpPr>
            <p:cNvPr id="5" name="Rectangle: Rounded Corners 4">
              <a:extLst>
                <a:ext uri="{FF2B5EF4-FFF2-40B4-BE49-F238E27FC236}">
                  <a16:creationId xmlns:a16="http://schemas.microsoft.com/office/drawing/2014/main" id="{E3206F62-81C1-4B3B-9558-E16438A0D2D7}"/>
                </a:ext>
              </a:extLst>
            </p:cNvPr>
            <p:cNvSpPr/>
            <p:nvPr/>
          </p:nvSpPr>
          <p:spPr>
            <a:xfrm>
              <a:off x="467544" y="2461970"/>
              <a:ext cx="8424936" cy="851297"/>
            </a:xfrm>
            <a:prstGeom prst="roundRect">
              <a:avLst/>
            </a:prstGeom>
            <a:ln w="28575">
              <a:solidFill>
                <a:srgbClr val="00B0F0"/>
              </a:solidFill>
            </a:ln>
          </p:spPr>
          <p:txBody>
            <a:bodyPr wrap="square">
              <a:spAutoFit/>
            </a:bodyPr>
            <a:lstStyle/>
            <a:p>
              <a:pPr marL="447675" marR="0" lvl="0" indent="0" algn="l" defTabSz="179388"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rgbClr val="00B0F0"/>
                  </a:solidFill>
                  <a:effectLst/>
                  <a:uLnTx/>
                  <a:uFillTx/>
                  <a:latin typeface="Arial" charset="0"/>
                  <a:ea typeface="+mn-ea"/>
                  <a:cs typeface="Arial" charset="0"/>
                </a:rPr>
                <a:t>Personal antisocial </a:t>
              </a:r>
              <a:r>
                <a:rPr kumimoji="0" lang="en-US" sz="2200" b="1" i="0" u="none" strike="noStrike" kern="1200" cap="none" spc="0" normalizeH="0" baseline="0" noProof="0" dirty="0" err="1">
                  <a:ln>
                    <a:noFill/>
                  </a:ln>
                  <a:solidFill>
                    <a:srgbClr val="00B0F0"/>
                  </a:solidFill>
                  <a:effectLst/>
                  <a:uLnTx/>
                  <a:uFillTx/>
                  <a:latin typeface="Arial" charset="0"/>
                  <a:ea typeface="+mn-ea"/>
                  <a:cs typeface="Arial" charset="0"/>
                </a:rPr>
                <a:t>behaviour</a:t>
              </a:r>
              <a:r>
                <a:rPr kumimoji="0" lang="en-US" sz="2200" b="1" i="0" u="none" strike="noStrike" kern="1200" cap="none" spc="0" normalizeH="0" baseline="0" noProof="0" dirty="0">
                  <a:ln>
                    <a:noFill/>
                  </a:ln>
                  <a:solidFill>
                    <a:srgbClr val="00B0F0"/>
                  </a:solidFill>
                  <a:effectLst/>
                  <a:uLnTx/>
                  <a:uFillTx/>
                  <a:latin typeface="Arial" charset="0"/>
                  <a:ea typeface="+mn-ea"/>
                  <a:cs typeface="Arial" charset="0"/>
                </a:rPr>
                <a:t> </a:t>
              </a:r>
              <a:r>
                <a:rPr kumimoji="0" lang="en-US" sz="2200" b="1" i="0" u="none" strike="noStrike" kern="1200" cap="none" spc="0" normalizeH="0" baseline="0" noProof="0" dirty="0">
                  <a:ln>
                    <a:noFill/>
                  </a:ln>
                  <a:solidFill>
                    <a:srgbClr val="000000"/>
                  </a:solidFill>
                  <a:effectLst/>
                  <a:uLnTx/>
                  <a:uFillTx/>
                  <a:latin typeface="Arial" charset="0"/>
                  <a:ea typeface="+mn-ea"/>
                  <a:cs typeface="Arial" charset="0"/>
                </a:rPr>
                <a:t>- when a person targets a specific individual or group</a:t>
              </a:r>
            </a:p>
          </p:txBody>
        </p:sp>
        <p:pic>
          <p:nvPicPr>
            <p:cNvPr id="7" name="Picture 6" descr="A picture containing drawing&#10;&#10;Description automatically generated">
              <a:extLst>
                <a:ext uri="{FF2B5EF4-FFF2-40B4-BE49-F238E27FC236}">
                  <a16:creationId xmlns:a16="http://schemas.microsoft.com/office/drawing/2014/main" id="{D42226C5-B30C-4D49-9BEB-5127B061AA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75686">
              <a:off x="165596" y="2221579"/>
              <a:ext cx="715922" cy="819437"/>
            </a:xfrm>
            <a:prstGeom prst="rect">
              <a:avLst/>
            </a:prstGeom>
          </p:spPr>
        </p:pic>
        <p:sp>
          <p:nvSpPr>
            <p:cNvPr id="9" name="Rectangle: Rounded Corners 8">
              <a:extLst>
                <a:ext uri="{FF2B5EF4-FFF2-40B4-BE49-F238E27FC236}">
                  <a16:creationId xmlns:a16="http://schemas.microsoft.com/office/drawing/2014/main" id="{D932A40B-BB65-4056-B9DA-BDDAFAFF3C22}"/>
                </a:ext>
              </a:extLst>
            </p:cNvPr>
            <p:cNvSpPr/>
            <p:nvPr/>
          </p:nvSpPr>
          <p:spPr>
            <a:xfrm>
              <a:off x="467544" y="3485545"/>
              <a:ext cx="8424936" cy="851297"/>
            </a:xfrm>
            <a:prstGeom prst="roundRect">
              <a:avLst/>
            </a:prstGeom>
            <a:ln w="28575">
              <a:solidFill>
                <a:srgbClr val="00B0F0"/>
              </a:solidFill>
            </a:ln>
          </p:spPr>
          <p:txBody>
            <a:bodyPr wrap="square">
              <a:spAutoFit/>
            </a:bodyPr>
            <a:lstStyle/>
            <a:p>
              <a:pPr marL="266700" marR="0" lvl="0" indent="0" algn="l" defTabSz="179388"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Nuisance antisocial behaviour - </a:t>
              </a: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when a person causes</a:t>
              </a:r>
              <a:b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b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trouble, annoyance or suffering to a community</a:t>
              </a:r>
              <a:endParaRPr kumimoji="0" lang="en-GB" sz="2200" b="1" i="0" u="none" strike="noStrike" kern="1200" cap="none" spc="0" normalizeH="0" baseline="0" noProof="0" dirty="0">
                <a:ln>
                  <a:noFill/>
                </a:ln>
                <a:solidFill>
                  <a:srgbClr val="00B0F0"/>
                </a:solidFill>
                <a:effectLst/>
                <a:uLnTx/>
                <a:uFillTx/>
                <a:latin typeface="Arial" charset="0"/>
                <a:ea typeface="+mn-ea"/>
                <a:cs typeface="Arial" charset="0"/>
              </a:endParaRPr>
            </a:p>
          </p:txBody>
        </p:sp>
        <p:sp>
          <p:nvSpPr>
            <p:cNvPr id="11" name="Rectangle: Rounded Corners 10">
              <a:extLst>
                <a:ext uri="{FF2B5EF4-FFF2-40B4-BE49-F238E27FC236}">
                  <a16:creationId xmlns:a16="http://schemas.microsoft.com/office/drawing/2014/main" id="{F59B0E0F-363C-4F60-BE5D-9A11C4F97224}"/>
                </a:ext>
              </a:extLst>
            </p:cNvPr>
            <p:cNvSpPr/>
            <p:nvPr/>
          </p:nvSpPr>
          <p:spPr>
            <a:xfrm>
              <a:off x="499241" y="4509120"/>
              <a:ext cx="8393239" cy="1225868"/>
            </a:xfrm>
            <a:prstGeom prst="roundRect">
              <a:avLst/>
            </a:prstGeom>
            <a:ln w="28575">
              <a:solidFill>
                <a:srgbClr val="00B0F0"/>
              </a:solidFill>
            </a:ln>
          </p:spPr>
          <p:txBody>
            <a:bodyPr wrap="square">
              <a:spAutoFit/>
            </a:bodyPr>
            <a:lstStyle/>
            <a:p>
              <a:pPr marL="266700" marR="0" lvl="0" indent="0" algn="l" defTabSz="179388"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00B0F0"/>
                  </a:solidFill>
                  <a:effectLst/>
                  <a:uLnTx/>
                  <a:uFillTx/>
                  <a:latin typeface="Arial" charset="0"/>
                  <a:ea typeface="+mn-ea"/>
                  <a:cs typeface="Arial" charset="0"/>
                </a:rPr>
                <a:t>Environmental antisocial behaviour - </a:t>
              </a:r>
              <a:r>
                <a:rPr kumimoji="0" lang="en-GB" sz="2200" b="1" i="0" u="none" strike="noStrike" kern="1200" cap="none" spc="0" normalizeH="0" baseline="0" noProof="0" dirty="0">
                  <a:ln>
                    <a:noFill/>
                  </a:ln>
                  <a:solidFill>
                    <a:srgbClr val="000000"/>
                  </a:solidFill>
                  <a:effectLst/>
                  <a:uLnTx/>
                  <a:uFillTx/>
                  <a:latin typeface="Arial" charset="0"/>
                  <a:ea typeface="+mn-ea"/>
                  <a:cs typeface="Arial" charset="0"/>
                </a:rPr>
                <a:t>when a person’s actions affect the wider environment, such as public spaces or buildings.</a:t>
              </a:r>
            </a:p>
          </p:txBody>
        </p:sp>
        <p:pic>
          <p:nvPicPr>
            <p:cNvPr id="14" name="Picture 13" descr="A picture containing drawing&#10;&#10;Description automatically generated">
              <a:extLst>
                <a:ext uri="{FF2B5EF4-FFF2-40B4-BE49-F238E27FC236}">
                  <a16:creationId xmlns:a16="http://schemas.microsoft.com/office/drawing/2014/main" id="{87D9D79C-7FA8-4361-A528-0C5BCC1EAEA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860925">
              <a:off x="133185" y="3319703"/>
              <a:ext cx="668717" cy="765406"/>
            </a:xfrm>
            <a:prstGeom prst="rect">
              <a:avLst/>
            </a:prstGeom>
          </p:spPr>
        </p:pic>
        <p:pic>
          <p:nvPicPr>
            <p:cNvPr id="16" name="Picture 15" descr="A picture containing drawing&#10;&#10;Description automatically generated">
              <a:extLst>
                <a:ext uri="{FF2B5EF4-FFF2-40B4-BE49-F238E27FC236}">
                  <a16:creationId xmlns:a16="http://schemas.microsoft.com/office/drawing/2014/main" id="{A18172B3-4A4A-4D43-B712-CFF03599300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761784">
              <a:off x="185436" y="4336719"/>
              <a:ext cx="671691" cy="768810"/>
            </a:xfrm>
            <a:prstGeom prst="rect">
              <a:avLst/>
            </a:prstGeom>
          </p:spPr>
        </p:pic>
      </p:grpSp>
    </p:spTree>
    <p:extLst>
      <p:ext uri="{BB962C8B-B14F-4D97-AF65-F5344CB8AC3E}">
        <p14:creationId xmlns:p14="http://schemas.microsoft.com/office/powerpoint/2010/main" val="3649610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Searching people</a:t>
            </a:r>
          </a:p>
        </p:txBody>
      </p:sp>
      <p:sp>
        <p:nvSpPr>
          <p:cNvPr id="3" name="TextBox 2"/>
          <p:cNvSpPr txBox="1"/>
          <p:nvPr/>
        </p:nvSpPr>
        <p:spPr>
          <a:xfrm>
            <a:off x="251520" y="1294076"/>
            <a:ext cx="8640960" cy="769441"/>
          </a:xfrm>
          <a:prstGeom prst="rect">
            <a:avLst/>
          </a:prstGeom>
          <a:noFill/>
        </p:spPr>
        <p:txBody>
          <a:bodyPr wrap="square" rtlCol="0">
            <a:spAutoFit/>
          </a:bodyPr>
          <a:lstStyle/>
          <a:p>
            <a:r>
              <a:rPr lang="en-US" sz="2200" b="1" dirty="0">
                <a:solidFill>
                  <a:srgbClr val="000000"/>
                </a:solidFill>
              </a:rPr>
              <a:t>As part of a venue’s admissions policy people may need </a:t>
            </a:r>
            <a:br>
              <a:rPr lang="en-US" sz="2200" b="1" dirty="0">
                <a:solidFill>
                  <a:srgbClr val="000000"/>
                </a:solidFill>
              </a:rPr>
            </a:br>
            <a:r>
              <a:rPr lang="en-US" sz="2200" b="1" dirty="0">
                <a:solidFill>
                  <a:srgbClr val="000000"/>
                </a:solidFill>
              </a:rPr>
              <a:t>to be searched before entry to stop them from brining in any:</a:t>
            </a:r>
          </a:p>
        </p:txBody>
      </p:sp>
      <p:sp>
        <p:nvSpPr>
          <p:cNvPr id="5" name="Rounded Rectangle 4"/>
          <p:cNvSpPr/>
          <p:nvPr/>
        </p:nvSpPr>
        <p:spPr>
          <a:xfrm>
            <a:off x="246678" y="2223917"/>
            <a:ext cx="8428209" cy="1825181"/>
          </a:xfrm>
          <a:prstGeom prst="roundRect">
            <a:avLst/>
          </a:prstGeom>
          <a:noFill/>
          <a:ln w="38100">
            <a:solidFill>
              <a:srgbClr val="00B0F0"/>
            </a:solidFill>
          </a:ln>
        </p:spPr>
        <p:txBody>
          <a:bodyPr wrap="square" anchor="ctr">
            <a:spAutoFit/>
          </a:bodyPr>
          <a:lstStyle/>
          <a:p>
            <a:pPr marL="342900" indent="-342900" eaLnBrk="0" fontAlgn="base" hangingPunct="0">
              <a:spcBef>
                <a:spcPct val="20000"/>
              </a:spcBef>
              <a:spcAft>
                <a:spcPct val="0"/>
              </a:spcAft>
              <a:buClr>
                <a:srgbClr val="00B0F0"/>
              </a:buClr>
              <a:buFont typeface="System Font Regular"/>
              <a:buChar char="●"/>
            </a:pPr>
            <a:r>
              <a:rPr lang="en-GB" sz="2200" kern="0" dirty="0">
                <a:solidFill>
                  <a:srgbClr val="000000"/>
                </a:solidFill>
              </a:rPr>
              <a:t>w</a:t>
            </a:r>
            <a:r>
              <a:rPr lang="en-GB" sz="2200" b="1" kern="0" dirty="0">
                <a:solidFill>
                  <a:srgbClr val="000000"/>
                </a:solidFill>
              </a:rPr>
              <a:t>eapons</a:t>
            </a:r>
          </a:p>
          <a:p>
            <a:pPr marL="342900" indent="-342900" eaLnBrk="0" hangingPunct="0">
              <a:spcBef>
                <a:spcPct val="20000"/>
              </a:spcBef>
              <a:buClr>
                <a:srgbClr val="00B0F0"/>
              </a:buClr>
              <a:buFont typeface="System Font Regular"/>
              <a:buChar char="●"/>
            </a:pPr>
            <a:r>
              <a:rPr lang="en-GB" sz="2200" kern="0" dirty="0">
                <a:solidFill>
                  <a:srgbClr val="000000"/>
                </a:solidFill>
              </a:rPr>
              <a:t>drugs</a:t>
            </a:r>
          </a:p>
          <a:p>
            <a:pPr marL="342900" indent="-342900" eaLnBrk="0" hangingPunct="0">
              <a:spcBef>
                <a:spcPct val="20000"/>
              </a:spcBef>
              <a:buClr>
                <a:srgbClr val="00B0F0"/>
              </a:buClr>
              <a:buFont typeface="System Font Regular"/>
              <a:buChar char="●"/>
            </a:pPr>
            <a:r>
              <a:rPr lang="en-GB" sz="2200" kern="0" dirty="0">
                <a:solidFill>
                  <a:srgbClr val="000000"/>
                </a:solidFill>
              </a:rPr>
              <a:t>suspect packages</a:t>
            </a:r>
          </a:p>
          <a:p>
            <a:pPr marL="342900" indent="-342900" eaLnBrk="0" hangingPunct="0">
              <a:spcBef>
                <a:spcPct val="20000"/>
              </a:spcBef>
              <a:buClr>
                <a:srgbClr val="00B0F0"/>
              </a:buClr>
              <a:buFont typeface="System Font Regular"/>
              <a:buChar char="●"/>
            </a:pPr>
            <a:r>
              <a:rPr lang="en-GB" sz="2200" kern="0" dirty="0">
                <a:solidFill>
                  <a:srgbClr val="000000"/>
                </a:solidFill>
              </a:rPr>
              <a:t>other unauthorised items</a:t>
            </a:r>
          </a:p>
        </p:txBody>
      </p:sp>
      <p:sp>
        <p:nvSpPr>
          <p:cNvPr id="13" name="Rounded Rectangle 4">
            <a:extLst>
              <a:ext uri="{FF2B5EF4-FFF2-40B4-BE49-F238E27FC236}">
                <a16:creationId xmlns:a16="http://schemas.microsoft.com/office/drawing/2014/main" id="{0848082E-7D08-47BD-A970-66A7475E16F8}"/>
              </a:ext>
            </a:extLst>
          </p:cNvPr>
          <p:cNvSpPr>
            <a:spLocks noChangeArrowheads="1"/>
          </p:cNvSpPr>
          <p:nvPr/>
        </p:nvSpPr>
        <p:spPr bwMode="auto">
          <a:xfrm>
            <a:off x="246680" y="4558832"/>
            <a:ext cx="8428210" cy="1220285"/>
          </a:xfrm>
          <a:prstGeom prst="roundRect">
            <a:avLst>
              <a:gd name="adj" fmla="val 16667"/>
            </a:avLst>
          </a:prstGeom>
          <a:noFill/>
          <a:ln w="38100">
            <a:solidFill>
              <a:srgbClr val="00B0F0"/>
            </a:solidFill>
          </a:ln>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GB" sz="2200" dirty="0"/>
              <a:t>Weapons are items that are made, adapted or intended to be used to cause injury to another person.</a:t>
            </a:r>
            <a:endParaRPr lang="en-GB" altLang="en-US" sz="2200" dirty="0">
              <a:solidFill>
                <a:srgbClr val="000000"/>
              </a:solidFill>
            </a:endParaRPr>
          </a:p>
        </p:txBody>
      </p:sp>
      <p:sp>
        <p:nvSpPr>
          <p:cNvPr id="8" name="Rounded Rectangle 7">
            <a:extLst>
              <a:ext uri="{FF2B5EF4-FFF2-40B4-BE49-F238E27FC236}">
                <a16:creationId xmlns:a16="http://schemas.microsoft.com/office/drawing/2014/main" id="{6DC8A2E2-7F03-3545-A6D7-F2C9858B0955}"/>
              </a:ext>
            </a:extLst>
          </p:cNvPr>
          <p:cNvSpPr/>
          <p:nvPr/>
        </p:nvSpPr>
        <p:spPr bwMode="auto">
          <a:xfrm>
            <a:off x="323528" y="4366183"/>
            <a:ext cx="1422206" cy="385298"/>
          </a:xfrm>
          <a:prstGeom prst="roundRect">
            <a:avLst/>
          </a:prstGeom>
          <a:solidFill>
            <a:srgbClr val="00B0F0"/>
          </a:solidFill>
          <a:ln w="2540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189049"/>
              </a:buClr>
              <a:buSzTx/>
              <a:buFontTx/>
              <a:buNone/>
              <a:tabLst/>
              <a:defRPr/>
            </a:pPr>
            <a:r>
              <a:rPr kumimoji="0" lang="en-GB" sz="1700" b="1" i="0" u="none" strike="noStrike" kern="1200" cap="none" spc="0" normalizeH="0" baseline="0" noProof="0" dirty="0">
                <a:ln>
                  <a:noFill/>
                </a:ln>
                <a:solidFill>
                  <a:srgbClr val="FFFFFF"/>
                </a:solidFill>
                <a:effectLst/>
                <a:uLnTx/>
                <a:uFillTx/>
                <a:latin typeface="Arial"/>
                <a:ea typeface="+mn-ea"/>
                <a:cs typeface="Arial"/>
              </a:rPr>
              <a:t>KEY POINT</a:t>
            </a:r>
          </a:p>
        </p:txBody>
      </p:sp>
    </p:spTree>
    <p:extLst>
      <p:ext uri="{BB962C8B-B14F-4D97-AF65-F5344CB8AC3E}">
        <p14:creationId xmlns:p14="http://schemas.microsoft.com/office/powerpoint/2010/main" val="805609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0EB946-DFB5-44C1-9DCD-52F4BDCD17EC}"/>
              </a:ext>
            </a:extLst>
          </p:cNvPr>
          <p:cNvSpPr>
            <a:spLocks noGrp="1"/>
          </p:cNvSpPr>
          <p:nvPr>
            <p:ph type="title"/>
          </p:nvPr>
        </p:nvSpPr>
        <p:spPr/>
        <p:txBody>
          <a:bodyPr/>
          <a:lstStyle/>
          <a:p>
            <a:r>
              <a:rPr lang="en-US" dirty="0"/>
              <a:t>How to deal with anti-social behaviour</a:t>
            </a:r>
            <a:endParaRPr lang="en-GB" dirty="0"/>
          </a:p>
        </p:txBody>
      </p:sp>
      <p:sp>
        <p:nvSpPr>
          <p:cNvPr id="4" name="Content Placeholder 3">
            <a:extLst>
              <a:ext uri="{FF2B5EF4-FFF2-40B4-BE49-F238E27FC236}">
                <a16:creationId xmlns:a16="http://schemas.microsoft.com/office/drawing/2014/main" id="{75E11B91-01A9-45FD-A59A-0F360695C14B}"/>
              </a:ext>
            </a:extLst>
          </p:cNvPr>
          <p:cNvSpPr>
            <a:spLocks noGrp="1"/>
          </p:cNvSpPr>
          <p:nvPr>
            <p:ph idx="1"/>
          </p:nvPr>
        </p:nvSpPr>
        <p:spPr>
          <a:xfrm>
            <a:off x="251520" y="1340768"/>
            <a:ext cx="8640960" cy="4176464"/>
          </a:xfrm>
          <a:prstGeom prst="roundRect">
            <a:avLst/>
          </a:prstGeom>
          <a:solidFill>
            <a:srgbClr val="ABE9FF"/>
          </a:solidFill>
          <a:ln w="28575">
            <a:solidFill>
              <a:srgbClr val="00B0F0"/>
            </a:solidFill>
          </a:ln>
        </p:spPr>
        <p:txBody>
          <a:bodyPr/>
          <a:lstStyle/>
          <a:p>
            <a:r>
              <a:rPr lang="en-US" dirty="0"/>
              <a:t>Follow your organisation’s policies and procedures</a:t>
            </a:r>
          </a:p>
          <a:p>
            <a:r>
              <a:rPr lang="en-US" dirty="0"/>
              <a:t>Speak to the person</a:t>
            </a:r>
          </a:p>
          <a:p>
            <a:r>
              <a:rPr lang="en-US" dirty="0"/>
              <a:t>Explain the situation and the risks of the anti-social behavior </a:t>
            </a:r>
          </a:p>
          <a:p>
            <a:r>
              <a:rPr lang="en-US" dirty="0"/>
              <a:t>Explain the consequences if the anti-social behavior continues </a:t>
            </a:r>
          </a:p>
          <a:p>
            <a:r>
              <a:rPr lang="en-US" dirty="0"/>
              <a:t>Remain calm </a:t>
            </a:r>
          </a:p>
          <a:p>
            <a:r>
              <a:rPr lang="en-US" dirty="0"/>
              <a:t>Ensure that your colleagues know about the situation </a:t>
            </a:r>
            <a:br>
              <a:rPr lang="en-US" dirty="0"/>
            </a:br>
            <a:r>
              <a:rPr lang="en-US" dirty="0"/>
              <a:t>and that you have back-up if needed </a:t>
            </a:r>
          </a:p>
          <a:p>
            <a:r>
              <a:rPr lang="en-US" dirty="0"/>
              <a:t>Remain vigilant. </a:t>
            </a:r>
          </a:p>
        </p:txBody>
      </p:sp>
    </p:spTree>
    <p:extLst>
      <p:ext uri="{BB962C8B-B14F-4D97-AF65-F5344CB8AC3E}">
        <p14:creationId xmlns:p14="http://schemas.microsoft.com/office/powerpoint/2010/main" val="4068310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2081A-D210-495E-9F40-E788455DCDBD}"/>
              </a:ext>
            </a:extLst>
          </p:cNvPr>
          <p:cNvSpPr>
            <a:spLocks noGrp="1"/>
          </p:cNvSpPr>
          <p:nvPr>
            <p:ph type="title"/>
          </p:nvPr>
        </p:nvSpPr>
        <p:spPr/>
        <p:txBody>
          <a:bodyPr/>
          <a:lstStyle/>
          <a:p>
            <a:r>
              <a:rPr lang="en-US" dirty="0">
                <a:solidFill>
                  <a:srgbClr val="FFFFFF"/>
                </a:solidFill>
              </a:rPr>
              <a:t>How to deal with anti-social </a:t>
            </a:r>
            <a:br>
              <a:rPr lang="en-US" dirty="0">
                <a:solidFill>
                  <a:srgbClr val="FFFFFF"/>
                </a:solidFill>
              </a:rPr>
            </a:br>
            <a:r>
              <a:rPr lang="en-US" dirty="0" err="1">
                <a:solidFill>
                  <a:srgbClr val="FFFFFF"/>
                </a:solidFill>
              </a:rPr>
              <a:t>behaviour</a:t>
            </a:r>
            <a:r>
              <a:rPr lang="en-US" dirty="0">
                <a:solidFill>
                  <a:srgbClr val="FFFFFF"/>
                </a:solidFill>
              </a:rPr>
              <a:t> </a:t>
            </a:r>
            <a:r>
              <a:rPr lang="en-US" dirty="0" err="1">
                <a:solidFill>
                  <a:srgbClr val="FFFFFF"/>
                </a:solidFill>
              </a:rPr>
              <a:t>cont</a:t>
            </a:r>
            <a:r>
              <a:rPr lang="en-US" dirty="0">
                <a:solidFill>
                  <a:srgbClr val="FFFFFF"/>
                </a:solidFill>
              </a:rPr>
              <a:t> .</a:t>
            </a:r>
            <a:endParaRPr lang="en-GB" dirty="0"/>
          </a:p>
        </p:txBody>
      </p:sp>
      <p:sp>
        <p:nvSpPr>
          <p:cNvPr id="3" name="Content Placeholder 2">
            <a:extLst>
              <a:ext uri="{FF2B5EF4-FFF2-40B4-BE49-F238E27FC236}">
                <a16:creationId xmlns:a16="http://schemas.microsoft.com/office/drawing/2014/main" id="{563ADB29-1ECB-472D-8759-26CE362CFDCA}"/>
              </a:ext>
            </a:extLst>
          </p:cNvPr>
          <p:cNvSpPr>
            <a:spLocks noGrp="1"/>
          </p:cNvSpPr>
          <p:nvPr>
            <p:ph idx="1"/>
          </p:nvPr>
        </p:nvSpPr>
        <p:spPr>
          <a:xfrm>
            <a:off x="251520" y="2024844"/>
            <a:ext cx="8640960" cy="2808312"/>
          </a:xfrm>
          <a:prstGeom prst="roundRect">
            <a:avLst/>
          </a:prstGeom>
          <a:solidFill>
            <a:srgbClr val="ABE9FF"/>
          </a:solidFill>
          <a:ln w="28575">
            <a:solidFill>
              <a:srgbClr val="00B0F0"/>
            </a:solidFill>
          </a:ln>
        </p:spPr>
        <p:txBody>
          <a:bodyPr/>
          <a:lstStyle/>
          <a:p>
            <a:r>
              <a:rPr lang="en-US" dirty="0"/>
              <a:t>Conduct high-profile patrols </a:t>
            </a:r>
          </a:p>
          <a:p>
            <a:r>
              <a:rPr lang="en-US" dirty="0"/>
              <a:t>Promote early intervention </a:t>
            </a:r>
          </a:p>
          <a:p>
            <a:r>
              <a:rPr lang="en-GB" dirty="0"/>
              <a:t>Use positive, non-aggressive communication </a:t>
            </a:r>
          </a:p>
          <a:p>
            <a:r>
              <a:rPr lang="en-GB" dirty="0"/>
              <a:t>Promptly report incidents </a:t>
            </a:r>
          </a:p>
          <a:p>
            <a:r>
              <a:rPr lang="en-GB" dirty="0"/>
              <a:t>Accurately record incidents </a:t>
            </a:r>
          </a:p>
          <a:p>
            <a:r>
              <a:rPr lang="en-GB" dirty="0"/>
              <a:t>Liaise with police and other appropriate agencies. </a:t>
            </a:r>
          </a:p>
        </p:txBody>
      </p:sp>
    </p:spTree>
    <p:extLst>
      <p:ext uri="{BB962C8B-B14F-4D97-AF65-F5344CB8AC3E}">
        <p14:creationId xmlns:p14="http://schemas.microsoft.com/office/powerpoint/2010/main" val="830024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FC213A32-39DB-4441-A1B9-3430D01F4772}"/>
              </a:ext>
            </a:extLst>
          </p:cNvPr>
          <p:cNvSpPr txBox="1"/>
          <p:nvPr/>
        </p:nvSpPr>
        <p:spPr>
          <a:xfrm>
            <a:off x="902644" y="1710869"/>
            <a:ext cx="7977518" cy="430887"/>
          </a:xfrm>
          <a:prstGeom prst="rect">
            <a:avLst/>
          </a:prstGeom>
          <a:noFill/>
        </p:spPr>
        <p:txBody>
          <a:bodyPr wrap="square" rtlCol="0">
            <a:spAutoFit/>
          </a:bodyPr>
          <a:lstStyle/>
          <a:p>
            <a:pPr lvl="0" eaLnBrk="0" hangingPunct="0">
              <a:spcBef>
                <a:spcPct val="20000"/>
              </a:spcBef>
              <a:buClr>
                <a:srgbClr val="00B0F0"/>
              </a:buClr>
              <a:defRPr/>
            </a:pPr>
            <a:r>
              <a:rPr lang="en-GB" sz="2200" kern="0" dirty="0">
                <a:solidFill>
                  <a:schemeClr val="tx1"/>
                </a:solidFill>
                <a:latin typeface="Arial"/>
                <a:cs typeface="Arial"/>
              </a:rPr>
              <a:t>Identify FIVE factors that could make someone vulnerable.</a:t>
            </a:r>
          </a:p>
        </p:txBody>
      </p:sp>
      <p:sp>
        <p:nvSpPr>
          <p:cNvPr id="21" name="Oval 20">
            <a:extLst>
              <a:ext uri="{FF2B5EF4-FFF2-40B4-BE49-F238E27FC236}">
                <a16:creationId xmlns:a16="http://schemas.microsoft.com/office/drawing/2014/main" id="{05BAA679-EA8F-B04E-88A3-7ECD5C6CDADC}"/>
              </a:ext>
            </a:extLst>
          </p:cNvPr>
          <p:cNvSpPr/>
          <p:nvPr/>
        </p:nvSpPr>
        <p:spPr bwMode="auto">
          <a:xfrm>
            <a:off x="251520" y="1670458"/>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1</a:t>
            </a:r>
          </a:p>
        </p:txBody>
      </p:sp>
      <p:sp>
        <p:nvSpPr>
          <p:cNvPr id="22" name="Rounded Rectangle 21">
            <a:extLst>
              <a:ext uri="{FF2B5EF4-FFF2-40B4-BE49-F238E27FC236}">
                <a16:creationId xmlns:a16="http://schemas.microsoft.com/office/drawing/2014/main" id="{A2C2BB32-8EAF-7A4C-BB15-B15D7414C48A}"/>
              </a:ext>
            </a:extLst>
          </p:cNvPr>
          <p:cNvSpPr/>
          <p:nvPr/>
        </p:nvSpPr>
        <p:spPr bwMode="auto">
          <a:xfrm>
            <a:off x="251520" y="2293413"/>
            <a:ext cx="8640960" cy="2575747"/>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grpSp>
        <p:nvGrpSpPr>
          <p:cNvPr id="23" name="Group 22">
            <a:extLst>
              <a:ext uri="{FF2B5EF4-FFF2-40B4-BE49-F238E27FC236}">
                <a16:creationId xmlns:a16="http://schemas.microsoft.com/office/drawing/2014/main" id="{8D26C9B9-F788-7C42-A6A3-6696705CDAE3}"/>
              </a:ext>
            </a:extLst>
          </p:cNvPr>
          <p:cNvGrpSpPr/>
          <p:nvPr/>
        </p:nvGrpSpPr>
        <p:grpSpPr>
          <a:xfrm>
            <a:off x="395536" y="2506802"/>
            <a:ext cx="12298801" cy="2146334"/>
            <a:chOff x="395536" y="2843919"/>
            <a:chExt cx="12298801" cy="2146334"/>
          </a:xfrm>
        </p:grpSpPr>
        <p:sp>
          <p:nvSpPr>
            <p:cNvPr id="24" name="Rounded Rectangle 23">
              <a:extLst>
                <a:ext uri="{FF2B5EF4-FFF2-40B4-BE49-F238E27FC236}">
                  <a16:creationId xmlns:a16="http://schemas.microsoft.com/office/drawing/2014/main" id="{70355FA1-5FCA-524B-A281-494FDD61944F}"/>
                </a:ext>
              </a:extLst>
            </p:cNvPr>
            <p:cNvSpPr/>
            <p:nvPr/>
          </p:nvSpPr>
          <p:spPr bwMode="auto">
            <a:xfrm>
              <a:off x="395536" y="2843919"/>
              <a:ext cx="8323794" cy="2146334"/>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br>
                <a:rPr lang="en-GB" sz="2000" dirty="0">
                  <a:solidFill>
                    <a:srgbClr val="00B0F0"/>
                  </a:solidFill>
                </a:rPr>
              </a:br>
              <a:r>
                <a:rPr lang="en-GB" sz="2000" dirty="0">
                  <a:solidFill>
                    <a:srgbClr val="00B0F0"/>
                  </a:solidFill>
                </a:rPr>
                <a:t>….........................................</a:t>
              </a:r>
              <a:br>
                <a:rPr lang="en-GB" sz="2000" dirty="0">
                  <a:solidFill>
                    <a:srgbClr val="00B0F0"/>
                  </a:solidFill>
                </a:rPr>
              </a:br>
              <a:r>
                <a:rPr lang="en-GB" sz="2000" dirty="0">
                  <a:solidFill>
                    <a:srgbClr val="00B0F0"/>
                  </a:solidFill>
                </a:rPr>
                <a:t>….........................................</a:t>
              </a:r>
              <a:endParaRPr lang="en-GB" sz="2000" b="1" dirty="0">
                <a:solidFill>
                  <a:srgbClr val="00B0F0"/>
                </a:solidFill>
              </a:endParaRPr>
            </a:p>
          </p:txBody>
        </p:sp>
        <p:sp>
          <p:nvSpPr>
            <p:cNvPr id="25" name="Rounded Rectangle 24">
              <a:extLst>
                <a:ext uri="{FF2B5EF4-FFF2-40B4-BE49-F238E27FC236}">
                  <a16:creationId xmlns:a16="http://schemas.microsoft.com/office/drawing/2014/main" id="{1DF59D60-622C-E643-BBFB-42B00C3585D7}"/>
                </a:ext>
              </a:extLst>
            </p:cNvPr>
            <p:cNvSpPr/>
            <p:nvPr/>
          </p:nvSpPr>
          <p:spPr bwMode="auto">
            <a:xfrm>
              <a:off x="611560" y="2957731"/>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1</a:t>
              </a:r>
            </a:p>
          </p:txBody>
        </p:sp>
        <p:sp>
          <p:nvSpPr>
            <p:cNvPr id="26" name="Rounded Rectangle 25">
              <a:extLst>
                <a:ext uri="{FF2B5EF4-FFF2-40B4-BE49-F238E27FC236}">
                  <a16:creationId xmlns:a16="http://schemas.microsoft.com/office/drawing/2014/main" id="{1C3FE0CA-308C-3349-960E-F6B65D3D22EA}"/>
                </a:ext>
              </a:extLst>
            </p:cNvPr>
            <p:cNvSpPr/>
            <p:nvPr/>
          </p:nvSpPr>
          <p:spPr bwMode="auto">
            <a:xfrm>
              <a:off x="611560" y="3566934"/>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2</a:t>
              </a:r>
            </a:p>
          </p:txBody>
        </p:sp>
        <p:sp>
          <p:nvSpPr>
            <p:cNvPr id="27" name="Rounded Rectangle 26">
              <a:extLst>
                <a:ext uri="{FF2B5EF4-FFF2-40B4-BE49-F238E27FC236}">
                  <a16:creationId xmlns:a16="http://schemas.microsoft.com/office/drawing/2014/main" id="{2C411DFF-C071-8A41-BEDC-8254F4090061}"/>
                </a:ext>
              </a:extLst>
            </p:cNvPr>
            <p:cNvSpPr/>
            <p:nvPr/>
          </p:nvSpPr>
          <p:spPr bwMode="auto">
            <a:xfrm>
              <a:off x="611560" y="4176070"/>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3</a:t>
              </a:r>
            </a:p>
          </p:txBody>
        </p:sp>
        <p:sp>
          <p:nvSpPr>
            <p:cNvPr id="28" name="Rounded Rectangle 27">
              <a:extLst>
                <a:ext uri="{FF2B5EF4-FFF2-40B4-BE49-F238E27FC236}">
                  <a16:creationId xmlns:a16="http://schemas.microsoft.com/office/drawing/2014/main" id="{FB1B6654-8160-FA4D-9102-2CAF9FA5A857}"/>
                </a:ext>
              </a:extLst>
            </p:cNvPr>
            <p:cNvSpPr/>
            <p:nvPr/>
          </p:nvSpPr>
          <p:spPr bwMode="auto">
            <a:xfrm>
              <a:off x="4525192" y="2957731"/>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4</a:t>
              </a:r>
            </a:p>
          </p:txBody>
        </p:sp>
        <p:sp>
          <p:nvSpPr>
            <p:cNvPr id="29" name="Rounded Rectangle 28">
              <a:extLst>
                <a:ext uri="{FF2B5EF4-FFF2-40B4-BE49-F238E27FC236}">
                  <a16:creationId xmlns:a16="http://schemas.microsoft.com/office/drawing/2014/main" id="{EF0F3759-3D47-7346-8F12-E0224DE3A9BD}"/>
                </a:ext>
              </a:extLst>
            </p:cNvPr>
            <p:cNvSpPr/>
            <p:nvPr/>
          </p:nvSpPr>
          <p:spPr bwMode="auto">
            <a:xfrm>
              <a:off x="4525192" y="3566934"/>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5</a:t>
              </a:r>
            </a:p>
          </p:txBody>
        </p:sp>
        <p:sp>
          <p:nvSpPr>
            <p:cNvPr id="30" name="Rounded Rectangle 29">
              <a:extLst>
                <a:ext uri="{FF2B5EF4-FFF2-40B4-BE49-F238E27FC236}">
                  <a16:creationId xmlns:a16="http://schemas.microsoft.com/office/drawing/2014/main" id="{383EF7DE-709D-4844-9C23-9FE9DF0212EC}"/>
                </a:ext>
              </a:extLst>
            </p:cNvPr>
            <p:cNvSpPr/>
            <p:nvPr/>
          </p:nvSpPr>
          <p:spPr bwMode="auto">
            <a:xfrm>
              <a:off x="4370543" y="2843919"/>
              <a:ext cx="8323794" cy="2146334"/>
            </a:xfrm>
            <a:prstGeom prst="roundRect">
              <a:avLst>
                <a:gd name="adj" fmla="val 10514"/>
              </a:avLst>
            </a:prstGeom>
            <a:noFill/>
            <a:ln w="317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br>
                <a:rPr lang="en-GB" sz="2000" dirty="0">
                  <a:solidFill>
                    <a:srgbClr val="00B0F0"/>
                  </a:solidFill>
                </a:rPr>
              </a:br>
              <a:r>
                <a:rPr lang="en-GB" sz="2000" dirty="0">
                  <a:solidFill>
                    <a:srgbClr val="00B0F0"/>
                  </a:solidFill>
                </a:rPr>
                <a:t>….........................................</a:t>
              </a:r>
              <a:endParaRPr lang="en-GB" sz="2000" b="1" dirty="0">
                <a:solidFill>
                  <a:srgbClr val="00B0F0"/>
                </a:solidFill>
              </a:endParaRPr>
            </a:p>
          </p:txBody>
        </p:sp>
      </p:grpSp>
      <p:sp>
        <p:nvSpPr>
          <p:cNvPr id="31" name="Rounded Rectangle 4">
            <a:extLst>
              <a:ext uri="{FF2B5EF4-FFF2-40B4-BE49-F238E27FC236}">
                <a16:creationId xmlns:a16="http://schemas.microsoft.com/office/drawing/2014/main" id="{1A98B693-1C44-DD48-A915-D0158F761626}"/>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32" name="Picture 31">
            <a:extLst>
              <a:ext uri="{FF2B5EF4-FFF2-40B4-BE49-F238E27FC236}">
                <a16:creationId xmlns:a16="http://schemas.microsoft.com/office/drawing/2014/main" id="{ED700D3C-8BC4-8844-8351-084403B31F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33" name="TextBox 32">
            <a:extLst>
              <a:ext uri="{FF2B5EF4-FFF2-40B4-BE49-F238E27FC236}">
                <a16:creationId xmlns:a16="http://schemas.microsoft.com/office/drawing/2014/main" id="{1B33C34D-D9BF-B54A-AD69-2F630DB92CDA}"/>
              </a:ext>
            </a:extLst>
          </p:cNvPr>
          <p:cNvSpPr txBox="1"/>
          <p:nvPr/>
        </p:nvSpPr>
        <p:spPr>
          <a:xfrm>
            <a:off x="6729909" y="727695"/>
            <a:ext cx="1514499" cy="353943"/>
          </a:xfrm>
          <a:prstGeom prst="rect">
            <a:avLst/>
          </a:prstGeom>
          <a:noFill/>
        </p:spPr>
        <p:txBody>
          <a:bodyPr wrap="square" rtlCol="0" anchor="ctr">
            <a:spAutoFit/>
          </a:bodyPr>
          <a:lstStyle/>
          <a:p>
            <a:pPr algn="r"/>
            <a:r>
              <a:rPr lang="en-GB" sz="1700" b="1" dirty="0">
                <a:solidFill>
                  <a:srgbClr val="A8DBFE"/>
                </a:solidFill>
              </a:rPr>
              <a:t>Key Task </a:t>
            </a:r>
            <a:r>
              <a:rPr lang="en-GB" sz="1700" b="1" dirty="0">
                <a:solidFill>
                  <a:srgbClr val="FFFFFF"/>
                </a:solidFill>
              </a:rPr>
              <a:t>10</a:t>
            </a:r>
          </a:p>
        </p:txBody>
      </p:sp>
    </p:spTree>
    <p:extLst>
      <p:ext uri="{BB962C8B-B14F-4D97-AF65-F5344CB8AC3E}">
        <p14:creationId xmlns:p14="http://schemas.microsoft.com/office/powerpoint/2010/main" val="934355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FC213A32-39DB-4441-A1B9-3430D01F4772}"/>
              </a:ext>
            </a:extLst>
          </p:cNvPr>
          <p:cNvSpPr txBox="1"/>
          <p:nvPr/>
        </p:nvSpPr>
        <p:spPr>
          <a:xfrm>
            <a:off x="902644" y="1710869"/>
            <a:ext cx="7977518" cy="430887"/>
          </a:xfrm>
          <a:prstGeom prst="rect">
            <a:avLst/>
          </a:prstGeom>
          <a:noFill/>
        </p:spPr>
        <p:txBody>
          <a:bodyPr wrap="square" rtlCol="0">
            <a:spAutoFit/>
          </a:bodyPr>
          <a:lstStyle/>
          <a:p>
            <a:pPr lvl="0" eaLnBrk="0" hangingPunct="0">
              <a:spcBef>
                <a:spcPct val="20000"/>
              </a:spcBef>
              <a:buClr>
                <a:srgbClr val="00B0F0"/>
              </a:buClr>
              <a:defRPr/>
            </a:pPr>
            <a:r>
              <a:rPr lang="en-GB" sz="2200" kern="0" dirty="0">
                <a:solidFill>
                  <a:schemeClr val="tx1"/>
                </a:solidFill>
                <a:latin typeface="Arial"/>
                <a:cs typeface="Arial"/>
              </a:rPr>
              <a:t>Identify FIVE factors that could make someone vulnerable.</a:t>
            </a:r>
          </a:p>
        </p:txBody>
      </p:sp>
      <p:sp>
        <p:nvSpPr>
          <p:cNvPr id="21" name="Oval 20">
            <a:extLst>
              <a:ext uri="{FF2B5EF4-FFF2-40B4-BE49-F238E27FC236}">
                <a16:creationId xmlns:a16="http://schemas.microsoft.com/office/drawing/2014/main" id="{05BAA679-EA8F-B04E-88A3-7ECD5C6CDADC}"/>
              </a:ext>
            </a:extLst>
          </p:cNvPr>
          <p:cNvSpPr/>
          <p:nvPr/>
        </p:nvSpPr>
        <p:spPr bwMode="auto">
          <a:xfrm>
            <a:off x="251520" y="1670458"/>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1</a:t>
            </a:r>
          </a:p>
        </p:txBody>
      </p:sp>
      <p:sp>
        <p:nvSpPr>
          <p:cNvPr id="22" name="Rounded Rectangle 21">
            <a:extLst>
              <a:ext uri="{FF2B5EF4-FFF2-40B4-BE49-F238E27FC236}">
                <a16:creationId xmlns:a16="http://schemas.microsoft.com/office/drawing/2014/main" id="{A2C2BB32-8EAF-7A4C-BB15-B15D7414C48A}"/>
              </a:ext>
            </a:extLst>
          </p:cNvPr>
          <p:cNvSpPr/>
          <p:nvPr/>
        </p:nvSpPr>
        <p:spPr bwMode="auto">
          <a:xfrm>
            <a:off x="251520" y="2293413"/>
            <a:ext cx="8640960" cy="2575747"/>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grpSp>
        <p:nvGrpSpPr>
          <p:cNvPr id="23" name="Group 22">
            <a:extLst>
              <a:ext uri="{FF2B5EF4-FFF2-40B4-BE49-F238E27FC236}">
                <a16:creationId xmlns:a16="http://schemas.microsoft.com/office/drawing/2014/main" id="{8D26C9B9-F788-7C42-A6A3-6696705CDAE3}"/>
              </a:ext>
            </a:extLst>
          </p:cNvPr>
          <p:cNvGrpSpPr/>
          <p:nvPr/>
        </p:nvGrpSpPr>
        <p:grpSpPr>
          <a:xfrm>
            <a:off x="395536" y="2506802"/>
            <a:ext cx="12298801" cy="2146334"/>
            <a:chOff x="395536" y="2843919"/>
            <a:chExt cx="12298801" cy="2146334"/>
          </a:xfrm>
        </p:grpSpPr>
        <p:sp>
          <p:nvSpPr>
            <p:cNvPr id="24" name="Rounded Rectangle 23">
              <a:extLst>
                <a:ext uri="{FF2B5EF4-FFF2-40B4-BE49-F238E27FC236}">
                  <a16:creationId xmlns:a16="http://schemas.microsoft.com/office/drawing/2014/main" id="{70355FA1-5FCA-524B-A281-494FDD61944F}"/>
                </a:ext>
              </a:extLst>
            </p:cNvPr>
            <p:cNvSpPr/>
            <p:nvPr/>
          </p:nvSpPr>
          <p:spPr bwMode="auto">
            <a:xfrm>
              <a:off x="395536" y="2843919"/>
              <a:ext cx="8323794" cy="2146334"/>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br>
                <a:rPr lang="en-GB" sz="2000" dirty="0">
                  <a:solidFill>
                    <a:srgbClr val="00B0F0"/>
                  </a:solidFill>
                </a:rPr>
              </a:br>
              <a:r>
                <a:rPr lang="en-GB" sz="2000" dirty="0">
                  <a:solidFill>
                    <a:srgbClr val="00B0F0"/>
                  </a:solidFill>
                </a:rPr>
                <a:t>….........................................</a:t>
              </a:r>
              <a:br>
                <a:rPr lang="en-GB" sz="2000" dirty="0">
                  <a:solidFill>
                    <a:srgbClr val="00B0F0"/>
                  </a:solidFill>
                </a:rPr>
              </a:br>
              <a:r>
                <a:rPr lang="en-GB" sz="2000" dirty="0">
                  <a:solidFill>
                    <a:srgbClr val="00B0F0"/>
                  </a:solidFill>
                </a:rPr>
                <a:t>….........................................</a:t>
              </a:r>
              <a:endParaRPr lang="en-GB" sz="2000" b="1" dirty="0">
                <a:solidFill>
                  <a:srgbClr val="00B0F0"/>
                </a:solidFill>
              </a:endParaRPr>
            </a:p>
          </p:txBody>
        </p:sp>
        <p:sp>
          <p:nvSpPr>
            <p:cNvPr id="25" name="Rounded Rectangle 24">
              <a:extLst>
                <a:ext uri="{FF2B5EF4-FFF2-40B4-BE49-F238E27FC236}">
                  <a16:creationId xmlns:a16="http://schemas.microsoft.com/office/drawing/2014/main" id="{1DF59D60-622C-E643-BBFB-42B00C3585D7}"/>
                </a:ext>
              </a:extLst>
            </p:cNvPr>
            <p:cNvSpPr/>
            <p:nvPr/>
          </p:nvSpPr>
          <p:spPr bwMode="auto">
            <a:xfrm>
              <a:off x="611560" y="2957731"/>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1</a:t>
              </a:r>
            </a:p>
          </p:txBody>
        </p:sp>
        <p:sp>
          <p:nvSpPr>
            <p:cNvPr id="26" name="Rounded Rectangle 25">
              <a:extLst>
                <a:ext uri="{FF2B5EF4-FFF2-40B4-BE49-F238E27FC236}">
                  <a16:creationId xmlns:a16="http://schemas.microsoft.com/office/drawing/2014/main" id="{1C3FE0CA-308C-3349-960E-F6B65D3D22EA}"/>
                </a:ext>
              </a:extLst>
            </p:cNvPr>
            <p:cNvSpPr/>
            <p:nvPr/>
          </p:nvSpPr>
          <p:spPr bwMode="auto">
            <a:xfrm>
              <a:off x="611560" y="3566934"/>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2</a:t>
              </a:r>
            </a:p>
          </p:txBody>
        </p:sp>
        <p:sp>
          <p:nvSpPr>
            <p:cNvPr id="27" name="Rounded Rectangle 26">
              <a:extLst>
                <a:ext uri="{FF2B5EF4-FFF2-40B4-BE49-F238E27FC236}">
                  <a16:creationId xmlns:a16="http://schemas.microsoft.com/office/drawing/2014/main" id="{2C411DFF-C071-8A41-BEDC-8254F4090061}"/>
                </a:ext>
              </a:extLst>
            </p:cNvPr>
            <p:cNvSpPr/>
            <p:nvPr/>
          </p:nvSpPr>
          <p:spPr bwMode="auto">
            <a:xfrm>
              <a:off x="611560" y="4176070"/>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3</a:t>
              </a:r>
            </a:p>
          </p:txBody>
        </p:sp>
        <p:sp>
          <p:nvSpPr>
            <p:cNvPr id="28" name="Rounded Rectangle 27">
              <a:extLst>
                <a:ext uri="{FF2B5EF4-FFF2-40B4-BE49-F238E27FC236}">
                  <a16:creationId xmlns:a16="http://schemas.microsoft.com/office/drawing/2014/main" id="{FB1B6654-8160-FA4D-9102-2CAF9FA5A857}"/>
                </a:ext>
              </a:extLst>
            </p:cNvPr>
            <p:cNvSpPr/>
            <p:nvPr/>
          </p:nvSpPr>
          <p:spPr bwMode="auto">
            <a:xfrm>
              <a:off x="4525192" y="2957731"/>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4</a:t>
              </a:r>
            </a:p>
          </p:txBody>
        </p:sp>
        <p:sp>
          <p:nvSpPr>
            <p:cNvPr id="29" name="Rounded Rectangle 28">
              <a:extLst>
                <a:ext uri="{FF2B5EF4-FFF2-40B4-BE49-F238E27FC236}">
                  <a16:creationId xmlns:a16="http://schemas.microsoft.com/office/drawing/2014/main" id="{EF0F3759-3D47-7346-8F12-E0224DE3A9BD}"/>
                </a:ext>
              </a:extLst>
            </p:cNvPr>
            <p:cNvSpPr/>
            <p:nvPr/>
          </p:nvSpPr>
          <p:spPr bwMode="auto">
            <a:xfrm>
              <a:off x="4525192" y="3566934"/>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5</a:t>
              </a:r>
            </a:p>
          </p:txBody>
        </p:sp>
        <p:sp>
          <p:nvSpPr>
            <p:cNvPr id="30" name="Rounded Rectangle 29">
              <a:extLst>
                <a:ext uri="{FF2B5EF4-FFF2-40B4-BE49-F238E27FC236}">
                  <a16:creationId xmlns:a16="http://schemas.microsoft.com/office/drawing/2014/main" id="{383EF7DE-709D-4844-9C23-9FE9DF0212EC}"/>
                </a:ext>
              </a:extLst>
            </p:cNvPr>
            <p:cNvSpPr/>
            <p:nvPr/>
          </p:nvSpPr>
          <p:spPr bwMode="auto">
            <a:xfrm>
              <a:off x="4370543" y="2843919"/>
              <a:ext cx="8323794" cy="2146334"/>
            </a:xfrm>
            <a:prstGeom prst="roundRect">
              <a:avLst>
                <a:gd name="adj" fmla="val 10514"/>
              </a:avLst>
            </a:prstGeom>
            <a:noFill/>
            <a:ln w="317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br>
                <a:rPr lang="en-GB" sz="2000" dirty="0">
                  <a:solidFill>
                    <a:srgbClr val="00B0F0"/>
                  </a:solidFill>
                </a:rPr>
              </a:br>
              <a:r>
                <a:rPr lang="en-GB" sz="2000" dirty="0">
                  <a:solidFill>
                    <a:srgbClr val="00B0F0"/>
                  </a:solidFill>
                </a:rPr>
                <a:t>….........................................</a:t>
              </a:r>
              <a:endParaRPr lang="en-GB" sz="2000" b="1" dirty="0">
                <a:solidFill>
                  <a:srgbClr val="00B0F0"/>
                </a:solidFill>
              </a:endParaRPr>
            </a:p>
          </p:txBody>
        </p:sp>
      </p:grpSp>
      <p:sp>
        <p:nvSpPr>
          <p:cNvPr id="31" name="Rounded Rectangle 4">
            <a:extLst>
              <a:ext uri="{FF2B5EF4-FFF2-40B4-BE49-F238E27FC236}">
                <a16:creationId xmlns:a16="http://schemas.microsoft.com/office/drawing/2014/main" id="{1A98B693-1C44-DD48-A915-D0158F761626}"/>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32" name="Picture 31">
            <a:extLst>
              <a:ext uri="{FF2B5EF4-FFF2-40B4-BE49-F238E27FC236}">
                <a16:creationId xmlns:a16="http://schemas.microsoft.com/office/drawing/2014/main" id="{ED700D3C-8BC4-8844-8351-084403B31F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33" name="TextBox 32">
            <a:extLst>
              <a:ext uri="{FF2B5EF4-FFF2-40B4-BE49-F238E27FC236}">
                <a16:creationId xmlns:a16="http://schemas.microsoft.com/office/drawing/2014/main" id="{1B33C34D-D9BF-B54A-AD69-2F630DB92CDA}"/>
              </a:ext>
            </a:extLst>
          </p:cNvPr>
          <p:cNvSpPr txBox="1"/>
          <p:nvPr/>
        </p:nvSpPr>
        <p:spPr>
          <a:xfrm>
            <a:off x="6729909" y="727695"/>
            <a:ext cx="1514499" cy="353943"/>
          </a:xfrm>
          <a:prstGeom prst="rect">
            <a:avLst/>
          </a:prstGeom>
          <a:noFill/>
        </p:spPr>
        <p:txBody>
          <a:bodyPr wrap="square" rtlCol="0" anchor="ctr">
            <a:spAutoFit/>
          </a:bodyPr>
          <a:lstStyle/>
          <a:p>
            <a:pPr algn="r"/>
            <a:r>
              <a:rPr lang="en-GB" sz="1700" b="1" dirty="0">
                <a:solidFill>
                  <a:srgbClr val="A8DBFE"/>
                </a:solidFill>
              </a:rPr>
              <a:t>Key Task </a:t>
            </a:r>
            <a:r>
              <a:rPr lang="en-GB" sz="1700" b="1" dirty="0">
                <a:solidFill>
                  <a:srgbClr val="FFFFFF"/>
                </a:solidFill>
              </a:rPr>
              <a:t>10</a:t>
            </a:r>
          </a:p>
        </p:txBody>
      </p:sp>
      <p:sp>
        <p:nvSpPr>
          <p:cNvPr id="34" name="TextBox 33">
            <a:extLst>
              <a:ext uri="{FF2B5EF4-FFF2-40B4-BE49-F238E27FC236}">
                <a16:creationId xmlns:a16="http://schemas.microsoft.com/office/drawing/2014/main" id="{49B7397C-198C-8741-9191-C5C276D2E463}"/>
              </a:ext>
            </a:extLst>
          </p:cNvPr>
          <p:cNvSpPr txBox="1"/>
          <p:nvPr/>
        </p:nvSpPr>
        <p:spPr>
          <a:xfrm>
            <a:off x="1171108" y="2484723"/>
            <a:ext cx="3736327" cy="1778436"/>
          </a:xfrm>
          <a:prstGeom prst="rect">
            <a:avLst/>
          </a:prstGeom>
          <a:noFill/>
        </p:spPr>
        <p:txBody>
          <a:bodyPr wrap="square" rtlCol="0">
            <a:spAutoFit/>
          </a:bodyPr>
          <a:lstStyle/>
          <a:p>
            <a:pPr>
              <a:lnSpc>
                <a:spcPct val="200000"/>
              </a:lnSpc>
              <a:spcBef>
                <a:spcPts val="600"/>
              </a:spcBef>
              <a:buClr>
                <a:srgbClr val="00B0F0"/>
              </a:buClr>
            </a:pPr>
            <a:r>
              <a:rPr lang="en-US" sz="1750" dirty="0">
                <a:solidFill>
                  <a:srgbClr val="FF0000"/>
                </a:solidFill>
              </a:rPr>
              <a:t>Drink</a:t>
            </a:r>
          </a:p>
          <a:p>
            <a:pPr>
              <a:lnSpc>
                <a:spcPct val="200000"/>
              </a:lnSpc>
              <a:spcBef>
                <a:spcPts val="600"/>
              </a:spcBef>
              <a:buClr>
                <a:srgbClr val="00B0F0"/>
              </a:buClr>
            </a:pPr>
            <a:r>
              <a:rPr lang="en-US" sz="1750" dirty="0">
                <a:solidFill>
                  <a:srgbClr val="FF0000"/>
                </a:solidFill>
              </a:rPr>
              <a:t>Drugs</a:t>
            </a:r>
          </a:p>
          <a:p>
            <a:pPr>
              <a:lnSpc>
                <a:spcPct val="200000"/>
              </a:lnSpc>
              <a:spcBef>
                <a:spcPts val="600"/>
              </a:spcBef>
              <a:buClr>
                <a:srgbClr val="00B0F0"/>
              </a:buClr>
            </a:pPr>
            <a:r>
              <a:rPr lang="en-US" sz="1750" dirty="0">
                <a:solidFill>
                  <a:srgbClr val="FF0000"/>
                </a:solidFill>
              </a:rPr>
              <a:t>Alone</a:t>
            </a:r>
          </a:p>
        </p:txBody>
      </p:sp>
      <p:sp>
        <p:nvSpPr>
          <p:cNvPr id="35" name="TextBox 34">
            <a:extLst>
              <a:ext uri="{FF2B5EF4-FFF2-40B4-BE49-F238E27FC236}">
                <a16:creationId xmlns:a16="http://schemas.microsoft.com/office/drawing/2014/main" id="{1059C3F0-6CA8-0F43-8F70-D6BCF50927BA}"/>
              </a:ext>
            </a:extLst>
          </p:cNvPr>
          <p:cNvSpPr txBox="1"/>
          <p:nvPr/>
        </p:nvSpPr>
        <p:spPr>
          <a:xfrm>
            <a:off x="5199031" y="2484723"/>
            <a:ext cx="3736327" cy="1162882"/>
          </a:xfrm>
          <a:prstGeom prst="rect">
            <a:avLst/>
          </a:prstGeom>
          <a:noFill/>
        </p:spPr>
        <p:txBody>
          <a:bodyPr wrap="square" rtlCol="0">
            <a:spAutoFit/>
          </a:bodyPr>
          <a:lstStyle/>
          <a:p>
            <a:pPr>
              <a:lnSpc>
                <a:spcPct val="200000"/>
              </a:lnSpc>
              <a:spcBef>
                <a:spcPts val="600"/>
              </a:spcBef>
              <a:buClr>
                <a:srgbClr val="00B0F0"/>
              </a:buClr>
            </a:pPr>
            <a:r>
              <a:rPr lang="en-US" sz="1750" dirty="0">
                <a:solidFill>
                  <a:srgbClr val="FF0000"/>
                </a:solidFill>
              </a:rPr>
              <a:t>Victim of domestic violence</a:t>
            </a:r>
          </a:p>
          <a:p>
            <a:pPr>
              <a:lnSpc>
                <a:spcPct val="200000"/>
              </a:lnSpc>
              <a:spcBef>
                <a:spcPts val="600"/>
              </a:spcBef>
              <a:buClr>
                <a:srgbClr val="00B0F0"/>
              </a:buClr>
            </a:pPr>
            <a:r>
              <a:rPr lang="en-US" sz="1750" dirty="0">
                <a:solidFill>
                  <a:srgbClr val="FF0000"/>
                </a:solidFill>
              </a:rPr>
              <a:t>Young people (under 18).</a:t>
            </a:r>
          </a:p>
        </p:txBody>
      </p:sp>
    </p:spTree>
    <p:extLst>
      <p:ext uri="{BB962C8B-B14F-4D97-AF65-F5344CB8AC3E}">
        <p14:creationId xmlns:p14="http://schemas.microsoft.com/office/powerpoint/2010/main" val="1444208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5483E5-FEB9-9944-9BC2-E1389BCE614D}"/>
              </a:ext>
            </a:extLst>
          </p:cNvPr>
          <p:cNvSpPr/>
          <p:nvPr/>
        </p:nvSpPr>
        <p:spPr bwMode="auto">
          <a:xfrm>
            <a:off x="239202" y="2647948"/>
            <a:ext cx="8640960" cy="2869284"/>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a:ln>
                <a:noFill/>
              </a:ln>
              <a:solidFill>
                <a:schemeClr val="tx1"/>
              </a:solidFill>
              <a:effectLst/>
              <a:latin typeface="Arial" charset="0"/>
            </a:endParaRPr>
          </a:p>
        </p:txBody>
      </p:sp>
      <p:sp>
        <p:nvSpPr>
          <p:cNvPr id="12" name="Rounded Rectangle 11">
            <a:extLst>
              <a:ext uri="{FF2B5EF4-FFF2-40B4-BE49-F238E27FC236}">
                <a16:creationId xmlns:a16="http://schemas.microsoft.com/office/drawing/2014/main" id="{8E682A98-DCB2-9B43-ABD9-10333D50EB3E}"/>
              </a:ext>
            </a:extLst>
          </p:cNvPr>
          <p:cNvSpPr/>
          <p:nvPr/>
        </p:nvSpPr>
        <p:spPr bwMode="auto">
          <a:xfrm>
            <a:off x="383218" y="2821552"/>
            <a:ext cx="8323794" cy="2479656"/>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20000"/>
              </a:spcBef>
              <a:buClr>
                <a:srgbClr val="189049"/>
              </a:buClr>
            </a:pPr>
            <a:r>
              <a:rPr kumimoji="0" lang="en-GB" sz="2000" b="1" i="0" u="none" strike="noStrike" cap="none" normalizeH="0" baseline="0" dirty="0">
                <a:ln>
                  <a:noFill/>
                </a:ln>
                <a:solidFill>
                  <a:srgbClr val="00B0F0"/>
                </a:solidFill>
                <a:effectLst/>
                <a:latin typeface="Arial" charset="0"/>
              </a:rPr>
              <a:t>..................................................................................................................</a:t>
            </a:r>
          </a:p>
          <a:p>
            <a:pPr>
              <a:spcBef>
                <a:spcPct val="20000"/>
              </a:spcBef>
              <a:buClr>
                <a:srgbClr val="189049"/>
              </a:buClr>
            </a:pPr>
            <a:r>
              <a:rPr lang="en-GB" sz="2000" dirty="0">
                <a:solidFill>
                  <a:srgbClr val="00B0F0"/>
                </a:solidFill>
              </a:rPr>
              <a:t>.................................................................................................................. </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endParaRPr kumimoji="0" lang="en-GB" sz="2000" b="1" i="0" u="none" strike="noStrike" cap="none" normalizeH="0" baseline="0" dirty="0">
              <a:ln>
                <a:noFill/>
              </a:ln>
              <a:solidFill>
                <a:srgbClr val="00B0F0"/>
              </a:solidFill>
              <a:effectLst/>
              <a:latin typeface="Arial" charset="0"/>
            </a:endParaRPr>
          </a:p>
        </p:txBody>
      </p:sp>
      <p:sp>
        <p:nvSpPr>
          <p:cNvPr id="13" name="TextBox 12">
            <a:extLst>
              <a:ext uri="{FF2B5EF4-FFF2-40B4-BE49-F238E27FC236}">
                <a16:creationId xmlns:a16="http://schemas.microsoft.com/office/drawing/2014/main" id="{0D812080-7150-4C46-AEEE-CD9BE6E464A1}"/>
              </a:ext>
            </a:extLst>
          </p:cNvPr>
          <p:cNvSpPr txBox="1"/>
          <p:nvPr/>
        </p:nvSpPr>
        <p:spPr>
          <a:xfrm>
            <a:off x="902644" y="1735191"/>
            <a:ext cx="7977518" cy="769441"/>
          </a:xfrm>
          <a:prstGeom prst="rect">
            <a:avLst/>
          </a:prstGeom>
          <a:noFill/>
        </p:spPr>
        <p:txBody>
          <a:bodyPr wrap="square" rtlCol="0">
            <a:spAutoFit/>
          </a:bodyPr>
          <a:lstStyle/>
          <a:p>
            <a:pPr>
              <a:spcBef>
                <a:spcPts val="600"/>
              </a:spcBef>
              <a:buClr>
                <a:srgbClr val="00B0F0"/>
              </a:buClr>
              <a:tabLst>
                <a:tab pos="304800" algn="l"/>
              </a:tabLst>
            </a:pPr>
            <a:r>
              <a:rPr lang="en-GB" sz="2200" kern="0" dirty="0">
                <a:solidFill>
                  <a:schemeClr val="tx1"/>
                </a:solidFill>
                <a:latin typeface="Arial"/>
                <a:cs typeface="Arial"/>
              </a:rPr>
              <a:t>Identify behaviours that may be exhibited by sexual predators.</a:t>
            </a:r>
          </a:p>
        </p:txBody>
      </p:sp>
      <p:sp>
        <p:nvSpPr>
          <p:cNvPr id="14" name="Oval 13">
            <a:extLst>
              <a:ext uri="{FF2B5EF4-FFF2-40B4-BE49-F238E27FC236}">
                <a16:creationId xmlns:a16="http://schemas.microsoft.com/office/drawing/2014/main" id="{7F016FFC-0193-A545-93A9-891C062492C9}"/>
              </a:ext>
            </a:extLst>
          </p:cNvPr>
          <p:cNvSpPr/>
          <p:nvPr/>
        </p:nvSpPr>
        <p:spPr bwMode="auto">
          <a:xfrm>
            <a:off x="251520" y="1870503"/>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2</a:t>
            </a:r>
          </a:p>
        </p:txBody>
      </p:sp>
      <p:sp>
        <p:nvSpPr>
          <p:cNvPr id="15" name="Rounded Rectangle 4">
            <a:extLst>
              <a:ext uri="{FF2B5EF4-FFF2-40B4-BE49-F238E27FC236}">
                <a16:creationId xmlns:a16="http://schemas.microsoft.com/office/drawing/2014/main" id="{B954E309-8D54-DB44-BD42-75837A0B8A4A}"/>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16" name="Picture 15">
            <a:extLst>
              <a:ext uri="{FF2B5EF4-FFF2-40B4-BE49-F238E27FC236}">
                <a16:creationId xmlns:a16="http://schemas.microsoft.com/office/drawing/2014/main" id="{4FC1CE9B-7332-3147-A729-C2A41E9C3D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17" name="TextBox 16">
            <a:extLst>
              <a:ext uri="{FF2B5EF4-FFF2-40B4-BE49-F238E27FC236}">
                <a16:creationId xmlns:a16="http://schemas.microsoft.com/office/drawing/2014/main" id="{72F36E64-46CD-A24E-9888-439F6E61FDAA}"/>
              </a:ext>
            </a:extLst>
          </p:cNvPr>
          <p:cNvSpPr txBox="1"/>
          <p:nvPr/>
        </p:nvSpPr>
        <p:spPr>
          <a:xfrm>
            <a:off x="6801917" y="727695"/>
            <a:ext cx="1442491" cy="353943"/>
          </a:xfrm>
          <a:prstGeom prst="rect">
            <a:avLst/>
          </a:prstGeom>
          <a:noFill/>
        </p:spPr>
        <p:txBody>
          <a:bodyPr wrap="square" rtlCol="0" anchor="ctr">
            <a:spAutoFit/>
          </a:bodyPr>
          <a:lstStyle/>
          <a:p>
            <a:pPr algn="r"/>
            <a:r>
              <a:rPr lang="en-GB" sz="1700" b="1" dirty="0">
                <a:solidFill>
                  <a:srgbClr val="A8DBFE"/>
                </a:solidFill>
              </a:rPr>
              <a:t>Key Task </a:t>
            </a:r>
            <a:r>
              <a:rPr lang="en-GB" sz="1700" b="1" dirty="0">
                <a:solidFill>
                  <a:srgbClr val="FFFFFF"/>
                </a:solidFill>
              </a:rPr>
              <a:t>10</a:t>
            </a:r>
          </a:p>
        </p:txBody>
      </p:sp>
    </p:spTree>
    <p:extLst>
      <p:ext uri="{BB962C8B-B14F-4D97-AF65-F5344CB8AC3E}">
        <p14:creationId xmlns:p14="http://schemas.microsoft.com/office/powerpoint/2010/main" val="3317289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5483E5-FEB9-9944-9BC2-E1389BCE614D}"/>
              </a:ext>
            </a:extLst>
          </p:cNvPr>
          <p:cNvSpPr/>
          <p:nvPr/>
        </p:nvSpPr>
        <p:spPr bwMode="auto">
          <a:xfrm>
            <a:off x="239202" y="2647948"/>
            <a:ext cx="8640960" cy="2869284"/>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a:ln>
                <a:noFill/>
              </a:ln>
              <a:solidFill>
                <a:schemeClr val="tx1"/>
              </a:solidFill>
              <a:effectLst/>
              <a:latin typeface="Arial" charset="0"/>
            </a:endParaRPr>
          </a:p>
        </p:txBody>
      </p:sp>
      <p:sp>
        <p:nvSpPr>
          <p:cNvPr id="12" name="Rounded Rectangle 11">
            <a:extLst>
              <a:ext uri="{FF2B5EF4-FFF2-40B4-BE49-F238E27FC236}">
                <a16:creationId xmlns:a16="http://schemas.microsoft.com/office/drawing/2014/main" id="{8E682A98-DCB2-9B43-ABD9-10333D50EB3E}"/>
              </a:ext>
            </a:extLst>
          </p:cNvPr>
          <p:cNvSpPr/>
          <p:nvPr/>
        </p:nvSpPr>
        <p:spPr bwMode="auto">
          <a:xfrm>
            <a:off x="383218" y="2821552"/>
            <a:ext cx="8323794" cy="2479656"/>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20000"/>
              </a:spcBef>
              <a:buClr>
                <a:srgbClr val="189049"/>
              </a:buClr>
            </a:pPr>
            <a:r>
              <a:rPr kumimoji="0" lang="en-GB" sz="2000" b="1" i="0" u="none" strike="noStrike" cap="none" normalizeH="0" baseline="0" dirty="0">
                <a:ln>
                  <a:noFill/>
                </a:ln>
                <a:solidFill>
                  <a:srgbClr val="00B0F0"/>
                </a:solidFill>
                <a:effectLst/>
                <a:latin typeface="Arial" charset="0"/>
              </a:rPr>
              <a:t>..................................................................................................................</a:t>
            </a:r>
          </a:p>
          <a:p>
            <a:pPr>
              <a:spcBef>
                <a:spcPct val="20000"/>
              </a:spcBef>
              <a:buClr>
                <a:srgbClr val="189049"/>
              </a:buClr>
            </a:pPr>
            <a:r>
              <a:rPr lang="en-GB" sz="2000" dirty="0">
                <a:solidFill>
                  <a:srgbClr val="00B0F0"/>
                </a:solidFill>
              </a:rPr>
              <a:t>.................................................................................................................. </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endParaRPr kumimoji="0" lang="en-GB" sz="2000" b="1" i="0" u="none" strike="noStrike" cap="none" normalizeH="0" baseline="0" dirty="0">
              <a:ln>
                <a:noFill/>
              </a:ln>
              <a:solidFill>
                <a:srgbClr val="00B0F0"/>
              </a:solidFill>
              <a:effectLst/>
              <a:latin typeface="Arial" charset="0"/>
            </a:endParaRPr>
          </a:p>
        </p:txBody>
      </p:sp>
      <p:sp>
        <p:nvSpPr>
          <p:cNvPr id="13" name="TextBox 12">
            <a:extLst>
              <a:ext uri="{FF2B5EF4-FFF2-40B4-BE49-F238E27FC236}">
                <a16:creationId xmlns:a16="http://schemas.microsoft.com/office/drawing/2014/main" id="{0D812080-7150-4C46-AEEE-CD9BE6E464A1}"/>
              </a:ext>
            </a:extLst>
          </p:cNvPr>
          <p:cNvSpPr txBox="1"/>
          <p:nvPr/>
        </p:nvSpPr>
        <p:spPr>
          <a:xfrm>
            <a:off x="902644" y="1735191"/>
            <a:ext cx="7977518" cy="769441"/>
          </a:xfrm>
          <a:prstGeom prst="rect">
            <a:avLst/>
          </a:prstGeom>
          <a:noFill/>
        </p:spPr>
        <p:txBody>
          <a:bodyPr wrap="square" rtlCol="0">
            <a:spAutoFit/>
          </a:bodyPr>
          <a:lstStyle/>
          <a:p>
            <a:pPr>
              <a:spcBef>
                <a:spcPts val="600"/>
              </a:spcBef>
              <a:buClr>
                <a:srgbClr val="00B0F0"/>
              </a:buClr>
              <a:tabLst>
                <a:tab pos="304800" algn="l"/>
              </a:tabLst>
            </a:pPr>
            <a:r>
              <a:rPr lang="en-GB" sz="2200" kern="0" dirty="0">
                <a:solidFill>
                  <a:schemeClr val="tx1"/>
                </a:solidFill>
                <a:latin typeface="Arial"/>
                <a:cs typeface="Arial"/>
              </a:rPr>
              <a:t>Identify behaviours that may be exhibited by sexual predators.</a:t>
            </a:r>
          </a:p>
        </p:txBody>
      </p:sp>
      <p:sp>
        <p:nvSpPr>
          <p:cNvPr id="14" name="Oval 13">
            <a:extLst>
              <a:ext uri="{FF2B5EF4-FFF2-40B4-BE49-F238E27FC236}">
                <a16:creationId xmlns:a16="http://schemas.microsoft.com/office/drawing/2014/main" id="{7F016FFC-0193-A545-93A9-891C062492C9}"/>
              </a:ext>
            </a:extLst>
          </p:cNvPr>
          <p:cNvSpPr/>
          <p:nvPr/>
        </p:nvSpPr>
        <p:spPr bwMode="auto">
          <a:xfrm>
            <a:off x="251520" y="1870503"/>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2</a:t>
            </a:r>
          </a:p>
        </p:txBody>
      </p:sp>
      <p:sp>
        <p:nvSpPr>
          <p:cNvPr id="15" name="Rounded Rectangle 4">
            <a:extLst>
              <a:ext uri="{FF2B5EF4-FFF2-40B4-BE49-F238E27FC236}">
                <a16:creationId xmlns:a16="http://schemas.microsoft.com/office/drawing/2014/main" id="{B954E309-8D54-DB44-BD42-75837A0B8A4A}"/>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16" name="Picture 15">
            <a:extLst>
              <a:ext uri="{FF2B5EF4-FFF2-40B4-BE49-F238E27FC236}">
                <a16:creationId xmlns:a16="http://schemas.microsoft.com/office/drawing/2014/main" id="{4FC1CE9B-7332-3147-A729-C2A41E9C3D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17" name="TextBox 16">
            <a:extLst>
              <a:ext uri="{FF2B5EF4-FFF2-40B4-BE49-F238E27FC236}">
                <a16:creationId xmlns:a16="http://schemas.microsoft.com/office/drawing/2014/main" id="{72F36E64-46CD-A24E-9888-439F6E61FDAA}"/>
              </a:ext>
            </a:extLst>
          </p:cNvPr>
          <p:cNvSpPr txBox="1"/>
          <p:nvPr/>
        </p:nvSpPr>
        <p:spPr>
          <a:xfrm>
            <a:off x="6801917" y="727695"/>
            <a:ext cx="1442491" cy="353943"/>
          </a:xfrm>
          <a:prstGeom prst="rect">
            <a:avLst/>
          </a:prstGeom>
          <a:noFill/>
        </p:spPr>
        <p:txBody>
          <a:bodyPr wrap="square" rtlCol="0" anchor="ctr">
            <a:spAutoFit/>
          </a:bodyPr>
          <a:lstStyle/>
          <a:p>
            <a:pPr algn="r"/>
            <a:r>
              <a:rPr lang="en-GB" sz="1700" b="1" dirty="0">
                <a:solidFill>
                  <a:srgbClr val="A8DBFE"/>
                </a:solidFill>
              </a:rPr>
              <a:t>Key Task </a:t>
            </a:r>
            <a:r>
              <a:rPr lang="en-GB" sz="1700" b="1" dirty="0">
                <a:solidFill>
                  <a:srgbClr val="FFFFFF"/>
                </a:solidFill>
              </a:rPr>
              <a:t>10</a:t>
            </a:r>
          </a:p>
        </p:txBody>
      </p:sp>
      <p:sp>
        <p:nvSpPr>
          <p:cNvPr id="18" name="TextBox 17">
            <a:extLst>
              <a:ext uri="{FF2B5EF4-FFF2-40B4-BE49-F238E27FC236}">
                <a16:creationId xmlns:a16="http://schemas.microsoft.com/office/drawing/2014/main" id="{20C74FEC-1351-C045-86CE-EE88F86EABAD}"/>
              </a:ext>
            </a:extLst>
          </p:cNvPr>
          <p:cNvSpPr txBox="1"/>
          <p:nvPr/>
        </p:nvSpPr>
        <p:spPr>
          <a:xfrm>
            <a:off x="458748" y="2852936"/>
            <a:ext cx="8001684" cy="707886"/>
          </a:xfrm>
          <a:prstGeom prst="rect">
            <a:avLst/>
          </a:prstGeom>
          <a:noFill/>
        </p:spPr>
        <p:txBody>
          <a:bodyPr wrap="square" rtlCol="0">
            <a:spAutoFit/>
          </a:bodyPr>
          <a:lstStyle/>
          <a:p>
            <a:pPr>
              <a:spcBef>
                <a:spcPts val="600"/>
              </a:spcBef>
              <a:buClr>
                <a:srgbClr val="00B0F0"/>
              </a:buClr>
            </a:pPr>
            <a:r>
              <a:rPr lang="en-US" sz="1750" dirty="0">
                <a:solidFill>
                  <a:srgbClr val="FF0000"/>
                </a:solidFill>
              </a:rPr>
              <a:t>Close monitoring of vulnerable people e.g. someone looking lost or alone</a:t>
            </a:r>
          </a:p>
          <a:p>
            <a:pPr>
              <a:spcBef>
                <a:spcPts val="600"/>
              </a:spcBef>
              <a:buClr>
                <a:srgbClr val="00B0F0"/>
              </a:buClr>
            </a:pPr>
            <a:r>
              <a:rPr lang="en-US" sz="1750" dirty="0">
                <a:solidFill>
                  <a:srgbClr val="FF0000"/>
                </a:solidFill>
              </a:rPr>
              <a:t>Buying drinks for people who are already intoxicated.</a:t>
            </a:r>
          </a:p>
        </p:txBody>
      </p:sp>
    </p:spTree>
    <p:extLst>
      <p:ext uri="{BB962C8B-B14F-4D97-AF65-F5344CB8AC3E}">
        <p14:creationId xmlns:p14="http://schemas.microsoft.com/office/powerpoint/2010/main" val="292041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FC213A32-39DB-4441-A1B9-3430D01F4772}"/>
              </a:ext>
            </a:extLst>
          </p:cNvPr>
          <p:cNvSpPr txBox="1"/>
          <p:nvPr/>
        </p:nvSpPr>
        <p:spPr>
          <a:xfrm>
            <a:off x="902644" y="1627639"/>
            <a:ext cx="7977518" cy="461665"/>
          </a:xfrm>
          <a:prstGeom prst="rect">
            <a:avLst/>
          </a:prstGeom>
          <a:noFill/>
        </p:spPr>
        <p:txBody>
          <a:bodyPr wrap="square" rtlCol="0">
            <a:spAutoFit/>
          </a:bodyPr>
          <a:lstStyle/>
          <a:p>
            <a:pPr lvl="0" eaLnBrk="0" hangingPunct="0">
              <a:spcBef>
                <a:spcPct val="20000"/>
              </a:spcBef>
              <a:buClr>
                <a:srgbClr val="00B0F0"/>
              </a:buClr>
              <a:defRPr/>
            </a:pPr>
            <a:r>
              <a:rPr lang="en-GB" kern="0" dirty="0">
                <a:solidFill>
                  <a:schemeClr val="tx1"/>
                </a:solidFill>
                <a:latin typeface="Arial"/>
                <a:cs typeface="Arial"/>
              </a:rPr>
              <a:t>Identify indicators of abuse.</a:t>
            </a:r>
            <a:endParaRPr lang="en-GB" kern="0" dirty="0">
              <a:solidFill>
                <a:schemeClr val="tx1"/>
              </a:solidFill>
              <a:highlight>
                <a:srgbClr val="FF0000"/>
              </a:highlight>
              <a:latin typeface="Arial"/>
              <a:cs typeface="Arial"/>
            </a:endParaRPr>
          </a:p>
        </p:txBody>
      </p:sp>
      <p:sp>
        <p:nvSpPr>
          <p:cNvPr id="21" name="Oval 20">
            <a:extLst>
              <a:ext uri="{FF2B5EF4-FFF2-40B4-BE49-F238E27FC236}">
                <a16:creationId xmlns:a16="http://schemas.microsoft.com/office/drawing/2014/main" id="{05BAA679-EA8F-B04E-88A3-7ECD5C6CDADC}"/>
              </a:ext>
            </a:extLst>
          </p:cNvPr>
          <p:cNvSpPr/>
          <p:nvPr/>
        </p:nvSpPr>
        <p:spPr bwMode="auto">
          <a:xfrm>
            <a:off x="251520" y="1587228"/>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3</a:t>
            </a:r>
          </a:p>
        </p:txBody>
      </p:sp>
      <p:sp>
        <p:nvSpPr>
          <p:cNvPr id="22" name="Rounded Rectangle 21">
            <a:extLst>
              <a:ext uri="{FF2B5EF4-FFF2-40B4-BE49-F238E27FC236}">
                <a16:creationId xmlns:a16="http://schemas.microsoft.com/office/drawing/2014/main" id="{A2C2BB32-8EAF-7A4C-BB15-B15D7414C48A}"/>
              </a:ext>
            </a:extLst>
          </p:cNvPr>
          <p:cNvSpPr/>
          <p:nvPr/>
        </p:nvSpPr>
        <p:spPr bwMode="auto">
          <a:xfrm>
            <a:off x="251520" y="2293413"/>
            <a:ext cx="8640960" cy="3439843"/>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grpSp>
        <p:nvGrpSpPr>
          <p:cNvPr id="23" name="Group 22">
            <a:extLst>
              <a:ext uri="{FF2B5EF4-FFF2-40B4-BE49-F238E27FC236}">
                <a16:creationId xmlns:a16="http://schemas.microsoft.com/office/drawing/2014/main" id="{8D26C9B9-F788-7C42-A6A3-6696705CDAE3}"/>
              </a:ext>
            </a:extLst>
          </p:cNvPr>
          <p:cNvGrpSpPr/>
          <p:nvPr/>
        </p:nvGrpSpPr>
        <p:grpSpPr>
          <a:xfrm>
            <a:off x="395536" y="2506802"/>
            <a:ext cx="8323794" cy="2938422"/>
            <a:chOff x="395536" y="2843919"/>
            <a:chExt cx="8323794" cy="2938422"/>
          </a:xfrm>
        </p:grpSpPr>
        <p:sp>
          <p:nvSpPr>
            <p:cNvPr id="24" name="Rounded Rectangle 23">
              <a:extLst>
                <a:ext uri="{FF2B5EF4-FFF2-40B4-BE49-F238E27FC236}">
                  <a16:creationId xmlns:a16="http://schemas.microsoft.com/office/drawing/2014/main" id="{70355FA1-5FCA-524B-A281-494FDD61944F}"/>
                </a:ext>
              </a:extLst>
            </p:cNvPr>
            <p:cNvSpPr/>
            <p:nvPr/>
          </p:nvSpPr>
          <p:spPr bwMode="auto">
            <a:xfrm>
              <a:off x="395536" y="2843919"/>
              <a:ext cx="8323794" cy="2938422"/>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br>
                <a:rPr lang="en-GB" sz="2000" dirty="0">
                  <a:solidFill>
                    <a:srgbClr val="00B0F0"/>
                  </a:solidFill>
                </a:rPr>
              </a:br>
              <a:r>
                <a:rPr lang="en-GB" sz="2000" dirty="0">
                  <a:solidFill>
                    <a:srgbClr val="00B0F0"/>
                  </a:solidFill>
                </a:rPr>
                <a:t>…....................................................................................................</a:t>
              </a:r>
              <a:br>
                <a:rPr lang="en-GB" sz="2000" dirty="0">
                  <a:solidFill>
                    <a:srgbClr val="00B0F0"/>
                  </a:solidFill>
                </a:rPr>
              </a:br>
              <a:r>
                <a:rPr lang="en-GB" sz="2000" dirty="0">
                  <a:solidFill>
                    <a:srgbClr val="00B0F0"/>
                  </a:solidFill>
                </a:rPr>
                <a:t>…....................................................................................................</a:t>
              </a:r>
              <a:br>
                <a:rPr lang="en-GB" sz="2000" dirty="0">
                  <a:solidFill>
                    <a:srgbClr val="00B0F0"/>
                  </a:solidFill>
                </a:rPr>
              </a:br>
              <a:r>
                <a:rPr lang="en-GB" sz="2000" dirty="0">
                  <a:solidFill>
                    <a:srgbClr val="00B0F0"/>
                  </a:solidFill>
                </a:rPr>
                <a:t>…....................................................................................................</a:t>
              </a:r>
              <a:endParaRPr lang="en-GB" sz="2000" b="1" dirty="0">
                <a:solidFill>
                  <a:srgbClr val="00B0F0"/>
                </a:solidFill>
              </a:endParaRPr>
            </a:p>
          </p:txBody>
        </p:sp>
        <p:sp>
          <p:nvSpPr>
            <p:cNvPr id="25" name="Rounded Rectangle 24">
              <a:extLst>
                <a:ext uri="{FF2B5EF4-FFF2-40B4-BE49-F238E27FC236}">
                  <a16:creationId xmlns:a16="http://schemas.microsoft.com/office/drawing/2014/main" id="{1DF59D60-622C-E643-BBFB-42B00C3585D7}"/>
                </a:ext>
              </a:extLst>
            </p:cNvPr>
            <p:cNvSpPr/>
            <p:nvPr/>
          </p:nvSpPr>
          <p:spPr bwMode="auto">
            <a:xfrm>
              <a:off x="611560" y="2957731"/>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1</a:t>
              </a:r>
            </a:p>
          </p:txBody>
        </p:sp>
        <p:sp>
          <p:nvSpPr>
            <p:cNvPr id="26" name="Rounded Rectangle 25">
              <a:extLst>
                <a:ext uri="{FF2B5EF4-FFF2-40B4-BE49-F238E27FC236}">
                  <a16:creationId xmlns:a16="http://schemas.microsoft.com/office/drawing/2014/main" id="{1C3FE0CA-308C-3349-960E-F6B65D3D22EA}"/>
                </a:ext>
              </a:extLst>
            </p:cNvPr>
            <p:cNvSpPr/>
            <p:nvPr/>
          </p:nvSpPr>
          <p:spPr bwMode="auto">
            <a:xfrm>
              <a:off x="611560" y="3566934"/>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2</a:t>
              </a:r>
            </a:p>
          </p:txBody>
        </p:sp>
        <p:sp>
          <p:nvSpPr>
            <p:cNvPr id="27" name="Rounded Rectangle 26">
              <a:extLst>
                <a:ext uri="{FF2B5EF4-FFF2-40B4-BE49-F238E27FC236}">
                  <a16:creationId xmlns:a16="http://schemas.microsoft.com/office/drawing/2014/main" id="{2C411DFF-C071-8A41-BEDC-8254F4090061}"/>
                </a:ext>
              </a:extLst>
            </p:cNvPr>
            <p:cNvSpPr/>
            <p:nvPr/>
          </p:nvSpPr>
          <p:spPr bwMode="auto">
            <a:xfrm>
              <a:off x="611560" y="4176070"/>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3</a:t>
              </a:r>
            </a:p>
          </p:txBody>
        </p:sp>
        <p:sp>
          <p:nvSpPr>
            <p:cNvPr id="16" name="Rounded Rectangle 15">
              <a:extLst>
                <a:ext uri="{FF2B5EF4-FFF2-40B4-BE49-F238E27FC236}">
                  <a16:creationId xmlns:a16="http://schemas.microsoft.com/office/drawing/2014/main" id="{86398BCB-2BF1-4D4E-9F06-7CDAAF09B095}"/>
                </a:ext>
              </a:extLst>
            </p:cNvPr>
            <p:cNvSpPr/>
            <p:nvPr/>
          </p:nvSpPr>
          <p:spPr bwMode="auto">
            <a:xfrm>
              <a:off x="611560" y="4843582"/>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4</a:t>
              </a:r>
            </a:p>
          </p:txBody>
        </p:sp>
      </p:grpSp>
      <p:sp>
        <p:nvSpPr>
          <p:cNvPr id="31" name="Rounded Rectangle 4">
            <a:extLst>
              <a:ext uri="{FF2B5EF4-FFF2-40B4-BE49-F238E27FC236}">
                <a16:creationId xmlns:a16="http://schemas.microsoft.com/office/drawing/2014/main" id="{1A98B693-1C44-DD48-A915-D0158F761626}"/>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32" name="Picture 31">
            <a:extLst>
              <a:ext uri="{FF2B5EF4-FFF2-40B4-BE49-F238E27FC236}">
                <a16:creationId xmlns:a16="http://schemas.microsoft.com/office/drawing/2014/main" id="{ED700D3C-8BC4-8844-8351-084403B31F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33" name="TextBox 32">
            <a:extLst>
              <a:ext uri="{FF2B5EF4-FFF2-40B4-BE49-F238E27FC236}">
                <a16:creationId xmlns:a16="http://schemas.microsoft.com/office/drawing/2014/main" id="{1B33C34D-D9BF-B54A-AD69-2F630DB92CDA}"/>
              </a:ext>
            </a:extLst>
          </p:cNvPr>
          <p:cNvSpPr txBox="1"/>
          <p:nvPr/>
        </p:nvSpPr>
        <p:spPr>
          <a:xfrm>
            <a:off x="6729909" y="727695"/>
            <a:ext cx="1514499" cy="353943"/>
          </a:xfrm>
          <a:prstGeom prst="rect">
            <a:avLst/>
          </a:prstGeom>
          <a:noFill/>
        </p:spPr>
        <p:txBody>
          <a:bodyPr wrap="square" rtlCol="0" anchor="ctr">
            <a:spAutoFit/>
          </a:bodyPr>
          <a:lstStyle/>
          <a:p>
            <a:pPr algn="r"/>
            <a:r>
              <a:rPr lang="en-GB" sz="1700" b="1" dirty="0">
                <a:solidFill>
                  <a:srgbClr val="A8DBFE"/>
                </a:solidFill>
              </a:rPr>
              <a:t>Key Task </a:t>
            </a:r>
            <a:r>
              <a:rPr lang="en-GB" sz="1700" b="1" dirty="0">
                <a:solidFill>
                  <a:srgbClr val="FFFFFF"/>
                </a:solidFill>
              </a:rPr>
              <a:t>10</a:t>
            </a:r>
          </a:p>
        </p:txBody>
      </p:sp>
    </p:spTree>
    <p:extLst>
      <p:ext uri="{BB962C8B-B14F-4D97-AF65-F5344CB8AC3E}">
        <p14:creationId xmlns:p14="http://schemas.microsoft.com/office/powerpoint/2010/main" val="1659952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FC213A32-39DB-4441-A1B9-3430D01F4772}"/>
              </a:ext>
            </a:extLst>
          </p:cNvPr>
          <p:cNvSpPr txBox="1"/>
          <p:nvPr/>
        </p:nvSpPr>
        <p:spPr>
          <a:xfrm>
            <a:off x="902644" y="1627639"/>
            <a:ext cx="7977518" cy="461665"/>
          </a:xfrm>
          <a:prstGeom prst="rect">
            <a:avLst/>
          </a:prstGeom>
          <a:noFill/>
        </p:spPr>
        <p:txBody>
          <a:bodyPr wrap="square" rtlCol="0">
            <a:spAutoFit/>
          </a:bodyPr>
          <a:lstStyle/>
          <a:p>
            <a:pPr lvl="0" eaLnBrk="0" hangingPunct="0">
              <a:spcBef>
                <a:spcPct val="20000"/>
              </a:spcBef>
              <a:buClr>
                <a:srgbClr val="00B0F0"/>
              </a:buClr>
              <a:defRPr/>
            </a:pPr>
            <a:r>
              <a:rPr lang="en-GB" kern="0" dirty="0">
                <a:solidFill>
                  <a:schemeClr val="tx1"/>
                </a:solidFill>
                <a:latin typeface="Arial"/>
                <a:cs typeface="Arial"/>
              </a:rPr>
              <a:t>Identify indicators of abuse.</a:t>
            </a:r>
            <a:endParaRPr lang="en-GB" kern="0" dirty="0">
              <a:solidFill>
                <a:schemeClr val="tx1"/>
              </a:solidFill>
              <a:highlight>
                <a:srgbClr val="FF0000"/>
              </a:highlight>
              <a:latin typeface="Arial"/>
              <a:cs typeface="Arial"/>
            </a:endParaRPr>
          </a:p>
        </p:txBody>
      </p:sp>
      <p:sp>
        <p:nvSpPr>
          <p:cNvPr id="21" name="Oval 20">
            <a:extLst>
              <a:ext uri="{FF2B5EF4-FFF2-40B4-BE49-F238E27FC236}">
                <a16:creationId xmlns:a16="http://schemas.microsoft.com/office/drawing/2014/main" id="{05BAA679-EA8F-B04E-88A3-7ECD5C6CDADC}"/>
              </a:ext>
            </a:extLst>
          </p:cNvPr>
          <p:cNvSpPr/>
          <p:nvPr/>
        </p:nvSpPr>
        <p:spPr bwMode="auto">
          <a:xfrm>
            <a:off x="251520" y="1587228"/>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3</a:t>
            </a:r>
          </a:p>
        </p:txBody>
      </p:sp>
      <p:sp>
        <p:nvSpPr>
          <p:cNvPr id="22" name="Rounded Rectangle 21">
            <a:extLst>
              <a:ext uri="{FF2B5EF4-FFF2-40B4-BE49-F238E27FC236}">
                <a16:creationId xmlns:a16="http://schemas.microsoft.com/office/drawing/2014/main" id="{A2C2BB32-8EAF-7A4C-BB15-B15D7414C48A}"/>
              </a:ext>
            </a:extLst>
          </p:cNvPr>
          <p:cNvSpPr/>
          <p:nvPr/>
        </p:nvSpPr>
        <p:spPr bwMode="auto">
          <a:xfrm>
            <a:off x="251520" y="2293413"/>
            <a:ext cx="8640960" cy="3439843"/>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grpSp>
        <p:nvGrpSpPr>
          <p:cNvPr id="23" name="Group 22">
            <a:extLst>
              <a:ext uri="{FF2B5EF4-FFF2-40B4-BE49-F238E27FC236}">
                <a16:creationId xmlns:a16="http://schemas.microsoft.com/office/drawing/2014/main" id="{8D26C9B9-F788-7C42-A6A3-6696705CDAE3}"/>
              </a:ext>
            </a:extLst>
          </p:cNvPr>
          <p:cNvGrpSpPr/>
          <p:nvPr/>
        </p:nvGrpSpPr>
        <p:grpSpPr>
          <a:xfrm>
            <a:off x="395536" y="2506802"/>
            <a:ext cx="8323794" cy="2938422"/>
            <a:chOff x="395536" y="2843919"/>
            <a:chExt cx="8323794" cy="2938422"/>
          </a:xfrm>
        </p:grpSpPr>
        <p:sp>
          <p:nvSpPr>
            <p:cNvPr id="24" name="Rounded Rectangle 23">
              <a:extLst>
                <a:ext uri="{FF2B5EF4-FFF2-40B4-BE49-F238E27FC236}">
                  <a16:creationId xmlns:a16="http://schemas.microsoft.com/office/drawing/2014/main" id="{70355FA1-5FCA-524B-A281-494FDD61944F}"/>
                </a:ext>
              </a:extLst>
            </p:cNvPr>
            <p:cNvSpPr/>
            <p:nvPr/>
          </p:nvSpPr>
          <p:spPr bwMode="auto">
            <a:xfrm>
              <a:off x="395536" y="2843919"/>
              <a:ext cx="8323794" cy="2938422"/>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br>
                <a:rPr lang="en-GB" sz="2000" dirty="0">
                  <a:solidFill>
                    <a:srgbClr val="00B0F0"/>
                  </a:solidFill>
                </a:rPr>
              </a:br>
              <a:r>
                <a:rPr lang="en-GB" sz="2000" dirty="0">
                  <a:solidFill>
                    <a:srgbClr val="00B0F0"/>
                  </a:solidFill>
                </a:rPr>
                <a:t>…....................................................................................................</a:t>
              </a:r>
              <a:br>
                <a:rPr lang="en-GB" sz="2000" dirty="0">
                  <a:solidFill>
                    <a:srgbClr val="00B0F0"/>
                  </a:solidFill>
                </a:rPr>
              </a:br>
              <a:r>
                <a:rPr lang="en-GB" sz="2000" dirty="0">
                  <a:solidFill>
                    <a:srgbClr val="00B0F0"/>
                  </a:solidFill>
                </a:rPr>
                <a:t>…....................................................................................................</a:t>
              </a:r>
              <a:br>
                <a:rPr lang="en-GB" sz="2000" dirty="0">
                  <a:solidFill>
                    <a:srgbClr val="00B0F0"/>
                  </a:solidFill>
                </a:rPr>
              </a:br>
              <a:r>
                <a:rPr lang="en-GB" sz="2000" dirty="0">
                  <a:solidFill>
                    <a:srgbClr val="00B0F0"/>
                  </a:solidFill>
                </a:rPr>
                <a:t>…....................................................................................................</a:t>
              </a:r>
              <a:endParaRPr lang="en-GB" sz="2000" b="1" dirty="0">
                <a:solidFill>
                  <a:srgbClr val="00B0F0"/>
                </a:solidFill>
              </a:endParaRPr>
            </a:p>
          </p:txBody>
        </p:sp>
        <p:sp>
          <p:nvSpPr>
            <p:cNvPr id="25" name="Rounded Rectangle 24">
              <a:extLst>
                <a:ext uri="{FF2B5EF4-FFF2-40B4-BE49-F238E27FC236}">
                  <a16:creationId xmlns:a16="http://schemas.microsoft.com/office/drawing/2014/main" id="{1DF59D60-622C-E643-BBFB-42B00C3585D7}"/>
                </a:ext>
              </a:extLst>
            </p:cNvPr>
            <p:cNvSpPr/>
            <p:nvPr/>
          </p:nvSpPr>
          <p:spPr bwMode="auto">
            <a:xfrm>
              <a:off x="611560" y="2957731"/>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1</a:t>
              </a:r>
            </a:p>
          </p:txBody>
        </p:sp>
        <p:sp>
          <p:nvSpPr>
            <p:cNvPr id="26" name="Rounded Rectangle 25">
              <a:extLst>
                <a:ext uri="{FF2B5EF4-FFF2-40B4-BE49-F238E27FC236}">
                  <a16:creationId xmlns:a16="http://schemas.microsoft.com/office/drawing/2014/main" id="{1C3FE0CA-308C-3349-960E-F6B65D3D22EA}"/>
                </a:ext>
              </a:extLst>
            </p:cNvPr>
            <p:cNvSpPr/>
            <p:nvPr/>
          </p:nvSpPr>
          <p:spPr bwMode="auto">
            <a:xfrm>
              <a:off x="611560" y="3566934"/>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2</a:t>
              </a:r>
            </a:p>
          </p:txBody>
        </p:sp>
        <p:sp>
          <p:nvSpPr>
            <p:cNvPr id="27" name="Rounded Rectangle 26">
              <a:extLst>
                <a:ext uri="{FF2B5EF4-FFF2-40B4-BE49-F238E27FC236}">
                  <a16:creationId xmlns:a16="http://schemas.microsoft.com/office/drawing/2014/main" id="{2C411DFF-C071-8A41-BEDC-8254F4090061}"/>
                </a:ext>
              </a:extLst>
            </p:cNvPr>
            <p:cNvSpPr/>
            <p:nvPr/>
          </p:nvSpPr>
          <p:spPr bwMode="auto">
            <a:xfrm>
              <a:off x="611560" y="4176070"/>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3</a:t>
              </a:r>
            </a:p>
          </p:txBody>
        </p:sp>
        <p:sp>
          <p:nvSpPr>
            <p:cNvPr id="16" name="Rounded Rectangle 15">
              <a:extLst>
                <a:ext uri="{FF2B5EF4-FFF2-40B4-BE49-F238E27FC236}">
                  <a16:creationId xmlns:a16="http://schemas.microsoft.com/office/drawing/2014/main" id="{86398BCB-2BF1-4D4E-9F06-7CDAAF09B095}"/>
                </a:ext>
              </a:extLst>
            </p:cNvPr>
            <p:cNvSpPr/>
            <p:nvPr/>
          </p:nvSpPr>
          <p:spPr bwMode="auto">
            <a:xfrm>
              <a:off x="611560" y="4843582"/>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4</a:t>
              </a:r>
            </a:p>
          </p:txBody>
        </p:sp>
      </p:grpSp>
      <p:sp>
        <p:nvSpPr>
          <p:cNvPr id="31" name="Rounded Rectangle 4">
            <a:extLst>
              <a:ext uri="{FF2B5EF4-FFF2-40B4-BE49-F238E27FC236}">
                <a16:creationId xmlns:a16="http://schemas.microsoft.com/office/drawing/2014/main" id="{1A98B693-1C44-DD48-A915-D0158F761626}"/>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32" name="Picture 31">
            <a:extLst>
              <a:ext uri="{FF2B5EF4-FFF2-40B4-BE49-F238E27FC236}">
                <a16:creationId xmlns:a16="http://schemas.microsoft.com/office/drawing/2014/main" id="{ED700D3C-8BC4-8844-8351-084403B31F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33" name="TextBox 32">
            <a:extLst>
              <a:ext uri="{FF2B5EF4-FFF2-40B4-BE49-F238E27FC236}">
                <a16:creationId xmlns:a16="http://schemas.microsoft.com/office/drawing/2014/main" id="{1B33C34D-D9BF-B54A-AD69-2F630DB92CDA}"/>
              </a:ext>
            </a:extLst>
          </p:cNvPr>
          <p:cNvSpPr txBox="1"/>
          <p:nvPr/>
        </p:nvSpPr>
        <p:spPr>
          <a:xfrm>
            <a:off x="6729909" y="727695"/>
            <a:ext cx="1514499" cy="353943"/>
          </a:xfrm>
          <a:prstGeom prst="rect">
            <a:avLst/>
          </a:prstGeom>
          <a:noFill/>
        </p:spPr>
        <p:txBody>
          <a:bodyPr wrap="square" rtlCol="0" anchor="ctr">
            <a:spAutoFit/>
          </a:bodyPr>
          <a:lstStyle/>
          <a:p>
            <a:pPr algn="r"/>
            <a:r>
              <a:rPr lang="en-GB" sz="1700" b="1" dirty="0">
                <a:solidFill>
                  <a:srgbClr val="A8DBFE"/>
                </a:solidFill>
              </a:rPr>
              <a:t>Key Task </a:t>
            </a:r>
            <a:r>
              <a:rPr lang="en-GB" sz="1700" b="1" dirty="0">
                <a:solidFill>
                  <a:srgbClr val="FFFFFF"/>
                </a:solidFill>
              </a:rPr>
              <a:t>10</a:t>
            </a:r>
          </a:p>
        </p:txBody>
      </p:sp>
      <p:sp>
        <p:nvSpPr>
          <p:cNvPr id="17" name="TextBox 16">
            <a:extLst>
              <a:ext uri="{FF2B5EF4-FFF2-40B4-BE49-F238E27FC236}">
                <a16:creationId xmlns:a16="http://schemas.microsoft.com/office/drawing/2014/main" id="{B99699F8-97E1-A342-A657-A4093DA32A93}"/>
              </a:ext>
            </a:extLst>
          </p:cNvPr>
          <p:cNvSpPr txBox="1"/>
          <p:nvPr/>
        </p:nvSpPr>
        <p:spPr>
          <a:xfrm>
            <a:off x="1223576" y="2484723"/>
            <a:ext cx="7308864" cy="2393989"/>
          </a:xfrm>
          <a:prstGeom prst="rect">
            <a:avLst/>
          </a:prstGeom>
          <a:noFill/>
        </p:spPr>
        <p:txBody>
          <a:bodyPr wrap="square" rtlCol="0">
            <a:spAutoFit/>
          </a:bodyPr>
          <a:lstStyle/>
          <a:p>
            <a:pPr>
              <a:lnSpc>
                <a:spcPct val="200000"/>
              </a:lnSpc>
              <a:spcBef>
                <a:spcPts val="600"/>
              </a:spcBef>
              <a:buClr>
                <a:srgbClr val="00B0F0"/>
              </a:buClr>
            </a:pPr>
            <a:r>
              <a:rPr lang="en-US" sz="1750" dirty="0">
                <a:solidFill>
                  <a:srgbClr val="FF0000"/>
                </a:solidFill>
              </a:rPr>
              <a:t>Restricted freedoms of individuals</a:t>
            </a:r>
          </a:p>
          <a:p>
            <a:pPr>
              <a:lnSpc>
                <a:spcPct val="200000"/>
              </a:lnSpc>
              <a:spcBef>
                <a:spcPts val="600"/>
              </a:spcBef>
              <a:buClr>
                <a:srgbClr val="00B0F0"/>
              </a:buClr>
            </a:pPr>
            <a:r>
              <a:rPr lang="en-US" sz="1750" dirty="0">
                <a:solidFill>
                  <a:srgbClr val="FF0000"/>
                </a:solidFill>
              </a:rPr>
              <a:t>Unexplained bruising</a:t>
            </a:r>
          </a:p>
          <a:p>
            <a:pPr>
              <a:lnSpc>
                <a:spcPct val="200000"/>
              </a:lnSpc>
              <a:spcBef>
                <a:spcPts val="600"/>
              </a:spcBef>
              <a:buClr>
                <a:srgbClr val="00B0F0"/>
              </a:buClr>
            </a:pPr>
            <a:r>
              <a:rPr lang="en-US" sz="1750" dirty="0">
                <a:solidFill>
                  <a:srgbClr val="FF0000"/>
                </a:solidFill>
              </a:rPr>
              <a:t>Lack of confidence and insecurity</a:t>
            </a:r>
          </a:p>
          <a:p>
            <a:pPr>
              <a:lnSpc>
                <a:spcPct val="200000"/>
              </a:lnSpc>
              <a:spcBef>
                <a:spcPts val="600"/>
              </a:spcBef>
              <a:buClr>
                <a:srgbClr val="00B0F0"/>
              </a:buClr>
            </a:pPr>
            <a:r>
              <a:rPr lang="en-US" sz="1750" dirty="0">
                <a:solidFill>
                  <a:srgbClr val="FF0000"/>
                </a:solidFill>
              </a:rPr>
              <a:t>Change of personal circumstances.</a:t>
            </a:r>
          </a:p>
        </p:txBody>
      </p:sp>
    </p:spTree>
    <p:extLst>
      <p:ext uri="{BB962C8B-B14F-4D97-AF65-F5344CB8AC3E}">
        <p14:creationId xmlns:p14="http://schemas.microsoft.com/office/powerpoint/2010/main" val="4108411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4"/>
          <p:cNvSpPr txBox="1">
            <a:spLocks/>
          </p:cNvSpPr>
          <p:nvPr/>
        </p:nvSpPr>
        <p:spPr>
          <a:xfrm>
            <a:off x="18654" y="4599304"/>
            <a:ext cx="9144000" cy="1350144"/>
          </a:xfrm>
          <a:prstGeom prst="rect">
            <a:avLst/>
          </a:prstGeom>
        </p:spPr>
        <p:txBody>
          <a:bodyPr lIns="1260000" rIns="1260000" anchor="ctr"/>
          <a:lstStyle>
            <a:lvl1pPr algn="ctr" defTabSz="914400" rtl="0" eaLnBrk="1" latinLnBrk="0" hangingPunct="1">
              <a:spcBef>
                <a:spcPct val="0"/>
              </a:spcBef>
              <a:buNone/>
              <a:defRPr sz="3000" b="1" kern="1200">
                <a:solidFill>
                  <a:schemeClr val="bg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sz="2400" dirty="0">
                <a:solidFill>
                  <a:prstClr val="white"/>
                </a:solidFill>
              </a:rPr>
              <a:t>Spiking Drinks</a:t>
            </a:r>
            <a:endPar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p:txBody>
      </p:sp>
      <p:pic>
        <p:nvPicPr>
          <p:cNvPr id="2050" name="Picture 2" descr="\\DESIGNARCHIVE\Archive\Image Bank\CW ILLUSTRATION HISTORY\Illustrations 2014\Security Illustrations October 2014\PNG\Test purchase on lic#7DDF6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7632" y="326533"/>
            <a:ext cx="3062559" cy="407491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1B168EFC-F859-474E-AAD2-431F8860453F}"/>
              </a:ext>
            </a:extLst>
          </p:cNvPr>
          <p:cNvGrpSpPr/>
          <p:nvPr/>
        </p:nvGrpSpPr>
        <p:grpSpPr>
          <a:xfrm>
            <a:off x="7219917" y="4509269"/>
            <a:ext cx="1976777" cy="1638035"/>
            <a:chOff x="7219917" y="4509269"/>
            <a:chExt cx="1976777" cy="1638035"/>
          </a:xfrm>
        </p:grpSpPr>
        <p:sp>
          <p:nvSpPr>
            <p:cNvPr id="8" name="Oval 5">
              <a:hlinkClick r:id="" action="ppaction://noaction"/>
              <a:extLst>
                <a:ext uri="{FF2B5EF4-FFF2-40B4-BE49-F238E27FC236}">
                  <a16:creationId xmlns:a16="http://schemas.microsoft.com/office/drawing/2014/main" id="{FEC9CA7E-671F-47BA-A8C5-EB5C546709DA}"/>
                </a:ext>
              </a:extLst>
            </p:cNvPr>
            <p:cNvSpPr>
              <a:spLocks noChangeArrowheads="1"/>
            </p:cNvSpPr>
            <p:nvPr/>
          </p:nvSpPr>
          <p:spPr bwMode="auto">
            <a:xfrm>
              <a:off x="7398307" y="4527304"/>
              <a:ext cx="1620000" cy="1620000"/>
            </a:xfrm>
            <a:prstGeom prst="ellipse">
              <a:avLst/>
            </a:prstGeom>
            <a:solidFill>
              <a:srgbClr val="00B0F0"/>
            </a:solidFill>
            <a:ln w="57150">
              <a:solidFill>
                <a:schemeClr val="bg1"/>
              </a:solidFill>
              <a:round/>
              <a:headEnd/>
              <a:tailEnd/>
            </a:ln>
          </p:spPr>
          <p:txBody>
            <a:bodyPr wrap="none" lIns="180000" tIns="180000" rIns="180000" bIns="180000" anchor="t"/>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6600" dirty="0">
                  <a:solidFill>
                    <a:prstClr val="white"/>
                  </a:solidFill>
                  <a:ea typeface="MS PGothic" pitchFamily="34" charset="-128"/>
                </a:rPr>
                <a:t>1</a:t>
              </a:r>
              <a:r>
                <a:rPr lang="en-US" altLang="en-US" sz="6600" b="1" dirty="0">
                  <a:solidFill>
                    <a:prstClr val="white"/>
                  </a:solidFill>
                  <a:ea typeface="MS PGothic" pitchFamily="34" charset="-128"/>
                </a:rPr>
                <a:t>.4</a:t>
              </a:r>
            </a:p>
          </p:txBody>
        </p:sp>
        <p:pic>
          <p:nvPicPr>
            <p:cNvPr id="9" name="Picture 8">
              <a:extLst>
                <a:ext uri="{FF2B5EF4-FFF2-40B4-BE49-F238E27FC236}">
                  <a16:creationId xmlns:a16="http://schemas.microsoft.com/office/drawing/2014/main" id="{AB0F5486-5DDA-42A5-A297-67573834BC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9917" y="4509269"/>
              <a:ext cx="1976777" cy="739640"/>
            </a:xfrm>
            <a:prstGeom prst="rect">
              <a:avLst/>
            </a:prstGeom>
          </p:spPr>
        </p:pic>
      </p:grpSp>
    </p:spTree>
    <p:extLst>
      <p:ext uri="{BB962C8B-B14F-4D97-AF65-F5344CB8AC3E}">
        <p14:creationId xmlns:p14="http://schemas.microsoft.com/office/powerpoint/2010/main" val="3662121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B2934-7F48-E7F5-7764-19DE06B35AAD}"/>
              </a:ext>
            </a:extLst>
          </p:cNvPr>
          <p:cNvSpPr>
            <a:spLocks noGrp="1"/>
          </p:cNvSpPr>
          <p:nvPr>
            <p:ph type="title"/>
          </p:nvPr>
        </p:nvSpPr>
        <p:spPr/>
        <p:txBody>
          <a:bodyPr/>
          <a:lstStyle/>
          <a:p>
            <a:r>
              <a:rPr lang="en-GB" dirty="0"/>
              <a:t>Understanding Spiking</a:t>
            </a:r>
          </a:p>
        </p:txBody>
      </p:sp>
      <p:sp>
        <p:nvSpPr>
          <p:cNvPr id="4" name="TextBox 3">
            <a:extLst>
              <a:ext uri="{FF2B5EF4-FFF2-40B4-BE49-F238E27FC236}">
                <a16:creationId xmlns:a16="http://schemas.microsoft.com/office/drawing/2014/main" id="{CEE5EE9F-EC41-4A24-0F7F-29092C11E27D}"/>
              </a:ext>
            </a:extLst>
          </p:cNvPr>
          <p:cNvSpPr txBox="1"/>
          <p:nvPr/>
        </p:nvSpPr>
        <p:spPr>
          <a:xfrm>
            <a:off x="251520" y="1723733"/>
            <a:ext cx="8712968" cy="3539430"/>
          </a:xfrm>
          <a:prstGeom prst="rect">
            <a:avLst/>
          </a:prstGeom>
          <a:noFill/>
        </p:spPr>
        <p:txBody>
          <a:bodyPr wrap="square">
            <a:spAutoFit/>
          </a:bodyPr>
          <a:lstStyle/>
          <a:p>
            <a:pPr algn="just"/>
            <a:r>
              <a:rPr lang="en-US" sz="2800" b="1" dirty="0">
                <a:solidFill>
                  <a:schemeClr val="tx1"/>
                </a:solidFill>
              </a:rPr>
              <a:t>What is Spiking?</a:t>
            </a:r>
          </a:p>
          <a:p>
            <a:pPr algn="just"/>
            <a:endParaRPr lang="en-US" sz="2800" b="1" dirty="0">
              <a:solidFill>
                <a:schemeClr val="tx1"/>
              </a:solidFill>
            </a:endParaRPr>
          </a:p>
          <a:p>
            <a:pPr algn="just">
              <a:buFont typeface="Arial" panose="020B0604020202020204" pitchFamily="34" charset="0"/>
              <a:buChar char="•"/>
            </a:pPr>
            <a:r>
              <a:rPr lang="en-US" sz="2800" b="1" dirty="0">
                <a:solidFill>
                  <a:schemeClr val="tx1"/>
                </a:solidFill>
              </a:rPr>
              <a:t>Definition</a:t>
            </a:r>
            <a:r>
              <a:rPr lang="en-US" sz="2800" dirty="0">
                <a:solidFill>
                  <a:schemeClr val="tx1"/>
                </a:solidFill>
              </a:rPr>
              <a:t>:</a:t>
            </a:r>
          </a:p>
          <a:p>
            <a:pPr marL="742950" lvl="1" indent="-285750" algn="just">
              <a:buFont typeface="Arial" panose="020B0604020202020204" pitchFamily="34" charset="0"/>
              <a:buChar char="•"/>
            </a:pPr>
            <a:r>
              <a:rPr lang="en-US" sz="2800" dirty="0">
                <a:solidFill>
                  <a:schemeClr val="tx1"/>
                </a:solidFill>
              </a:rPr>
              <a:t>Adding alcohol or drugs to someone’s drink without their knowledge.</a:t>
            </a:r>
          </a:p>
          <a:p>
            <a:pPr marL="742950" lvl="1" indent="-285750" algn="just">
              <a:buFont typeface="Arial" panose="020B0604020202020204" pitchFamily="34" charset="0"/>
              <a:buChar char="•"/>
            </a:pPr>
            <a:endParaRPr lang="en-US" sz="2800" dirty="0">
              <a:solidFill>
                <a:schemeClr val="tx1"/>
              </a:solidFill>
            </a:endParaRPr>
          </a:p>
          <a:p>
            <a:pPr marL="742950" lvl="1" indent="-285750" algn="just">
              <a:buFont typeface="Arial" panose="020B0604020202020204" pitchFamily="34" charset="0"/>
              <a:buChar char="•"/>
            </a:pPr>
            <a:r>
              <a:rPr lang="en-US" sz="2800" dirty="0">
                <a:solidFill>
                  <a:schemeClr val="tx1"/>
                </a:solidFill>
              </a:rPr>
              <a:t>Injecting someone with drugs without their consent (</a:t>
            </a:r>
            <a:r>
              <a:rPr lang="en-US" sz="2800" b="1" dirty="0">
                <a:solidFill>
                  <a:schemeClr val="tx1"/>
                </a:solidFill>
              </a:rPr>
              <a:t>needle spiking</a:t>
            </a:r>
            <a:r>
              <a:rPr lang="en-US" sz="2800" dirty="0">
                <a:solidFill>
                  <a:schemeClr val="tx1"/>
                </a:solidFill>
              </a:rPr>
              <a:t>).</a:t>
            </a:r>
          </a:p>
        </p:txBody>
      </p:sp>
    </p:spTree>
    <p:extLst>
      <p:ext uri="{BB962C8B-B14F-4D97-AF65-F5344CB8AC3E}">
        <p14:creationId xmlns:p14="http://schemas.microsoft.com/office/powerpoint/2010/main" val="3873920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Types of search</a:t>
            </a:r>
          </a:p>
        </p:txBody>
      </p:sp>
      <p:sp>
        <p:nvSpPr>
          <p:cNvPr id="5" name="Rounded Rectangular Callout 4"/>
          <p:cNvSpPr/>
          <p:nvPr/>
        </p:nvSpPr>
        <p:spPr bwMode="auto">
          <a:xfrm>
            <a:off x="538363" y="2503260"/>
            <a:ext cx="5195065" cy="2666331"/>
          </a:xfrm>
          <a:prstGeom prst="wedgeRoundRectCallout">
            <a:avLst>
              <a:gd name="adj1" fmla="val -43154"/>
              <a:gd name="adj2" fmla="val 73330"/>
              <a:gd name="adj3" fmla="val 16667"/>
            </a:avLst>
          </a:prstGeom>
          <a:solidFill>
            <a:srgbClr val="ABEAFF"/>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fontAlgn="base">
              <a:spcBef>
                <a:spcPct val="20000"/>
              </a:spcBef>
              <a:spcAft>
                <a:spcPct val="0"/>
              </a:spcAft>
              <a:buClr>
                <a:srgbClr val="189049"/>
              </a:buClr>
            </a:pPr>
            <a:r>
              <a:rPr lang="en-GB" sz="2200" b="1" dirty="0">
                <a:solidFill>
                  <a:schemeClr val="tx1"/>
                </a:solidFill>
              </a:rPr>
              <a:t>Searches may be:</a:t>
            </a:r>
          </a:p>
          <a:p>
            <a:pPr fontAlgn="base">
              <a:spcBef>
                <a:spcPct val="20000"/>
              </a:spcBef>
              <a:spcAft>
                <a:spcPct val="0"/>
              </a:spcAft>
              <a:buClr>
                <a:srgbClr val="189049"/>
              </a:buClr>
            </a:pPr>
            <a:endParaRPr lang="en-GB" sz="2200" b="1" dirty="0">
              <a:solidFill>
                <a:schemeClr val="tx1"/>
              </a:solidFill>
            </a:endParaRPr>
          </a:p>
          <a:p>
            <a:pPr fontAlgn="base">
              <a:spcBef>
                <a:spcPct val="20000"/>
              </a:spcBef>
              <a:spcAft>
                <a:spcPct val="0"/>
              </a:spcAft>
              <a:buClr>
                <a:srgbClr val="189049"/>
              </a:buClr>
            </a:pPr>
            <a:r>
              <a:rPr lang="en-GB" sz="2200" b="1" dirty="0">
                <a:solidFill>
                  <a:schemeClr val="tx1"/>
                </a:solidFill>
              </a:rPr>
              <a:t>GENERAL</a:t>
            </a:r>
          </a:p>
          <a:p>
            <a:pPr fontAlgn="base">
              <a:spcBef>
                <a:spcPct val="20000"/>
              </a:spcBef>
              <a:spcAft>
                <a:spcPct val="0"/>
              </a:spcAft>
              <a:buClr>
                <a:srgbClr val="189049"/>
              </a:buClr>
            </a:pPr>
            <a:r>
              <a:rPr lang="en-GB" sz="2200" b="1" dirty="0">
                <a:solidFill>
                  <a:schemeClr val="tx1"/>
                </a:solidFill>
              </a:rPr>
              <a:t>RANDOM</a:t>
            </a:r>
          </a:p>
          <a:p>
            <a:pPr fontAlgn="base">
              <a:spcBef>
                <a:spcPct val="20000"/>
              </a:spcBef>
              <a:spcAft>
                <a:spcPct val="0"/>
              </a:spcAft>
              <a:buClr>
                <a:srgbClr val="189049"/>
              </a:buClr>
            </a:pPr>
            <a:r>
              <a:rPr lang="en-GB" sz="2200" b="1" dirty="0">
                <a:solidFill>
                  <a:schemeClr val="tx1"/>
                </a:solidFill>
              </a:rPr>
              <a:t>SPECIFIC. </a:t>
            </a:r>
          </a:p>
        </p:txBody>
      </p:sp>
      <p:grpSp>
        <p:nvGrpSpPr>
          <p:cNvPr id="3" name="Group 2">
            <a:extLst>
              <a:ext uri="{FF2B5EF4-FFF2-40B4-BE49-F238E27FC236}">
                <a16:creationId xmlns:a16="http://schemas.microsoft.com/office/drawing/2014/main" id="{17E44D18-B9C4-E44F-A7A8-E034DED6F3C7}"/>
              </a:ext>
            </a:extLst>
          </p:cNvPr>
          <p:cNvGrpSpPr/>
          <p:nvPr/>
        </p:nvGrpSpPr>
        <p:grpSpPr>
          <a:xfrm>
            <a:off x="538363" y="1244752"/>
            <a:ext cx="8067274" cy="1209370"/>
            <a:chOff x="251520" y="1019150"/>
            <a:chExt cx="8067274" cy="1209370"/>
          </a:xfrm>
        </p:grpSpPr>
        <p:sp>
          <p:nvSpPr>
            <p:cNvPr id="4" name="Rounded Rectangle 3"/>
            <p:cNvSpPr/>
            <p:nvPr/>
          </p:nvSpPr>
          <p:spPr>
            <a:xfrm>
              <a:off x="251520" y="1385472"/>
              <a:ext cx="7776864" cy="476726"/>
            </a:xfrm>
            <a:prstGeom prst="roundRect">
              <a:avLst/>
            </a:prstGeom>
            <a:solidFill>
              <a:srgbClr val="00B0F0"/>
            </a:solidFill>
            <a:ln w="38100">
              <a:noFill/>
            </a:ln>
          </p:spPr>
          <p:txBody>
            <a:bodyPr wrap="square" anchor="ctr">
              <a:spAutoFit/>
            </a:bodyPr>
            <a:lstStyle/>
            <a:p>
              <a:pPr eaLnBrk="0" fontAlgn="base" hangingPunct="0">
                <a:spcBef>
                  <a:spcPct val="20000"/>
                </a:spcBef>
                <a:spcAft>
                  <a:spcPct val="0"/>
                </a:spcAft>
                <a:buClr>
                  <a:srgbClr val="00B0F0"/>
                </a:buClr>
              </a:pPr>
              <a:r>
                <a:rPr lang="en-GB" sz="2200" b="1" kern="0" dirty="0"/>
                <a:t>When and how often to search</a:t>
              </a:r>
            </a:p>
          </p:txBody>
        </p:sp>
        <p:pic>
          <p:nvPicPr>
            <p:cNvPr id="4098" name="Picture 2" descr="\\designarchive\Archive\Image Bank\CW ILLUSTRATION HISTORY\Illustrations 2014\Security Illustrations October 2014\PNG\Pg70 DS Searching Safely Ico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09424" y="1019150"/>
              <a:ext cx="1209370" cy="1209370"/>
            </a:xfrm>
            <a:prstGeom prst="rect">
              <a:avLst/>
            </a:prstGeom>
            <a:noFill/>
            <a:extLst>
              <a:ext uri="{909E8E84-426E-40DD-AFC4-6F175D3DCCD1}">
                <a14:hiddenFill xmlns:a14="http://schemas.microsoft.com/office/drawing/2010/main">
                  <a:solidFill>
                    <a:srgbClr val="FFFFFF"/>
                  </a:solidFill>
                </a14:hiddenFill>
              </a:ext>
            </a:extLst>
          </p:spPr>
        </p:pic>
      </p:grpSp>
      <p:pic>
        <p:nvPicPr>
          <p:cNvPr id="3074" name="Picture 2" descr="\\designarchive\Archive\Image Bank\CW ILLUSTRATION HISTORY\Illustrations 2014\Security Illustrations October 2014\PNG\Search wan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3148" y="2852936"/>
            <a:ext cx="2888982" cy="307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6910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F33F7-8365-BE3C-9086-8A0EC6988C15}"/>
              </a:ext>
            </a:extLst>
          </p:cNvPr>
          <p:cNvSpPr>
            <a:spLocks noGrp="1"/>
          </p:cNvSpPr>
          <p:nvPr>
            <p:ph type="title"/>
          </p:nvPr>
        </p:nvSpPr>
        <p:spPr/>
        <p:txBody>
          <a:bodyPr/>
          <a:lstStyle/>
          <a:p>
            <a:r>
              <a:rPr lang="en-US" b="1" dirty="0">
                <a:solidFill>
                  <a:srgbClr val="FFFFFF"/>
                </a:solidFill>
              </a:rPr>
              <a:t>Key Facts</a:t>
            </a:r>
          </a:p>
        </p:txBody>
      </p:sp>
      <p:sp>
        <p:nvSpPr>
          <p:cNvPr id="4" name="TextBox 3">
            <a:extLst>
              <a:ext uri="{FF2B5EF4-FFF2-40B4-BE49-F238E27FC236}">
                <a16:creationId xmlns:a16="http://schemas.microsoft.com/office/drawing/2014/main" id="{C1820D84-51AD-FCAE-0198-C53DD99F086B}"/>
              </a:ext>
            </a:extLst>
          </p:cNvPr>
          <p:cNvSpPr txBox="1"/>
          <p:nvPr/>
        </p:nvSpPr>
        <p:spPr>
          <a:xfrm>
            <a:off x="107504" y="1169736"/>
            <a:ext cx="9036496" cy="3970318"/>
          </a:xfrm>
          <a:prstGeom prst="rect">
            <a:avLst/>
          </a:prstGeom>
          <a:noFill/>
        </p:spPr>
        <p:txBody>
          <a:bodyPr wrap="square">
            <a:spAutoFit/>
          </a:bodyPr>
          <a:lstStyle/>
          <a:p>
            <a:pPr algn="just">
              <a:buFont typeface="Arial" panose="020B0604020202020204" pitchFamily="34" charset="0"/>
              <a:buChar char="•"/>
            </a:pPr>
            <a:r>
              <a:rPr lang="en-US" sz="2800" b="1" dirty="0">
                <a:solidFill>
                  <a:schemeClr val="tx1"/>
                </a:solidFill>
              </a:rPr>
              <a:t>Who can it happen to?</a:t>
            </a:r>
            <a:endParaRPr lang="en-US" sz="2800" dirty="0">
              <a:solidFill>
                <a:schemeClr val="tx1"/>
              </a:solidFill>
            </a:endParaRPr>
          </a:p>
          <a:p>
            <a:pPr marL="742950" lvl="1" indent="-285750" algn="just">
              <a:buFont typeface="Arial" panose="020B0604020202020204" pitchFamily="34" charset="0"/>
              <a:buChar char="•"/>
            </a:pPr>
            <a:r>
              <a:rPr lang="en-US" sz="2800" b="0" dirty="0">
                <a:solidFill>
                  <a:schemeClr val="tx1"/>
                </a:solidFill>
              </a:rPr>
              <a:t>Anyone, anywhere.</a:t>
            </a:r>
          </a:p>
          <a:p>
            <a:pPr marL="742950" lvl="1" indent="-285750" algn="just">
              <a:buFont typeface="Arial" panose="020B0604020202020204" pitchFamily="34" charset="0"/>
              <a:buChar char="•"/>
            </a:pPr>
            <a:endParaRPr lang="en-US" sz="2800" b="0" dirty="0">
              <a:solidFill>
                <a:schemeClr val="tx1"/>
              </a:solidFill>
            </a:endParaRPr>
          </a:p>
          <a:p>
            <a:pPr algn="just">
              <a:buFont typeface="Arial" panose="020B0604020202020204" pitchFamily="34" charset="0"/>
              <a:buChar char="•"/>
            </a:pPr>
            <a:r>
              <a:rPr lang="en-US" sz="2800" b="1" dirty="0">
                <a:solidFill>
                  <a:schemeClr val="tx1"/>
                </a:solidFill>
              </a:rPr>
              <a:t>Who can do it?</a:t>
            </a:r>
            <a:endParaRPr lang="en-US" sz="2800" dirty="0">
              <a:solidFill>
                <a:schemeClr val="tx1"/>
              </a:solidFill>
            </a:endParaRPr>
          </a:p>
          <a:p>
            <a:pPr marL="742950" lvl="1" indent="-285750" algn="just">
              <a:buFont typeface="Arial" panose="020B0604020202020204" pitchFamily="34" charset="0"/>
              <a:buChar char="•"/>
            </a:pPr>
            <a:r>
              <a:rPr lang="en-US" sz="2800" b="0" dirty="0">
                <a:solidFill>
                  <a:schemeClr val="tx1"/>
                </a:solidFill>
              </a:rPr>
              <a:t>Strangers or people you know.</a:t>
            </a:r>
          </a:p>
          <a:p>
            <a:pPr marL="742950" lvl="1" indent="-285750" algn="just">
              <a:buFont typeface="Arial" panose="020B0604020202020204" pitchFamily="34" charset="0"/>
              <a:buChar char="•"/>
            </a:pPr>
            <a:endParaRPr lang="en-US" sz="2800" b="0" dirty="0">
              <a:solidFill>
                <a:schemeClr val="tx1"/>
              </a:solidFill>
            </a:endParaRPr>
          </a:p>
          <a:p>
            <a:pPr algn="just">
              <a:buFont typeface="Arial" panose="020B0604020202020204" pitchFamily="34" charset="0"/>
              <a:buChar char="•"/>
            </a:pPr>
            <a:r>
              <a:rPr lang="en-US" sz="2800" b="1" dirty="0">
                <a:solidFill>
                  <a:schemeClr val="tx1"/>
                </a:solidFill>
              </a:rPr>
              <a:t>Legal consequences:</a:t>
            </a:r>
            <a:endParaRPr lang="en-US" sz="2800" dirty="0">
              <a:solidFill>
                <a:schemeClr val="tx1"/>
              </a:solidFill>
            </a:endParaRPr>
          </a:p>
          <a:p>
            <a:pPr marL="742950" lvl="1" indent="-285750" algn="just">
              <a:buFont typeface="Arial" panose="020B0604020202020204" pitchFamily="34" charset="0"/>
              <a:buChar char="•"/>
            </a:pPr>
            <a:r>
              <a:rPr lang="en-US" sz="2800" b="0" dirty="0">
                <a:solidFill>
                  <a:schemeClr val="tx1"/>
                </a:solidFill>
              </a:rPr>
              <a:t>Criminal offenses with potential sentences of up to 10 years in prison, even if no other crime occurs.</a:t>
            </a:r>
          </a:p>
        </p:txBody>
      </p:sp>
    </p:spTree>
    <p:extLst>
      <p:ext uri="{BB962C8B-B14F-4D97-AF65-F5344CB8AC3E}">
        <p14:creationId xmlns:p14="http://schemas.microsoft.com/office/powerpoint/2010/main" val="1359265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7A956-456F-BD95-D16A-44070C678750}"/>
              </a:ext>
            </a:extLst>
          </p:cNvPr>
          <p:cNvSpPr>
            <a:spLocks noGrp="1"/>
          </p:cNvSpPr>
          <p:nvPr>
            <p:ph type="title"/>
          </p:nvPr>
        </p:nvSpPr>
        <p:spPr/>
        <p:txBody>
          <a:bodyPr/>
          <a:lstStyle/>
          <a:p>
            <a:r>
              <a:rPr lang="en-GB" dirty="0"/>
              <a:t>Signs of Being Spiked</a:t>
            </a:r>
          </a:p>
        </p:txBody>
      </p:sp>
      <p:sp>
        <p:nvSpPr>
          <p:cNvPr id="5" name="TextBox 4">
            <a:extLst>
              <a:ext uri="{FF2B5EF4-FFF2-40B4-BE49-F238E27FC236}">
                <a16:creationId xmlns:a16="http://schemas.microsoft.com/office/drawing/2014/main" id="{9EC68E21-A099-BAE5-B6D3-F286D859D83B}"/>
              </a:ext>
            </a:extLst>
          </p:cNvPr>
          <p:cNvSpPr txBox="1"/>
          <p:nvPr/>
        </p:nvSpPr>
        <p:spPr>
          <a:xfrm>
            <a:off x="107504" y="1169736"/>
            <a:ext cx="9036496" cy="4524315"/>
          </a:xfrm>
          <a:prstGeom prst="rect">
            <a:avLst/>
          </a:prstGeom>
          <a:noFill/>
        </p:spPr>
        <p:txBody>
          <a:bodyPr wrap="square">
            <a:spAutoFit/>
          </a:bodyPr>
          <a:lstStyle/>
          <a:p>
            <a:pPr marL="342900" indent="-342900" algn="just">
              <a:buFont typeface="Arial" panose="020B0604020202020204" pitchFamily="34" charset="0"/>
              <a:buChar char="•"/>
            </a:pPr>
            <a:r>
              <a:rPr lang="en-US" sz="3200" dirty="0">
                <a:solidFill>
                  <a:schemeClr val="tx1">
                    <a:lumMod val="95000"/>
                    <a:lumOff val="5000"/>
                  </a:schemeClr>
                </a:solidFill>
              </a:rPr>
              <a:t>Changes in drink appearance or taste.</a:t>
            </a:r>
          </a:p>
          <a:p>
            <a:pPr marL="342900" indent="-342900" algn="just">
              <a:buFont typeface="Arial" panose="020B0604020202020204" pitchFamily="34" charset="0"/>
              <a:buChar char="•"/>
            </a:pPr>
            <a:r>
              <a:rPr lang="en-US" sz="3200" dirty="0">
                <a:solidFill>
                  <a:schemeClr val="tx1">
                    <a:lumMod val="95000"/>
                    <a:lumOff val="5000"/>
                  </a:schemeClr>
                </a:solidFill>
              </a:rPr>
              <a:t>Feeling unusually drunk or strange.</a:t>
            </a:r>
          </a:p>
          <a:p>
            <a:pPr marL="342900" indent="-342900" algn="just">
              <a:buFont typeface="Arial" panose="020B0604020202020204" pitchFamily="34" charset="0"/>
              <a:buChar char="•"/>
            </a:pPr>
            <a:r>
              <a:rPr lang="en-GB" sz="3200" dirty="0">
                <a:solidFill>
                  <a:schemeClr val="tx1">
                    <a:lumMod val="95000"/>
                    <a:lumOff val="5000"/>
                  </a:schemeClr>
                </a:solidFill>
              </a:rPr>
              <a:t>Physical signs:</a:t>
            </a:r>
          </a:p>
          <a:p>
            <a:pPr marL="800100" lvl="1" indent="-342900" algn="just">
              <a:buFont typeface="Arial" panose="020B0604020202020204" pitchFamily="34" charset="0"/>
              <a:buChar char="•"/>
            </a:pPr>
            <a:r>
              <a:rPr lang="en-GB" sz="3200" b="0" dirty="0">
                <a:solidFill>
                  <a:schemeClr val="tx1">
                    <a:lumMod val="95000"/>
                    <a:lumOff val="5000"/>
                  </a:schemeClr>
                </a:solidFill>
              </a:rPr>
              <a:t>Confusion and poor coordination.</a:t>
            </a:r>
          </a:p>
          <a:p>
            <a:pPr marL="800100" lvl="1" indent="-342900" algn="just">
              <a:buFont typeface="Arial" panose="020B0604020202020204" pitchFamily="34" charset="0"/>
              <a:buChar char="•"/>
            </a:pPr>
            <a:r>
              <a:rPr lang="en-GB" sz="3200" b="0" dirty="0">
                <a:solidFill>
                  <a:schemeClr val="tx1">
                    <a:lumMod val="95000"/>
                    <a:lumOff val="5000"/>
                  </a:schemeClr>
                </a:solidFill>
              </a:rPr>
              <a:t>Nausea or vomiting.</a:t>
            </a:r>
          </a:p>
          <a:p>
            <a:pPr marL="800100" lvl="1" indent="-342900" algn="just">
              <a:buFont typeface="Arial" panose="020B0604020202020204" pitchFamily="34" charset="0"/>
              <a:buChar char="•"/>
            </a:pPr>
            <a:r>
              <a:rPr lang="en-GB" sz="3200" b="0" dirty="0">
                <a:solidFill>
                  <a:schemeClr val="tx1">
                    <a:lumMod val="95000"/>
                    <a:lumOff val="5000"/>
                  </a:schemeClr>
                </a:solidFill>
              </a:rPr>
              <a:t>Unconsciousness.</a:t>
            </a:r>
          </a:p>
          <a:p>
            <a:pPr marL="342900" indent="-342900" algn="just">
              <a:buFont typeface="Arial" panose="020B0604020202020204" pitchFamily="34" charset="0"/>
              <a:buChar char="•"/>
            </a:pPr>
            <a:r>
              <a:rPr lang="en-GB" sz="3200" dirty="0">
                <a:solidFill>
                  <a:schemeClr val="tx1">
                    <a:lumMod val="95000"/>
                    <a:lumOff val="5000"/>
                  </a:schemeClr>
                </a:solidFill>
              </a:rPr>
              <a:t>Mental effects:</a:t>
            </a:r>
          </a:p>
          <a:p>
            <a:pPr marL="800100" lvl="1" indent="-342900" algn="just">
              <a:buFont typeface="Arial" panose="020B0604020202020204" pitchFamily="34" charset="0"/>
              <a:buChar char="•"/>
            </a:pPr>
            <a:r>
              <a:rPr lang="en-GB" sz="3200" b="0" dirty="0">
                <a:solidFill>
                  <a:schemeClr val="tx1">
                    <a:lumMod val="95000"/>
                    <a:lumOff val="5000"/>
                  </a:schemeClr>
                </a:solidFill>
              </a:rPr>
              <a:t>Hallucinations and paranoia.</a:t>
            </a:r>
          </a:p>
          <a:p>
            <a:pPr marL="800100" lvl="1" indent="-342900" algn="just">
              <a:buFont typeface="Arial" panose="020B0604020202020204" pitchFamily="34" charset="0"/>
              <a:buChar char="•"/>
            </a:pPr>
            <a:r>
              <a:rPr lang="en-US" sz="3200" b="0" dirty="0">
                <a:solidFill>
                  <a:schemeClr val="tx1">
                    <a:lumMod val="95000"/>
                    <a:lumOff val="5000"/>
                  </a:schemeClr>
                </a:solidFill>
              </a:rPr>
              <a:t>Loss of ability to communicate.</a:t>
            </a:r>
          </a:p>
        </p:txBody>
      </p:sp>
    </p:spTree>
    <p:extLst>
      <p:ext uri="{BB962C8B-B14F-4D97-AF65-F5344CB8AC3E}">
        <p14:creationId xmlns:p14="http://schemas.microsoft.com/office/powerpoint/2010/main" val="2064144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B1F8F-5A04-E997-2423-68BD1425F9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367F5D-42C5-3123-48E3-47AE6165C5BC}"/>
              </a:ext>
            </a:extLst>
          </p:cNvPr>
          <p:cNvSpPr>
            <a:spLocks noGrp="1"/>
          </p:cNvSpPr>
          <p:nvPr>
            <p:ph type="title"/>
          </p:nvPr>
        </p:nvSpPr>
        <p:spPr/>
        <p:txBody>
          <a:bodyPr/>
          <a:lstStyle/>
          <a:p>
            <a:r>
              <a:rPr lang="en-GB" dirty="0"/>
              <a:t>Actions to Take</a:t>
            </a:r>
          </a:p>
        </p:txBody>
      </p:sp>
      <p:sp>
        <p:nvSpPr>
          <p:cNvPr id="5" name="TextBox 4">
            <a:extLst>
              <a:ext uri="{FF2B5EF4-FFF2-40B4-BE49-F238E27FC236}">
                <a16:creationId xmlns:a16="http://schemas.microsoft.com/office/drawing/2014/main" id="{7AF64E3B-1971-B138-1496-7B10CA0EFD64}"/>
              </a:ext>
            </a:extLst>
          </p:cNvPr>
          <p:cNvSpPr txBox="1"/>
          <p:nvPr/>
        </p:nvSpPr>
        <p:spPr>
          <a:xfrm>
            <a:off x="107504" y="1169736"/>
            <a:ext cx="9036496" cy="4401205"/>
          </a:xfrm>
          <a:prstGeom prst="rect">
            <a:avLst/>
          </a:prstGeom>
          <a:noFill/>
        </p:spPr>
        <p:txBody>
          <a:bodyPr wrap="square">
            <a:spAutoFit/>
          </a:bodyPr>
          <a:lstStyle/>
          <a:p>
            <a:pPr marL="342900" indent="-342900" algn="just">
              <a:buFont typeface="Arial" panose="020B0604020202020204" pitchFamily="34" charset="0"/>
              <a:buChar char="•"/>
            </a:pPr>
            <a:r>
              <a:rPr lang="en-US" sz="2800" dirty="0">
                <a:solidFill>
                  <a:schemeClr val="tx1">
                    <a:lumMod val="95000"/>
                    <a:lumOff val="5000"/>
                  </a:schemeClr>
                </a:solidFill>
              </a:rPr>
              <a:t>If You or Someone Else is Spiked:</a:t>
            </a:r>
          </a:p>
          <a:p>
            <a:pPr marL="457200" indent="-457200" algn="just">
              <a:buFont typeface="+mj-lt"/>
              <a:buAutoNum type="arabicPeriod"/>
            </a:pPr>
            <a:r>
              <a:rPr lang="en-US" sz="2800" dirty="0">
                <a:solidFill>
                  <a:schemeClr val="tx1">
                    <a:lumMod val="95000"/>
                    <a:lumOff val="5000"/>
                  </a:schemeClr>
                </a:solidFill>
              </a:rPr>
              <a:t>Alert staff or security at the venue.</a:t>
            </a:r>
          </a:p>
          <a:p>
            <a:pPr marL="457200" indent="-457200" algn="just">
              <a:buFont typeface="+mj-lt"/>
              <a:buAutoNum type="arabicPeriod"/>
            </a:pPr>
            <a:r>
              <a:rPr lang="en-US" sz="2800" dirty="0">
                <a:solidFill>
                  <a:schemeClr val="tx1">
                    <a:lumMod val="95000"/>
                    <a:lumOff val="5000"/>
                  </a:schemeClr>
                </a:solidFill>
              </a:rPr>
              <a:t>Stay with your friends and keep them talking.</a:t>
            </a:r>
          </a:p>
          <a:p>
            <a:pPr marL="457200" indent="-457200" algn="just">
              <a:buFont typeface="+mj-lt"/>
              <a:buAutoNum type="arabicPeriod"/>
            </a:pPr>
            <a:r>
              <a:rPr lang="en-GB" sz="2800" dirty="0">
                <a:solidFill>
                  <a:schemeClr val="tx1">
                    <a:lumMod val="95000"/>
                    <a:lumOff val="5000"/>
                  </a:schemeClr>
                </a:solidFill>
              </a:rPr>
              <a:t>Report to the police:</a:t>
            </a:r>
            <a:endParaRPr lang="en-US" sz="2800" dirty="0">
              <a:solidFill>
                <a:schemeClr val="tx1">
                  <a:lumMod val="95000"/>
                  <a:lumOff val="5000"/>
                </a:schemeClr>
              </a:solidFill>
            </a:endParaRPr>
          </a:p>
          <a:p>
            <a:pPr marL="800100" lvl="1" indent="-342900" algn="just">
              <a:buFont typeface="Arial" panose="020B0604020202020204" pitchFamily="34" charset="0"/>
              <a:buChar char="•"/>
            </a:pPr>
            <a:r>
              <a:rPr lang="en-US" sz="2800" b="0" dirty="0">
                <a:solidFill>
                  <a:schemeClr val="tx1">
                    <a:lumMod val="95000"/>
                    <a:lumOff val="5000"/>
                  </a:schemeClr>
                </a:solidFill>
              </a:rPr>
              <a:t>Call 101 or dial 999 in emergencies.</a:t>
            </a:r>
          </a:p>
          <a:p>
            <a:pPr marL="342900" indent="-342900" algn="just">
              <a:buFont typeface="Arial" panose="020B0604020202020204" pitchFamily="34" charset="0"/>
              <a:buChar char="•"/>
            </a:pPr>
            <a:r>
              <a:rPr lang="en-GB" sz="2800" dirty="0">
                <a:solidFill>
                  <a:schemeClr val="tx1">
                    <a:lumMod val="95000"/>
                    <a:lumOff val="5000"/>
                  </a:schemeClr>
                </a:solidFill>
              </a:rPr>
              <a:t>If Symptoms Appear:</a:t>
            </a:r>
          </a:p>
          <a:p>
            <a:pPr marL="800100" lvl="1" indent="-342900" algn="just">
              <a:buFont typeface="Arial" panose="020B0604020202020204" pitchFamily="34" charset="0"/>
              <a:buChar char="•"/>
            </a:pPr>
            <a:r>
              <a:rPr lang="en-US" sz="2800" b="0" dirty="0">
                <a:solidFill>
                  <a:schemeClr val="tx1">
                    <a:lumMod val="95000"/>
                    <a:lumOff val="5000"/>
                  </a:schemeClr>
                </a:solidFill>
              </a:rPr>
              <a:t>Call 111 for medical advice.</a:t>
            </a:r>
          </a:p>
          <a:p>
            <a:pPr marL="800100" lvl="1" indent="-342900" algn="just">
              <a:buFont typeface="Arial" panose="020B0604020202020204" pitchFamily="34" charset="0"/>
              <a:buChar char="•"/>
            </a:pPr>
            <a:r>
              <a:rPr lang="en-US" sz="2800" b="0" dirty="0">
                <a:solidFill>
                  <a:schemeClr val="tx1">
                    <a:lumMod val="95000"/>
                    <a:lumOff val="5000"/>
                  </a:schemeClr>
                </a:solidFill>
              </a:rPr>
              <a:t>Call an ambulance if symptoms worsen.</a:t>
            </a:r>
          </a:p>
          <a:p>
            <a:pPr marL="800100" lvl="1" indent="-342900" algn="just">
              <a:buFont typeface="Arial" panose="020B0604020202020204" pitchFamily="34" charset="0"/>
              <a:buChar char="•"/>
            </a:pPr>
            <a:r>
              <a:rPr lang="en-US" sz="2800" b="0" dirty="0">
                <a:solidFill>
                  <a:schemeClr val="tx1">
                    <a:lumMod val="95000"/>
                    <a:lumOff val="5000"/>
                  </a:schemeClr>
                </a:solidFill>
              </a:rPr>
              <a:t>Visit a Sexual Assault Referral Centre (SARC) for support in case of suspected sexual assault.</a:t>
            </a:r>
          </a:p>
        </p:txBody>
      </p:sp>
    </p:spTree>
    <p:extLst>
      <p:ext uri="{BB962C8B-B14F-4D97-AF65-F5344CB8AC3E}">
        <p14:creationId xmlns:p14="http://schemas.microsoft.com/office/powerpoint/2010/main" val="283927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70269-0D9B-9D18-F76F-287E240D2DB1}"/>
              </a:ext>
            </a:extLst>
          </p:cNvPr>
          <p:cNvSpPr>
            <a:spLocks noGrp="1"/>
          </p:cNvSpPr>
          <p:nvPr>
            <p:ph type="title"/>
          </p:nvPr>
        </p:nvSpPr>
        <p:spPr/>
        <p:txBody>
          <a:bodyPr/>
          <a:lstStyle/>
          <a:p>
            <a:r>
              <a:rPr lang="en-US" dirty="0"/>
              <a:t>Police Reporting and Evidence Collection</a:t>
            </a:r>
            <a:endParaRPr lang="en-GB" dirty="0"/>
          </a:p>
        </p:txBody>
      </p:sp>
      <p:sp>
        <p:nvSpPr>
          <p:cNvPr id="5" name="TextBox 4">
            <a:extLst>
              <a:ext uri="{FF2B5EF4-FFF2-40B4-BE49-F238E27FC236}">
                <a16:creationId xmlns:a16="http://schemas.microsoft.com/office/drawing/2014/main" id="{8B5072CF-1DFA-FA91-4D85-6A670A34CCE7}"/>
              </a:ext>
            </a:extLst>
          </p:cNvPr>
          <p:cNvSpPr txBox="1"/>
          <p:nvPr/>
        </p:nvSpPr>
        <p:spPr>
          <a:xfrm>
            <a:off x="107504" y="1169736"/>
            <a:ext cx="9036496" cy="4832092"/>
          </a:xfrm>
          <a:prstGeom prst="rect">
            <a:avLst/>
          </a:prstGeom>
          <a:noFill/>
        </p:spPr>
        <p:txBody>
          <a:bodyPr wrap="square">
            <a:spAutoFit/>
          </a:bodyPr>
          <a:lstStyle/>
          <a:p>
            <a:pPr marL="342900" indent="-342900" algn="just">
              <a:buFont typeface="Arial" panose="020B0604020202020204" pitchFamily="34" charset="0"/>
              <a:buChar char="•"/>
            </a:pPr>
            <a:r>
              <a:rPr lang="en-GB" sz="2800" dirty="0">
                <a:solidFill>
                  <a:schemeClr val="tx1">
                    <a:lumMod val="95000"/>
                    <a:lumOff val="5000"/>
                  </a:schemeClr>
                </a:solidFill>
              </a:rPr>
              <a:t>Reporting process:</a:t>
            </a:r>
          </a:p>
          <a:p>
            <a:pPr marL="800100" lvl="1" indent="-342900" algn="just">
              <a:buFont typeface="Arial" panose="020B0604020202020204" pitchFamily="34" charset="0"/>
              <a:buChar char="•"/>
            </a:pPr>
            <a:r>
              <a:rPr lang="en-US" sz="2800" b="0" dirty="0">
                <a:solidFill>
                  <a:schemeClr val="tx1">
                    <a:lumMod val="95000"/>
                    <a:lumOff val="5000"/>
                  </a:schemeClr>
                </a:solidFill>
              </a:rPr>
              <a:t>Officers may take a non-invasive urine sample.</a:t>
            </a:r>
          </a:p>
          <a:p>
            <a:pPr marL="800100" lvl="1" indent="-342900" algn="just">
              <a:buFont typeface="Arial" panose="020B0604020202020204" pitchFamily="34" charset="0"/>
              <a:buChar char="•"/>
            </a:pPr>
            <a:r>
              <a:rPr lang="en-US" sz="2800" b="0" dirty="0">
                <a:solidFill>
                  <a:schemeClr val="tx1">
                    <a:lumMod val="95000"/>
                    <a:lumOff val="5000"/>
                  </a:schemeClr>
                </a:solidFill>
              </a:rPr>
              <a:t>Testing should happen as soon as possible, ideally within 12 hours.</a:t>
            </a:r>
          </a:p>
          <a:p>
            <a:pPr marL="342900" indent="-342900" algn="just">
              <a:buFont typeface="Arial" panose="020B0604020202020204" pitchFamily="34" charset="0"/>
              <a:buChar char="•"/>
            </a:pPr>
            <a:r>
              <a:rPr lang="en-GB" sz="2800" dirty="0">
                <a:solidFill>
                  <a:schemeClr val="tx1">
                    <a:lumMod val="95000"/>
                    <a:lumOff val="5000"/>
                  </a:schemeClr>
                </a:solidFill>
              </a:rPr>
              <a:t>Important notes:</a:t>
            </a:r>
          </a:p>
          <a:p>
            <a:pPr marL="800100" lvl="1" indent="-342900" algn="just">
              <a:buFont typeface="Arial" panose="020B0604020202020204" pitchFamily="34" charset="0"/>
              <a:buChar char="•"/>
            </a:pPr>
            <a:r>
              <a:rPr lang="en-US" sz="2800" b="0" dirty="0">
                <a:solidFill>
                  <a:schemeClr val="tx1">
                    <a:lumMod val="95000"/>
                    <a:lumOff val="5000"/>
                  </a:schemeClr>
                </a:solidFill>
              </a:rPr>
              <a:t>Some drugs remain in the body for up to 7 days.</a:t>
            </a:r>
            <a:endParaRPr lang="en-GB" sz="2800" b="0" dirty="0">
              <a:solidFill>
                <a:schemeClr val="tx1">
                  <a:lumMod val="95000"/>
                  <a:lumOff val="5000"/>
                </a:schemeClr>
              </a:solidFill>
            </a:endParaRPr>
          </a:p>
          <a:p>
            <a:pPr marL="800100" lvl="1" indent="-342900" algn="just">
              <a:buFont typeface="Arial" panose="020B0604020202020204" pitchFamily="34" charset="0"/>
              <a:buChar char="•"/>
            </a:pPr>
            <a:r>
              <a:rPr lang="en-US" sz="2800" b="0" dirty="0">
                <a:solidFill>
                  <a:schemeClr val="tx1">
                    <a:lumMod val="95000"/>
                    <a:lumOff val="5000"/>
                  </a:schemeClr>
                </a:solidFill>
              </a:rPr>
              <a:t>Illegal drugs in your system are not a crime, except when driving.</a:t>
            </a:r>
          </a:p>
          <a:p>
            <a:pPr marL="342900" indent="-342900" algn="just">
              <a:buFont typeface="Arial" panose="020B0604020202020204" pitchFamily="34" charset="0"/>
              <a:buChar char="•"/>
            </a:pPr>
            <a:r>
              <a:rPr lang="en-GB" sz="2800" dirty="0">
                <a:solidFill>
                  <a:schemeClr val="tx1">
                    <a:lumMod val="95000"/>
                    <a:lumOff val="5000"/>
                  </a:schemeClr>
                </a:solidFill>
              </a:rPr>
              <a:t>Test results:</a:t>
            </a:r>
            <a:endParaRPr lang="en-US" sz="2800" dirty="0">
              <a:solidFill>
                <a:schemeClr val="tx1">
                  <a:lumMod val="95000"/>
                  <a:lumOff val="5000"/>
                </a:schemeClr>
              </a:solidFill>
            </a:endParaRPr>
          </a:p>
          <a:p>
            <a:pPr marL="800100" lvl="1" indent="-342900" algn="just">
              <a:buFont typeface="Arial" panose="020B0604020202020204" pitchFamily="34" charset="0"/>
              <a:buChar char="•"/>
            </a:pPr>
            <a:r>
              <a:rPr lang="en-GB" sz="2800" b="0" dirty="0">
                <a:solidFill>
                  <a:schemeClr val="tx1">
                    <a:lumMod val="95000"/>
                    <a:lumOff val="5000"/>
                  </a:schemeClr>
                </a:solidFill>
              </a:rPr>
              <a:t>Available within 3 weeks.</a:t>
            </a:r>
            <a:endParaRPr lang="en-US" sz="2800" b="0" dirty="0">
              <a:solidFill>
                <a:schemeClr val="tx1">
                  <a:lumMod val="95000"/>
                  <a:lumOff val="5000"/>
                </a:schemeClr>
              </a:solidFill>
            </a:endParaRPr>
          </a:p>
          <a:p>
            <a:pPr marL="800100" lvl="1" indent="-342900" algn="just">
              <a:buFont typeface="Arial" panose="020B0604020202020204" pitchFamily="34" charset="0"/>
              <a:buChar char="•"/>
            </a:pPr>
            <a:r>
              <a:rPr lang="en-US" sz="2800" b="0" dirty="0">
                <a:solidFill>
                  <a:schemeClr val="tx1">
                    <a:lumMod val="95000"/>
                    <a:lumOff val="5000"/>
                  </a:schemeClr>
                </a:solidFill>
              </a:rPr>
              <a:t>Police will update and support you.</a:t>
            </a:r>
          </a:p>
        </p:txBody>
      </p:sp>
    </p:spTree>
    <p:extLst>
      <p:ext uri="{BB962C8B-B14F-4D97-AF65-F5344CB8AC3E}">
        <p14:creationId xmlns:p14="http://schemas.microsoft.com/office/powerpoint/2010/main" val="1056901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C477E-3D77-C78B-E498-40882A5877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254129-78D1-E772-0FCA-ABD860C5FB7F}"/>
              </a:ext>
            </a:extLst>
          </p:cNvPr>
          <p:cNvSpPr>
            <a:spLocks noGrp="1"/>
          </p:cNvSpPr>
          <p:nvPr>
            <p:ph type="title"/>
          </p:nvPr>
        </p:nvSpPr>
        <p:spPr/>
        <p:txBody>
          <a:bodyPr/>
          <a:lstStyle/>
          <a:p>
            <a:r>
              <a:rPr lang="en-US" dirty="0"/>
              <a:t>How to Reduce the Risk of Spiking</a:t>
            </a:r>
            <a:endParaRPr lang="en-GB" dirty="0"/>
          </a:p>
        </p:txBody>
      </p:sp>
      <p:sp>
        <p:nvSpPr>
          <p:cNvPr id="5" name="TextBox 4">
            <a:extLst>
              <a:ext uri="{FF2B5EF4-FFF2-40B4-BE49-F238E27FC236}">
                <a16:creationId xmlns:a16="http://schemas.microsoft.com/office/drawing/2014/main" id="{CB249B13-7B47-7432-D80A-B3260F4F52FA}"/>
              </a:ext>
            </a:extLst>
          </p:cNvPr>
          <p:cNvSpPr txBox="1"/>
          <p:nvPr/>
        </p:nvSpPr>
        <p:spPr>
          <a:xfrm>
            <a:off x="107504" y="1169736"/>
            <a:ext cx="9036496" cy="3970318"/>
          </a:xfrm>
          <a:prstGeom prst="rect">
            <a:avLst/>
          </a:prstGeom>
          <a:noFill/>
        </p:spPr>
        <p:txBody>
          <a:bodyPr wrap="square">
            <a:spAutoFit/>
          </a:bodyPr>
          <a:lstStyle/>
          <a:p>
            <a:pPr marL="342900" indent="-342900" algn="just">
              <a:buFont typeface="Arial" panose="020B0604020202020204" pitchFamily="34" charset="0"/>
              <a:buChar char="•"/>
            </a:pPr>
            <a:r>
              <a:rPr lang="en-GB" sz="2800" dirty="0">
                <a:solidFill>
                  <a:schemeClr val="tx1">
                    <a:lumMod val="95000"/>
                    <a:lumOff val="5000"/>
                  </a:schemeClr>
                </a:solidFill>
              </a:rPr>
              <a:t>Tips for Staying Safe:</a:t>
            </a:r>
          </a:p>
          <a:p>
            <a:pPr marL="514350" indent="-514350" algn="just">
              <a:buFont typeface="+mj-lt"/>
              <a:buAutoNum type="arabicPeriod"/>
            </a:pPr>
            <a:r>
              <a:rPr lang="en-US" sz="2800" b="0" dirty="0">
                <a:solidFill>
                  <a:schemeClr val="tx1">
                    <a:lumMod val="95000"/>
                    <a:lumOff val="5000"/>
                  </a:schemeClr>
                </a:solidFill>
              </a:rPr>
              <a:t>Look out for your friends and stay together.</a:t>
            </a:r>
            <a:endParaRPr lang="en-GB" sz="2800" b="0" dirty="0">
              <a:solidFill>
                <a:schemeClr val="tx1">
                  <a:lumMod val="95000"/>
                  <a:lumOff val="5000"/>
                </a:schemeClr>
              </a:solidFill>
            </a:endParaRPr>
          </a:p>
          <a:p>
            <a:pPr marL="514350" indent="-514350" algn="just">
              <a:buFont typeface="+mj-lt"/>
              <a:buAutoNum type="arabicPeriod"/>
            </a:pPr>
            <a:r>
              <a:rPr lang="en-US" sz="2800" b="0" dirty="0">
                <a:solidFill>
                  <a:schemeClr val="tx1">
                    <a:lumMod val="95000"/>
                    <a:lumOff val="5000"/>
                  </a:schemeClr>
                </a:solidFill>
              </a:rPr>
              <a:t>Never leave your drink unattended.</a:t>
            </a:r>
          </a:p>
          <a:p>
            <a:pPr marL="514350" indent="-514350" algn="just">
              <a:buFont typeface="+mj-lt"/>
              <a:buAutoNum type="arabicPeriod"/>
            </a:pPr>
            <a:r>
              <a:rPr lang="en-US" sz="2800" b="0" dirty="0">
                <a:solidFill>
                  <a:schemeClr val="tx1">
                    <a:lumMod val="95000"/>
                    <a:lumOff val="5000"/>
                  </a:schemeClr>
                </a:solidFill>
              </a:rPr>
              <a:t>Accept drinks only from people you know and trust.</a:t>
            </a:r>
          </a:p>
          <a:p>
            <a:pPr marL="514350" indent="-514350" algn="just">
              <a:buFont typeface="+mj-lt"/>
              <a:buAutoNum type="arabicPeriod"/>
            </a:pPr>
            <a:r>
              <a:rPr lang="en-US" sz="2800" b="0" dirty="0">
                <a:solidFill>
                  <a:schemeClr val="tx1">
                    <a:lumMod val="95000"/>
                    <a:lumOff val="5000"/>
                  </a:schemeClr>
                </a:solidFill>
              </a:rPr>
              <a:t>Alert staff immediately if suspicious activity is noticed.</a:t>
            </a:r>
          </a:p>
          <a:p>
            <a:pPr marL="342900" indent="-342900" algn="just">
              <a:buFont typeface="Arial" panose="020B0604020202020204" pitchFamily="34" charset="0"/>
              <a:buChar char="•"/>
            </a:pPr>
            <a:r>
              <a:rPr lang="en-US" sz="2800" dirty="0">
                <a:solidFill>
                  <a:schemeClr val="tx1">
                    <a:lumMod val="95000"/>
                    <a:lumOff val="5000"/>
                  </a:schemeClr>
                </a:solidFill>
              </a:rPr>
              <a:t>If You or a Friend Feels Unwell:</a:t>
            </a:r>
          </a:p>
          <a:p>
            <a:pPr marL="342900" indent="-342900" algn="just">
              <a:buFont typeface="Arial" panose="020B0604020202020204" pitchFamily="34" charset="0"/>
              <a:buChar char="•"/>
            </a:pPr>
            <a:r>
              <a:rPr lang="en-US" sz="2800" b="0" dirty="0">
                <a:solidFill>
                  <a:schemeClr val="tx1">
                    <a:lumMod val="95000"/>
                    <a:lumOff val="5000"/>
                  </a:schemeClr>
                </a:solidFill>
              </a:rPr>
              <a:t>Seek help from venue staff or call an ambulance immediately.</a:t>
            </a:r>
          </a:p>
        </p:txBody>
      </p:sp>
    </p:spTree>
    <p:extLst>
      <p:ext uri="{BB962C8B-B14F-4D97-AF65-F5344CB8AC3E}">
        <p14:creationId xmlns:p14="http://schemas.microsoft.com/office/powerpoint/2010/main" val="3575470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E2E73AD2-6547-394F-B463-553673F6C9AF}"/>
              </a:ext>
            </a:extLst>
          </p:cNvPr>
          <p:cNvSpPr>
            <a:spLocks noChangeArrowheads="1"/>
          </p:cNvSpPr>
          <p:nvPr/>
        </p:nvSpPr>
        <p:spPr bwMode="auto">
          <a:xfrm>
            <a:off x="1207303" y="2561895"/>
            <a:ext cx="7273827" cy="453309"/>
          </a:xfrm>
          <a:prstGeom prst="roundRect">
            <a:avLst/>
          </a:prstGeom>
          <a:solidFill>
            <a:schemeClr val="bg1"/>
          </a:solidFill>
          <a:ln>
            <a:noFill/>
          </a:ln>
        </p:spPr>
        <p:txBody>
          <a:bodyPr anchor="ctr"/>
          <a:lstStyle/>
          <a:p>
            <a:pPr marL="360000" marR="0" lvl="2" indent="0" algn="l" defTabSz="914400" rtl="0" eaLnBrk="1" fontAlgn="auto" latinLnBrk="0" hangingPunct="1">
              <a:lnSpc>
                <a:spcPct val="100000"/>
              </a:lnSpc>
              <a:spcBef>
                <a:spcPct val="20000"/>
              </a:spcBef>
              <a:spcAft>
                <a:spcPts val="0"/>
              </a:spcAft>
              <a:buClr>
                <a:srgbClr val="189049"/>
              </a:buClr>
              <a:buSzTx/>
              <a:buFontTx/>
              <a:buNone/>
              <a:tabLst/>
              <a:defRPr/>
            </a:pPr>
            <a:r>
              <a:rPr kumimoji="0" lang="en-GB" sz="2200" b="1" i="0" u="none" strike="noStrike" kern="1200" cap="none" spc="0" normalizeH="0" baseline="0" noProof="0" dirty="0">
                <a:ln>
                  <a:noFill/>
                </a:ln>
                <a:solidFill>
                  <a:prstClr val="black"/>
                </a:solidFill>
                <a:effectLst/>
                <a:uLnTx/>
                <a:uFillTx/>
                <a:latin typeface="Arial"/>
                <a:ea typeface="+mn-ea"/>
                <a:cs typeface="Arial"/>
              </a:rPr>
              <a:t>to put into practice what you have learnt</a:t>
            </a:r>
            <a:endParaRPr kumimoji="0" lang="en-GB" sz="2200" b="0" i="0" u="none" strike="noStrike" kern="1200" cap="none" spc="0" normalizeH="0" baseline="0" noProof="0" dirty="0">
              <a:ln>
                <a:noFill/>
              </a:ln>
              <a:solidFill>
                <a:prstClr val="black"/>
              </a:solidFill>
              <a:effectLst/>
              <a:uLnTx/>
              <a:uFillTx/>
              <a:latin typeface="Arial"/>
              <a:ea typeface="+mn-ea"/>
              <a:cs typeface="Arial"/>
            </a:endParaRPr>
          </a:p>
        </p:txBody>
      </p:sp>
      <p:sp>
        <p:nvSpPr>
          <p:cNvPr id="5" name="Oval 4">
            <a:extLst>
              <a:ext uri="{FF2B5EF4-FFF2-40B4-BE49-F238E27FC236}">
                <a16:creationId xmlns:a16="http://schemas.microsoft.com/office/drawing/2014/main" id="{A3610F2D-0472-8140-A0EE-9E6CD5D00DCC}"/>
              </a:ext>
            </a:extLst>
          </p:cNvPr>
          <p:cNvSpPr/>
          <p:nvPr/>
        </p:nvSpPr>
        <p:spPr bwMode="auto">
          <a:xfrm>
            <a:off x="971600" y="2493618"/>
            <a:ext cx="596763" cy="596763"/>
          </a:xfrm>
          <a:prstGeom prst="ellipse">
            <a:avLst/>
          </a:prstGeom>
          <a:solidFill>
            <a:schemeClr val="tx1"/>
          </a:solidFill>
          <a:ln w="28575"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189049"/>
              </a:buClr>
              <a:buSzTx/>
              <a:buFontTx/>
              <a:buNone/>
              <a:tabLst/>
              <a:defRPr/>
            </a:pPr>
            <a:r>
              <a:rPr kumimoji="0" lang="en-GB" sz="2200" b="1" i="0" u="none" strike="noStrike" kern="1200" cap="none" spc="0" normalizeH="0" baseline="0" noProof="0" dirty="0">
                <a:ln>
                  <a:noFill/>
                </a:ln>
                <a:solidFill>
                  <a:srgbClr val="FFFFFF"/>
                </a:solidFill>
                <a:effectLst/>
                <a:uLnTx/>
                <a:uFillTx/>
                <a:latin typeface="Arial"/>
                <a:ea typeface="+mn-ea"/>
                <a:cs typeface="Arial"/>
              </a:rPr>
              <a:t>1</a:t>
            </a:r>
          </a:p>
        </p:txBody>
      </p:sp>
      <p:sp>
        <p:nvSpPr>
          <p:cNvPr id="6" name="Rectangle 9">
            <a:extLst>
              <a:ext uri="{FF2B5EF4-FFF2-40B4-BE49-F238E27FC236}">
                <a16:creationId xmlns:a16="http://schemas.microsoft.com/office/drawing/2014/main" id="{75DA1004-173C-CF4A-974D-D3E5EB2D5312}"/>
              </a:ext>
            </a:extLst>
          </p:cNvPr>
          <p:cNvSpPr>
            <a:spLocks noChangeArrowheads="1"/>
          </p:cNvSpPr>
          <p:nvPr/>
        </p:nvSpPr>
        <p:spPr bwMode="auto">
          <a:xfrm>
            <a:off x="1242230" y="3360545"/>
            <a:ext cx="7238901" cy="453310"/>
          </a:xfrm>
          <a:prstGeom prst="roundRect">
            <a:avLst/>
          </a:prstGeom>
          <a:solidFill>
            <a:schemeClr val="bg1"/>
          </a:solidFill>
          <a:ln>
            <a:noFill/>
          </a:ln>
        </p:spPr>
        <p:txBody>
          <a:bodyPr anchor="ctr"/>
          <a:lstStyle/>
          <a:p>
            <a:pPr marL="360000" marR="0" lvl="1" indent="0" algn="l" defTabSz="914400" rtl="0" eaLnBrk="1" fontAlgn="auto" latinLnBrk="0" hangingPunct="1">
              <a:lnSpc>
                <a:spcPct val="100000"/>
              </a:lnSpc>
              <a:spcBef>
                <a:spcPts val="300"/>
              </a:spcBef>
              <a:spcAft>
                <a:spcPts val="0"/>
              </a:spcAft>
              <a:buClr>
                <a:srgbClr val="DFA617"/>
              </a:buClr>
              <a:buSzTx/>
              <a:buFontTx/>
              <a:buNone/>
              <a:tabLst/>
              <a:defRPr/>
            </a:pPr>
            <a:r>
              <a:rPr kumimoji="0" lang="en-GB" sz="2200" b="1" i="0" u="none" strike="noStrike" kern="1200" cap="none" spc="0" normalizeH="0" baseline="0" noProof="0" dirty="0">
                <a:ln>
                  <a:noFill/>
                </a:ln>
                <a:solidFill>
                  <a:prstClr val="black"/>
                </a:solidFill>
                <a:effectLst/>
                <a:uLnTx/>
                <a:uFillTx/>
                <a:latin typeface="Arial"/>
                <a:ea typeface="+mn-ea"/>
                <a:cs typeface="Arial"/>
              </a:rPr>
              <a:t>to develop competency in your work activities</a:t>
            </a:r>
            <a:endParaRPr kumimoji="0" lang="en-GB" sz="2200" b="0" i="0" u="none" strike="noStrike" kern="1200" cap="none" spc="0" normalizeH="0" baseline="0" noProof="0" dirty="0">
              <a:ln>
                <a:noFill/>
              </a:ln>
              <a:solidFill>
                <a:prstClr val="black"/>
              </a:solidFill>
              <a:effectLst/>
              <a:uLnTx/>
              <a:uFillTx/>
              <a:latin typeface="Arial"/>
              <a:ea typeface="+mn-ea"/>
              <a:cs typeface="Arial"/>
            </a:endParaRPr>
          </a:p>
        </p:txBody>
      </p:sp>
      <p:sp>
        <p:nvSpPr>
          <p:cNvPr id="7" name="Oval 6">
            <a:extLst>
              <a:ext uri="{FF2B5EF4-FFF2-40B4-BE49-F238E27FC236}">
                <a16:creationId xmlns:a16="http://schemas.microsoft.com/office/drawing/2014/main" id="{0932717F-9151-6E4C-BEA9-7DB5B5055000}"/>
              </a:ext>
            </a:extLst>
          </p:cNvPr>
          <p:cNvSpPr/>
          <p:nvPr/>
        </p:nvSpPr>
        <p:spPr bwMode="auto">
          <a:xfrm>
            <a:off x="971600" y="3291930"/>
            <a:ext cx="596763" cy="596763"/>
          </a:xfrm>
          <a:prstGeom prst="ellipse">
            <a:avLst/>
          </a:prstGeom>
          <a:solidFill>
            <a:schemeClr val="tx1"/>
          </a:solidFill>
          <a:ln w="28575"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189049"/>
              </a:buClr>
              <a:buSzTx/>
              <a:buFontTx/>
              <a:buNone/>
              <a:tabLst/>
              <a:defRPr/>
            </a:pPr>
            <a:r>
              <a:rPr kumimoji="0" lang="en-GB" sz="2200" b="1" i="0" u="none" strike="noStrike" kern="1200" cap="none" spc="0" normalizeH="0" baseline="0" noProof="0" dirty="0">
                <a:ln>
                  <a:noFill/>
                </a:ln>
                <a:solidFill>
                  <a:srgbClr val="FFFFFF"/>
                </a:solidFill>
                <a:effectLst/>
                <a:uLnTx/>
                <a:uFillTx/>
                <a:latin typeface="Arial"/>
                <a:ea typeface="+mn-ea"/>
                <a:cs typeface="Arial"/>
              </a:rPr>
              <a:t>2</a:t>
            </a:r>
          </a:p>
        </p:txBody>
      </p:sp>
      <p:sp>
        <p:nvSpPr>
          <p:cNvPr id="8" name="Rectangle 10">
            <a:extLst>
              <a:ext uri="{FF2B5EF4-FFF2-40B4-BE49-F238E27FC236}">
                <a16:creationId xmlns:a16="http://schemas.microsoft.com/office/drawing/2014/main" id="{9FF49AE9-5F82-3642-A169-376A0754B3EA}"/>
              </a:ext>
            </a:extLst>
          </p:cNvPr>
          <p:cNvSpPr>
            <a:spLocks noChangeArrowheads="1"/>
          </p:cNvSpPr>
          <p:nvPr/>
        </p:nvSpPr>
        <p:spPr bwMode="auto">
          <a:xfrm>
            <a:off x="1248580" y="4165202"/>
            <a:ext cx="7232551" cy="453310"/>
          </a:xfrm>
          <a:prstGeom prst="roundRect">
            <a:avLst/>
          </a:prstGeom>
          <a:solidFill>
            <a:schemeClr val="bg1"/>
          </a:solidFill>
          <a:ln>
            <a:noFill/>
          </a:ln>
        </p:spPr>
        <p:txBody>
          <a:bodyPr anchor="ctr"/>
          <a:lstStyle/>
          <a:p>
            <a:pPr marL="360000" marR="0" lvl="1" indent="0" algn="l" defTabSz="914400" rtl="0" eaLnBrk="1" fontAlgn="auto" latinLnBrk="0" hangingPunct="1">
              <a:lnSpc>
                <a:spcPct val="100000"/>
              </a:lnSpc>
              <a:spcBef>
                <a:spcPts val="0"/>
              </a:spcBef>
              <a:spcAft>
                <a:spcPts val="0"/>
              </a:spcAft>
              <a:buClr>
                <a:srgbClr val="DFA617"/>
              </a:buClr>
              <a:buSzTx/>
              <a:buFontTx/>
              <a:buNone/>
              <a:tabLst/>
              <a:defRPr/>
            </a:pPr>
            <a:r>
              <a:rPr kumimoji="0" lang="en-GB" sz="2200" b="1" i="0" u="none" strike="noStrike" kern="1200" cap="none" spc="0" normalizeH="0" baseline="0" noProof="0" dirty="0">
                <a:ln>
                  <a:noFill/>
                </a:ln>
                <a:solidFill>
                  <a:prstClr val="black"/>
                </a:solidFill>
                <a:effectLst/>
                <a:uLnTx/>
                <a:uFillTx/>
                <a:latin typeface="Arial"/>
                <a:ea typeface="+mn-ea"/>
                <a:cs typeface="Arial"/>
              </a:rPr>
              <a:t>to keep your knowledge up to date</a:t>
            </a:r>
            <a:endParaRPr kumimoji="0" lang="en-GB" sz="2200" b="0" i="0" u="none" strike="noStrike" kern="1200" cap="none" spc="0" normalizeH="0" baseline="0" noProof="0" dirty="0">
              <a:ln>
                <a:noFill/>
              </a:ln>
              <a:solidFill>
                <a:prstClr val="black"/>
              </a:solidFill>
              <a:effectLst/>
              <a:uLnTx/>
              <a:uFillTx/>
              <a:latin typeface="Arial"/>
              <a:ea typeface="+mn-ea"/>
              <a:cs typeface="Arial"/>
            </a:endParaRPr>
          </a:p>
        </p:txBody>
      </p:sp>
      <p:sp>
        <p:nvSpPr>
          <p:cNvPr id="9" name="Oval 8">
            <a:extLst>
              <a:ext uri="{FF2B5EF4-FFF2-40B4-BE49-F238E27FC236}">
                <a16:creationId xmlns:a16="http://schemas.microsoft.com/office/drawing/2014/main" id="{1C19DA15-38E0-524F-A0F9-354C86B3335B}"/>
              </a:ext>
            </a:extLst>
          </p:cNvPr>
          <p:cNvSpPr/>
          <p:nvPr/>
        </p:nvSpPr>
        <p:spPr bwMode="auto">
          <a:xfrm>
            <a:off x="971600" y="4084018"/>
            <a:ext cx="596763" cy="596763"/>
          </a:xfrm>
          <a:prstGeom prst="ellipse">
            <a:avLst/>
          </a:prstGeom>
          <a:solidFill>
            <a:schemeClr val="tx1"/>
          </a:solidFill>
          <a:ln w="28575"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189049"/>
              </a:buClr>
              <a:buSzTx/>
              <a:buFontTx/>
              <a:buNone/>
              <a:tabLst/>
              <a:defRPr/>
            </a:pPr>
            <a:r>
              <a:rPr kumimoji="0" lang="en-GB" sz="2200" b="1" i="0" u="none" strike="noStrike" kern="1200" cap="none" spc="0" normalizeH="0" baseline="0" noProof="0" dirty="0">
                <a:ln>
                  <a:noFill/>
                </a:ln>
                <a:solidFill>
                  <a:srgbClr val="FFFFFF"/>
                </a:solidFill>
                <a:effectLst/>
                <a:uLnTx/>
                <a:uFillTx/>
                <a:latin typeface="Arial"/>
                <a:ea typeface="+mn-ea"/>
                <a:cs typeface="Arial"/>
              </a:rPr>
              <a:t>3</a:t>
            </a:r>
          </a:p>
        </p:txBody>
      </p:sp>
      <p:sp>
        <p:nvSpPr>
          <p:cNvPr id="10" name="Rounded Rectangle 9">
            <a:extLst>
              <a:ext uri="{FF2B5EF4-FFF2-40B4-BE49-F238E27FC236}">
                <a16:creationId xmlns:a16="http://schemas.microsoft.com/office/drawing/2014/main" id="{81B2C048-A8EA-814D-A343-B4C780659353}"/>
              </a:ext>
            </a:extLst>
          </p:cNvPr>
          <p:cNvSpPr>
            <a:spLocks noChangeArrowheads="1"/>
          </p:cNvSpPr>
          <p:nvPr/>
        </p:nvSpPr>
        <p:spPr bwMode="auto">
          <a:xfrm>
            <a:off x="1248579" y="4919041"/>
            <a:ext cx="7232551" cy="453311"/>
          </a:xfrm>
          <a:prstGeom prst="roundRect">
            <a:avLst/>
          </a:prstGeom>
          <a:solidFill>
            <a:schemeClr val="bg1"/>
          </a:solidFill>
          <a:ln>
            <a:noFill/>
          </a:ln>
        </p:spPr>
        <p:txBody>
          <a:bodyPr anchor="ctr"/>
          <a:lstStyle/>
          <a:p>
            <a:pPr marL="360000" marR="0" lvl="1" indent="-57150" algn="l" defTabSz="914400" rtl="0" eaLnBrk="1" fontAlgn="auto" latinLnBrk="0" hangingPunct="1">
              <a:lnSpc>
                <a:spcPct val="100000"/>
              </a:lnSpc>
              <a:spcBef>
                <a:spcPts val="0"/>
              </a:spcBef>
              <a:spcAft>
                <a:spcPts val="0"/>
              </a:spcAft>
              <a:buClr>
                <a:srgbClr val="DFA617"/>
              </a:buClr>
              <a:buSzTx/>
              <a:buFontTx/>
              <a:buNone/>
              <a:tabLst/>
              <a:defRPr/>
            </a:pPr>
            <a:r>
              <a:rPr kumimoji="0" lang="en-GB" sz="2200" b="1" i="0" u="none" strike="noStrike" kern="1200" cap="none" spc="0" normalizeH="0" baseline="0" noProof="0" dirty="0">
                <a:ln>
                  <a:noFill/>
                </a:ln>
                <a:solidFill>
                  <a:prstClr val="black"/>
                </a:solidFill>
                <a:effectLst/>
                <a:uLnTx/>
                <a:uFillTx/>
                <a:latin typeface="Arial"/>
                <a:ea typeface="+mn-ea"/>
                <a:cs typeface="Arial"/>
              </a:rPr>
              <a:t>to pass the examination.</a:t>
            </a:r>
            <a:endParaRPr kumimoji="0" lang="en-GB" sz="2200" b="0" i="0" u="none" strike="noStrike" kern="1200" cap="none" spc="0" normalizeH="0" baseline="0" noProof="0" dirty="0">
              <a:ln>
                <a:noFill/>
              </a:ln>
              <a:solidFill>
                <a:prstClr val="black"/>
              </a:solidFill>
              <a:effectLst/>
              <a:uLnTx/>
              <a:uFillTx/>
              <a:latin typeface="Arial"/>
              <a:ea typeface="+mn-ea"/>
              <a:cs typeface="Arial"/>
            </a:endParaRPr>
          </a:p>
        </p:txBody>
      </p:sp>
      <p:sp>
        <p:nvSpPr>
          <p:cNvPr id="11" name="Oval 10">
            <a:extLst>
              <a:ext uri="{FF2B5EF4-FFF2-40B4-BE49-F238E27FC236}">
                <a16:creationId xmlns:a16="http://schemas.microsoft.com/office/drawing/2014/main" id="{223B9501-A443-604D-8B3D-1EB9D9229933}"/>
              </a:ext>
            </a:extLst>
          </p:cNvPr>
          <p:cNvSpPr/>
          <p:nvPr/>
        </p:nvSpPr>
        <p:spPr bwMode="auto">
          <a:xfrm>
            <a:off x="971599" y="4847316"/>
            <a:ext cx="596763" cy="596763"/>
          </a:xfrm>
          <a:prstGeom prst="ellipse">
            <a:avLst/>
          </a:prstGeom>
          <a:solidFill>
            <a:schemeClr val="tx1"/>
          </a:solidFill>
          <a:ln w="28575"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189049"/>
              </a:buClr>
              <a:buSzTx/>
              <a:buFontTx/>
              <a:buNone/>
              <a:tabLst/>
              <a:defRPr/>
            </a:pPr>
            <a:r>
              <a:rPr kumimoji="0" lang="en-GB" sz="2200" b="1" i="0" u="none" strike="noStrike" kern="1200" cap="none" spc="0" normalizeH="0" baseline="0" noProof="0" dirty="0">
                <a:ln>
                  <a:noFill/>
                </a:ln>
                <a:solidFill>
                  <a:srgbClr val="FFFFFF"/>
                </a:solidFill>
                <a:effectLst/>
                <a:uLnTx/>
                <a:uFillTx/>
                <a:latin typeface="Arial"/>
                <a:ea typeface="+mn-ea"/>
                <a:cs typeface="Arial"/>
              </a:rPr>
              <a:t>4</a:t>
            </a:r>
          </a:p>
        </p:txBody>
      </p:sp>
      <p:sp>
        <p:nvSpPr>
          <p:cNvPr id="13" name="Content Placeholder 2">
            <a:extLst>
              <a:ext uri="{FF2B5EF4-FFF2-40B4-BE49-F238E27FC236}">
                <a16:creationId xmlns:a16="http://schemas.microsoft.com/office/drawing/2014/main" id="{5F76C234-F5CB-FC4E-AB3F-2C301B69D075}"/>
              </a:ext>
            </a:extLst>
          </p:cNvPr>
          <p:cNvSpPr txBox="1">
            <a:spLocks/>
          </p:cNvSpPr>
          <p:nvPr/>
        </p:nvSpPr>
        <p:spPr>
          <a:xfrm>
            <a:off x="427536" y="5639404"/>
            <a:ext cx="7416824" cy="576064"/>
          </a:xfrm>
          <a:prstGeom prst="rect">
            <a:avLst/>
          </a:prstGeom>
        </p:spPr>
        <p:txBody>
          <a:bodyPr/>
          <a:lstStyle>
            <a:lvl1pPr marL="342900" indent="-34290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ea typeface="+mn-ea"/>
                <a:cs typeface="+mn-cs"/>
              </a:defRPr>
            </a:lvl1pPr>
            <a:lvl2pPr marL="742950" indent="-28575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cs typeface="+mn-cs"/>
              </a:defRPr>
            </a:lvl2pPr>
            <a:lvl3pPr marL="1143000" indent="-22860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cs typeface="+mn-cs"/>
              </a:defRPr>
            </a:lvl3pPr>
            <a:lvl4pPr marL="1600200" indent="-22860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cs typeface="+mn-cs"/>
              </a:defRPr>
            </a:lvl4pPr>
            <a:lvl5pPr marL="2057400" indent="-22860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cs typeface="+mn-cs"/>
              </a:defRPr>
            </a:lvl5pPr>
            <a:lvl6pPr marL="25146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6pPr>
            <a:lvl7pPr marL="29718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7pPr>
            <a:lvl8pPr marL="34290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8pPr>
            <a:lvl9pPr marL="38862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9pPr>
          </a:lstStyle>
          <a:p>
            <a:pPr marL="0" marR="0" lvl="0" indent="0" algn="l" defTabSz="914400" rtl="0" eaLnBrk="0" fontAlgn="base" latinLnBrk="0" hangingPunct="0">
              <a:lnSpc>
                <a:spcPct val="100000"/>
              </a:lnSpc>
              <a:spcBef>
                <a:spcPct val="20000"/>
              </a:spcBef>
              <a:spcAft>
                <a:spcPct val="0"/>
              </a:spcAft>
              <a:buClr>
                <a:srgbClr val="7030A0"/>
              </a:buClr>
              <a:buSzTx/>
              <a:buFont typeface="Arial" pitchFamily="34" charset="0"/>
              <a:buNone/>
              <a:tabLst/>
              <a:defRPr/>
            </a:pPr>
            <a:r>
              <a:rPr kumimoji="0" lang="en-GB" altLang="en-US" sz="3600" b="1" i="0" u="none" strike="noStrike" kern="0" cap="none" spc="0" normalizeH="0" baseline="0" noProof="0" dirty="0">
                <a:ln>
                  <a:noFill/>
                </a:ln>
                <a:solidFill>
                  <a:prstClr val="black"/>
                </a:solidFill>
                <a:effectLst/>
                <a:uLnTx/>
                <a:uFillTx/>
                <a:latin typeface="Arial" pitchFamily="34" charset="0"/>
                <a:ea typeface="+mn-ea"/>
                <a:cs typeface="Arial" panose="020B0604020202020204" pitchFamily="34" charset="0"/>
              </a:rPr>
              <a:t>Thank you for listening</a:t>
            </a:r>
          </a:p>
        </p:txBody>
      </p:sp>
      <p:sp>
        <p:nvSpPr>
          <p:cNvPr id="14" name="Content Placeholder 2">
            <a:extLst>
              <a:ext uri="{FF2B5EF4-FFF2-40B4-BE49-F238E27FC236}">
                <a16:creationId xmlns:a16="http://schemas.microsoft.com/office/drawing/2014/main" id="{ECF4B776-D968-E140-AB75-3368B543C834}"/>
              </a:ext>
            </a:extLst>
          </p:cNvPr>
          <p:cNvSpPr txBox="1">
            <a:spLocks/>
          </p:cNvSpPr>
          <p:nvPr/>
        </p:nvSpPr>
        <p:spPr>
          <a:xfrm>
            <a:off x="2483768" y="2074270"/>
            <a:ext cx="7416824" cy="576064"/>
          </a:xfrm>
          <a:prstGeom prst="rect">
            <a:avLst/>
          </a:prstGeom>
        </p:spPr>
        <p:txBody>
          <a:bodyPr/>
          <a:lstStyle>
            <a:lvl1pPr marL="342900" indent="-34290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ea typeface="+mn-ea"/>
                <a:cs typeface="+mn-cs"/>
              </a:defRPr>
            </a:lvl1pPr>
            <a:lvl2pPr marL="742950" indent="-28575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cs typeface="+mn-cs"/>
              </a:defRPr>
            </a:lvl2pPr>
            <a:lvl3pPr marL="1143000" indent="-22860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cs typeface="+mn-cs"/>
              </a:defRPr>
            </a:lvl3pPr>
            <a:lvl4pPr marL="1600200" indent="-22860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cs typeface="+mn-cs"/>
              </a:defRPr>
            </a:lvl4pPr>
            <a:lvl5pPr marL="2057400" indent="-22860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cs typeface="+mn-cs"/>
              </a:defRPr>
            </a:lvl5pPr>
            <a:lvl6pPr marL="25146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6pPr>
            <a:lvl7pPr marL="29718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7pPr>
            <a:lvl8pPr marL="34290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8pPr>
            <a:lvl9pPr marL="38862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9pPr>
          </a:lstStyle>
          <a:p>
            <a:pPr marL="0" marR="0" lvl="0" indent="0" algn="l" defTabSz="914400" rtl="0" eaLnBrk="0" fontAlgn="base" latinLnBrk="0" hangingPunct="0">
              <a:lnSpc>
                <a:spcPct val="100000"/>
              </a:lnSpc>
              <a:spcBef>
                <a:spcPct val="20000"/>
              </a:spcBef>
              <a:spcAft>
                <a:spcPct val="0"/>
              </a:spcAft>
              <a:buClr>
                <a:srgbClr val="7030A0"/>
              </a:buClr>
              <a:buSzTx/>
              <a:buFont typeface="Arial" pitchFamily="34" charset="0"/>
              <a:buNone/>
              <a:tabLst/>
              <a:defRPr/>
            </a:pPr>
            <a:r>
              <a:rPr kumimoji="0" lang="en-GB" altLang="en-US" sz="2600" b="1" i="0" u="none" strike="noStrike" kern="0" cap="none" spc="0" normalizeH="0" baseline="0" noProof="0" dirty="0">
                <a:ln>
                  <a:noFill/>
                </a:ln>
                <a:solidFill>
                  <a:prstClr val="white"/>
                </a:solidFill>
                <a:effectLst/>
                <a:uLnTx/>
                <a:uFillTx/>
                <a:latin typeface="Arial" charset="0"/>
                <a:ea typeface="+mn-ea"/>
                <a:cs typeface="+mn-cs"/>
              </a:rPr>
              <a:t>The important things to do now are…</a:t>
            </a:r>
          </a:p>
        </p:txBody>
      </p:sp>
    </p:spTree>
    <p:extLst>
      <p:ext uri="{BB962C8B-B14F-4D97-AF65-F5344CB8AC3E}">
        <p14:creationId xmlns:p14="http://schemas.microsoft.com/office/powerpoint/2010/main" val="4124199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9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26_FA Module 2">
  <a:themeElements>
    <a:clrScheme name="Custom 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FFFF00"/>
      </a:folHlink>
    </a:clrScheme>
    <a:fontScheme name="2_FA Module 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2_FA Modul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FA Modul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FA Modul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FA Modul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FA Modul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FA Modul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FA Module 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FA Modul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FA Modul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FA Modul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FA Modul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FA Modul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8_FA Module 2">
  <a:themeElements>
    <a:clrScheme name="Custom 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FFFF00"/>
      </a:folHlink>
    </a:clrScheme>
    <a:fontScheme name="2_FA Module 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2_FA Modul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FA Modul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FA Modul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FA Modul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FA Modul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FA Modul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FA Module 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FA Modul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FA Modul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FA Modul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FA Modul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FA Modul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4_FA Module 2">
  <a:themeElements>
    <a:clrScheme name="Custom 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FFFF00"/>
      </a:folHlink>
    </a:clrScheme>
    <a:fontScheme name="2_FA Module 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2_FA Modul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FA Modul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FA Modul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FA Modul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FA Modul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FA Modul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FA Module 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FA Modul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FA Modul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FA Modul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FA Modul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FA Modul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5_FA Module 2">
  <a:themeElements>
    <a:clrScheme name="Custom 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FFFF00"/>
      </a:folHlink>
    </a:clrScheme>
    <a:fontScheme name="2_FA Module 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2_FA Modul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FA Modul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FA Modul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FA Modul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FA Modul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FA Modul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FA Module 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FA Modul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FA Modul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FA Modul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FA Modul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FA Modul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85C821D8350F44BC7E4813CB9E85FE" ma:contentTypeVersion="2" ma:contentTypeDescription="Create a new document." ma:contentTypeScope="" ma:versionID="5c51ffa803f86155fef169e70cc1c0b1">
  <xsd:schema xmlns:xsd="http://www.w3.org/2001/XMLSchema" xmlns:xs="http://www.w3.org/2001/XMLSchema" xmlns:p="http://schemas.microsoft.com/office/2006/metadata/properties" xmlns:ns2="be1cf983-2d7b-44c7-bac4-ae7e4f40d60a" targetNamespace="http://schemas.microsoft.com/office/2006/metadata/properties" ma:root="true" ma:fieldsID="faca2dd5f68e0d67439bda7d880f8d6a" ns2:_="">
    <xsd:import namespace="be1cf983-2d7b-44c7-bac4-ae7e4f40d60a"/>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1cf983-2d7b-44c7-bac4-ae7e4f40d6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C3015FB-B3B3-4DC0-843D-127BBA6E07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e1cf983-2d7b-44c7-bac4-ae7e4f40d6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89880D3-6C92-4C8B-A482-06BE32B3305D}">
  <ds:schemaRefs>
    <ds:schemaRef ds:uri="http://schemas.microsoft.com/sharepoint/v3/contenttype/forms"/>
  </ds:schemaRefs>
</ds:datastoreItem>
</file>

<file path=customXml/itemProps3.xml><?xml version="1.0" encoding="utf-8"?>
<ds:datastoreItem xmlns:ds="http://schemas.openxmlformats.org/officeDocument/2006/customXml" ds:itemID="{89D5B8C0-621B-490A-93F9-6A5E34027A38}">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9480759</TotalTime>
  <Words>7973</Words>
  <Application>Microsoft Office PowerPoint</Application>
  <PresentationFormat>On-screen Show (4:3)</PresentationFormat>
  <Paragraphs>1048</Paragraphs>
  <Slides>95</Slides>
  <Notes>89</Notes>
  <HiddenSlides>0</HiddenSlides>
  <MMClips>0</MMClips>
  <ScaleCrop>false</ScaleCrop>
  <HeadingPairs>
    <vt:vector size="6" baseType="variant">
      <vt:variant>
        <vt:lpstr>Fonts Used</vt:lpstr>
      </vt:variant>
      <vt:variant>
        <vt:i4>6</vt:i4>
      </vt:variant>
      <vt:variant>
        <vt:lpstr>Theme</vt:lpstr>
      </vt:variant>
      <vt:variant>
        <vt:i4>12</vt:i4>
      </vt:variant>
      <vt:variant>
        <vt:lpstr>Slide Titles</vt:lpstr>
      </vt:variant>
      <vt:variant>
        <vt:i4>95</vt:i4>
      </vt:variant>
    </vt:vector>
  </HeadingPairs>
  <TitlesOfParts>
    <vt:vector size="113" baseType="lpstr">
      <vt:lpstr>MS PGothic</vt:lpstr>
      <vt:lpstr>Arial</vt:lpstr>
      <vt:lpstr>Calibri</vt:lpstr>
      <vt:lpstr>MyriadPro-Regular</vt:lpstr>
      <vt:lpstr>MyriadPro-Semibold</vt:lpstr>
      <vt:lpstr>System Font Regular</vt:lpstr>
      <vt:lpstr>9_Office Theme</vt:lpstr>
      <vt:lpstr>8_Custom Design</vt:lpstr>
      <vt:lpstr>3_Custom Design</vt:lpstr>
      <vt:lpstr>24_FA Module 2</vt:lpstr>
      <vt:lpstr>6_Custom Design</vt:lpstr>
      <vt:lpstr>Custom Design</vt:lpstr>
      <vt:lpstr>3_Office Theme</vt:lpstr>
      <vt:lpstr>1_Custom Design</vt:lpstr>
      <vt:lpstr>25_FA Module 2</vt:lpstr>
      <vt:lpstr>9_Custom Design</vt:lpstr>
      <vt:lpstr>26_FA Module 2</vt:lpstr>
      <vt:lpstr>28_FA Module 2</vt:lpstr>
      <vt:lpstr>PowerPoint Presentation</vt:lpstr>
      <vt:lpstr>PowerPoint Presentation</vt:lpstr>
      <vt:lpstr>Module guide</vt:lpstr>
      <vt:lpstr>PowerPoint Presentation</vt:lpstr>
      <vt:lpstr>Rights to search</vt:lpstr>
      <vt:lpstr>Searching without permission</vt:lpstr>
      <vt:lpstr>Types of search</vt:lpstr>
      <vt:lpstr>Searching people</vt:lpstr>
      <vt:lpstr>Types of search</vt:lpstr>
      <vt:lpstr>Search refusals</vt:lpstr>
      <vt:lpstr>Searching people and their property</vt:lpstr>
      <vt:lpstr>Searching safely</vt:lpstr>
      <vt:lpstr>Searching safely cont.</vt:lpstr>
      <vt:lpstr>Body searches</vt:lpstr>
      <vt:lpstr>Searching safely </vt:lpstr>
      <vt:lpstr>Self-searching</vt:lpstr>
      <vt:lpstr>Searching rooms or buildings</vt:lpstr>
      <vt:lpstr>Searching rooms or buildings cont.</vt:lpstr>
      <vt:lpstr>Searching rooms or buildings cont.</vt:lpstr>
      <vt:lpstr>Search documentation</vt:lpstr>
      <vt:lpstr>Search documentation cont.</vt:lpstr>
      <vt:lpstr>Dealing with property found  during a search</vt:lpstr>
      <vt:lpstr>Dealing with property found  during a search cont.</vt:lpstr>
      <vt:lpstr>Additional considerations </vt:lpstr>
      <vt:lpstr>Incidents or accidents </vt:lpstr>
      <vt:lpstr>Search demonstration/practical activity</vt:lpstr>
      <vt:lpstr>Key task 2</vt:lpstr>
      <vt:lpstr>Key task 2</vt:lpstr>
      <vt:lpstr>Key task 2</vt:lpstr>
      <vt:lpstr>Key task 2</vt:lpstr>
      <vt:lpstr>Key task 2</vt:lpstr>
      <vt:lpstr>Key task 2</vt:lpstr>
      <vt:lpstr>PowerPoint Presentation</vt:lpstr>
      <vt:lpstr>Terrorism</vt:lpstr>
      <vt:lpstr>Terrorism cont.</vt:lpstr>
      <vt:lpstr>National threat levels</vt:lpstr>
      <vt:lpstr>Counterterrorism </vt:lpstr>
      <vt:lpstr>Planning phase </vt:lpstr>
      <vt:lpstr>Attack methods </vt:lpstr>
      <vt:lpstr>Actions to take  </vt:lpstr>
      <vt:lpstr>Run </vt:lpstr>
      <vt:lpstr>Hide</vt:lpstr>
      <vt:lpstr>Tell</vt:lpstr>
      <vt:lpstr>Following procedures </vt:lpstr>
      <vt:lpstr>Following procedures cont. </vt:lpstr>
      <vt:lpstr>Following procedures </vt:lpstr>
      <vt:lpstr>Suspicious packages </vt:lpstr>
      <vt:lpstr>Suspicious packages cont.  </vt:lpstr>
      <vt:lpstr>Suspicious packages cont.  </vt:lpstr>
      <vt:lpstr>Suspicious packages cont. </vt:lpstr>
      <vt:lpstr>Suspicious packages cont.</vt:lpstr>
      <vt:lpstr>Suspicious packages cont. </vt:lpstr>
      <vt:lpstr>Suspicious activity </vt:lpstr>
      <vt:lpstr>Suspicious activity cont.</vt:lpstr>
      <vt:lpstr>Suspicious behaviour</vt:lpstr>
      <vt:lpstr>Responding to suspicious behaviour </vt:lpstr>
      <vt:lpstr>Reporting</vt:lpstr>
      <vt:lpstr>Responding to suspicious behaviour </vt:lpstr>
      <vt:lpstr>Current initiatives </vt:lpstr>
      <vt:lpstr>Counterterrorism experts </vt:lpstr>
      <vt:lpstr>Action counters terrorism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Vulnerable people</vt:lpstr>
      <vt:lpstr>Vulnerable people cont.</vt:lpstr>
      <vt:lpstr>Vulnerable people</vt:lpstr>
      <vt:lpstr>Actions towards vulnerable people</vt:lpstr>
      <vt:lpstr>Indicators of child sexual exploitation</vt:lpstr>
      <vt:lpstr>Sexual predators</vt:lpstr>
      <vt:lpstr>Sexual predators cont.</vt:lpstr>
      <vt:lpstr>What behaviours might indicate a sexual predator?</vt:lpstr>
      <vt:lpstr>What behaviours might indicate abuse?</vt:lpstr>
      <vt:lpstr>Allegations of sexual assault</vt:lpstr>
      <vt:lpstr>What is anti-social behaviour?</vt:lpstr>
      <vt:lpstr>How to deal with anti-social behaviour</vt:lpstr>
      <vt:lpstr>How to deal with anti-social  behaviour cont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Understanding Spiking</vt:lpstr>
      <vt:lpstr>Key Facts</vt:lpstr>
      <vt:lpstr>Signs of Being Spiked</vt:lpstr>
      <vt:lpstr>Actions to Take</vt:lpstr>
      <vt:lpstr>Police Reporting and Evidence Collection</vt:lpstr>
      <vt:lpstr>How to Reduce the Risk of Spiking</vt:lpstr>
      <vt:lpstr>PowerPoint Presentation</vt:lpstr>
    </vt:vector>
  </TitlesOfParts>
  <Company>Highfield.co.uk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National Qualification for Security Officers</dc:title>
  <dc:creator>Wayne Donaldson</dc:creator>
  <cp:lastModifiedBy>Ali Khan</cp:lastModifiedBy>
  <cp:revision>1296</cp:revision>
  <cp:lastPrinted>2018-09-07T13:20:06Z</cp:lastPrinted>
  <dcterms:created xsi:type="dcterms:W3CDTF">2006-07-24T11:01:42Z</dcterms:created>
  <dcterms:modified xsi:type="dcterms:W3CDTF">2024-12-27T11:14:05Z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0x0101003085C821D8350F44BC7E4813CB9E85FE</vt:lpwstr>
  </property>
</Properties>
</file>